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  <p:sldMasterId id="2147484519" r:id="rId6"/>
    <p:sldMasterId id="2147484538" r:id="rId7"/>
  </p:sldMasterIdLst>
  <p:notesMasterIdLst>
    <p:notesMasterId r:id="rId35"/>
  </p:notesMasterIdLst>
  <p:handoutMasterIdLst>
    <p:handoutMasterId r:id="rId36"/>
  </p:handoutMasterIdLst>
  <p:sldIdLst>
    <p:sldId id="256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6" r:id="rId3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Light Template" id="{E1C8FB21-FF75-44A0-8090-B2FB240B014B}">
          <p14:sldIdLst>
            <p14:sldId id="256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6"/>
          </p14:sldIdLst>
        </p14:section>
        <p14:section name="Microsoft Dark Template" id="{BB00CB64-77A4-4BA9-B0A0-EF2154DA3071}">
          <p14:sldIdLst/>
        </p14:section>
        <p14:section name="Default Section" id="{592F5D69-CDD0-44BC-9663-22DE9C64879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0078D7"/>
    <a:srgbClr val="000000"/>
    <a:srgbClr val="FF8C00"/>
    <a:srgbClr val="D83B01"/>
    <a:srgbClr val="FFB900"/>
    <a:srgbClr val="107C10"/>
    <a:srgbClr val="35353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2151" autoAdjust="0"/>
  </p:normalViewPr>
  <p:slideViewPr>
    <p:cSldViewPr>
      <p:cViewPr>
        <p:scale>
          <a:sx n="87" d="100"/>
          <a:sy n="87" d="100"/>
        </p:scale>
        <p:origin x="6" y="273"/>
      </p:cViewPr>
      <p:guideLst/>
    </p:cSldViewPr>
  </p:slideViewPr>
  <p:outlineViewPr>
    <p:cViewPr>
      <p:scale>
        <a:sx n="33" d="100"/>
        <a:sy n="33" d="100"/>
      </p:scale>
      <p:origin x="0" y="-9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2102"/>
    </p:cViewPr>
  </p:sorterViewPr>
  <p:notesViewPr>
    <p:cSldViewPr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10/25/2017 5:38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10/25/2017 5:38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C66B-7AF5-40BA-8933-D16874FF94C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7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281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39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8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62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606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30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04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5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234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2D088-BDBD-41A5-ADCE-5C6A4DC0805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20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57724-74D0-4AAB-8366-EF91C6CD08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9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03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619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69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51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5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34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467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DC94B-DB72-488C-A100-9C8F7341285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71682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146C-E4DD-4A59-BD51-24B8416D7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87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1E034-5232-41F8-B991-F18E5FA0EB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7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0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4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89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2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10/25/2017 5:38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0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3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1371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21F7F-CA5F-4609-9E53-094261A2A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7017" y="291533"/>
            <a:ext cx="4023345" cy="553998"/>
          </a:xfrm>
          <a:noFill/>
        </p:spPr>
        <p:txBody>
          <a:bodyPr vert="horz" wrap="square" lIns="164592" tIns="109728" rIns="164592" bIns="109728" rtlCol="0">
            <a:spAutoFit/>
          </a:bodyPr>
          <a:lstStyle>
            <a:lvl1pPr marL="0" indent="0" algn="r">
              <a:buNone/>
              <a:defRPr lang="en-US" sz="240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969" y="295274"/>
            <a:ext cx="7043233" cy="917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970" y="4868863"/>
            <a:ext cx="7042456" cy="1828800"/>
          </a:xfrm>
        </p:spPr>
        <p:txBody>
          <a:bodyPr wrap="square">
            <a:no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2056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50675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64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969" y="295274"/>
            <a:ext cx="7043233" cy="917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970" y="4868863"/>
            <a:ext cx="7042456" cy="1828800"/>
          </a:xfrm>
        </p:spPr>
        <p:txBody>
          <a:bodyPr wrap="square">
            <a:no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3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1371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05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6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2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1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5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8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5072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92089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498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60396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43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1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4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969" y="295274"/>
            <a:ext cx="7043233" cy="917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970" y="4868863"/>
            <a:ext cx="7042456" cy="1828800"/>
          </a:xfrm>
        </p:spPr>
        <p:txBody>
          <a:bodyPr wrap="square">
            <a:no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6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8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11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2056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50675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3562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50713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09914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86267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1713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33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38663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501177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5612370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0399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246475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969" y="295274"/>
            <a:ext cx="7043233" cy="917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970" y="4868863"/>
            <a:ext cx="7042456" cy="1828800"/>
          </a:xfrm>
        </p:spPr>
        <p:txBody>
          <a:bodyPr wrap="square">
            <a:no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7806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52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5179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7277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517" r:id="rId14"/>
    <p:sldLayoutId id="2147484492" r:id="rId15"/>
    <p:sldLayoutId id="2147484493" r:id="rId16"/>
    <p:sldLayoutId id="214748449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8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16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8" r:id="rId13"/>
    <p:sldLayoutId id="2147484510" r:id="rId14"/>
    <p:sldLayoutId id="2147484511" r:id="rId15"/>
    <p:sldLayoutId id="2147484512" r:id="rId16"/>
    <p:sldLayoutId id="2147484513" r:id="rId17"/>
    <p:sldLayoutId id="2147484514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  <p:sldLayoutId id="2147484533" r:id="rId13"/>
    <p:sldLayoutId id="2147484534" r:id="rId14"/>
    <p:sldLayoutId id="2147484535" r:id="rId15"/>
    <p:sldLayoutId id="2147484536" r:id="rId16"/>
    <p:sldLayoutId id="2147484537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8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  <p:sldLayoutId id="2147484551" r:id="rId13"/>
    <p:sldLayoutId id="2147484552" r:id="rId14"/>
    <p:sldLayoutId id="2147484553" r:id="rId15"/>
    <p:sldLayoutId id="2147484554" r:id="rId16"/>
    <p:sldLayoutId id="2147484555" r:id="rId17"/>
    <p:sldLayoutId id="2147484556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kannan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49.png"/><Relationship Id="rId39" Type="http://schemas.openxmlformats.org/officeDocument/2006/relationships/image" Target="../media/image12.png"/><Relationship Id="rId3" Type="http://schemas.openxmlformats.org/officeDocument/2006/relationships/image" Target="../media/image27.png"/><Relationship Id="rId21" Type="http://schemas.openxmlformats.org/officeDocument/2006/relationships/image" Target="../media/image45.svg"/><Relationship Id="rId34" Type="http://schemas.openxmlformats.org/officeDocument/2006/relationships/image" Target="../media/image57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15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48.jp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jp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31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26" Type="http://schemas.openxmlformats.org/officeDocument/2006/relationships/image" Target="../media/image15.png"/><Relationship Id="rId39" Type="http://schemas.openxmlformats.org/officeDocument/2006/relationships/image" Target="../media/image61.png"/><Relationship Id="rId3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5" Type="http://schemas.openxmlformats.org/officeDocument/2006/relationships/image" Target="../media/image48.jp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24" Type="http://schemas.openxmlformats.org/officeDocument/2006/relationships/image" Target="../media/image47.jp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12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3.svg"/><Relationship Id="rId19" Type="http://schemas.openxmlformats.org/officeDocument/2006/relationships/image" Target="../media/image42.png"/><Relationship Id="rId31" Type="http://schemas.openxmlformats.org/officeDocument/2006/relationships/image" Target="../media/image53.png"/><Relationship Id="rId4" Type="http://schemas.openxmlformats.org/officeDocument/2006/relationships/image" Target="../media/image63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Relationship Id="rId22" Type="http://schemas.openxmlformats.org/officeDocument/2006/relationships/image" Target="../media/image45.sv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65.png"/><Relationship Id="rId7" Type="http://schemas.openxmlformats.org/officeDocument/2006/relationships/image" Target="../media/image15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6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6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botframework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azure.microsoft.com/en-us/services/bot-service/" TargetMode="External"/><Relationship Id="rId4" Type="http://schemas.openxmlformats.org/officeDocument/2006/relationships/hyperlink" Target="https://github.com/Microsoft/BotBuilder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ocs.botframework.com/en-us/restapi/directline3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hyperlink" Target="https://docs.botframework.com/en-us/restapi/directline3/swagger.js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talk about Conversation Design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Vishwac Sena Kannan</a:t>
            </a:r>
          </a:p>
          <a:p>
            <a:r>
              <a:rPr lang="en-US" sz="2400"/>
              <a:t>Senior Program Manager</a:t>
            </a:r>
          </a:p>
          <a:p>
            <a:r>
              <a:rPr lang="en-US" sz="2000">
                <a:hlinkClick r:id="rId3"/>
              </a:rPr>
              <a:t>vkannan@microsoft.com</a:t>
            </a:r>
            <a:endParaRPr lang="en-US" sz="20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D81B3A-8E9E-495A-B3B8-217FCF892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BRK3301</a:t>
            </a:r>
          </a:p>
        </p:txBody>
      </p:sp>
    </p:spTree>
    <p:extLst>
      <p:ext uri="{BB962C8B-B14F-4D97-AF65-F5344CB8AC3E}">
        <p14:creationId xmlns:p14="http://schemas.microsoft.com/office/powerpoint/2010/main" val="3788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FF8B3-790E-4933-9C10-F5FDA2D6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Ubiquitous conversations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B2F95E8-0A71-4BA5-99C4-61B7DC0B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93" y="7389013"/>
            <a:ext cx="2009775" cy="581025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DD592F6-BE70-4C48-BC9F-4F9BF869AD71}"/>
              </a:ext>
            </a:extLst>
          </p:cNvPr>
          <p:cNvCxnSpPr/>
          <p:nvPr/>
        </p:nvCxnSpPr>
        <p:spPr>
          <a:xfrm>
            <a:off x="1225278" y="3649662"/>
            <a:ext cx="9151149" cy="0"/>
          </a:xfrm>
          <a:prstGeom prst="line">
            <a:avLst/>
          </a:prstGeom>
          <a:ln w="1587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55238C4-7B7F-47D4-86A1-2ADA27B89316}"/>
              </a:ext>
            </a:extLst>
          </p:cNvPr>
          <p:cNvGrpSpPr/>
          <p:nvPr/>
        </p:nvGrpSpPr>
        <p:grpSpPr>
          <a:xfrm>
            <a:off x="5322888" y="1415601"/>
            <a:ext cx="761999" cy="1880212"/>
            <a:chOff x="1722966" y="-749830"/>
            <a:chExt cx="3527743" cy="8140700"/>
          </a:xfrm>
        </p:grpSpPr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47B81F8-252C-4E9C-A327-E65408147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841" y="1174220"/>
              <a:ext cx="1795463" cy="2073275"/>
            </a:xfrm>
            <a:custGeom>
              <a:avLst/>
              <a:gdLst>
                <a:gd name="T0" fmla="*/ 332 w 333"/>
                <a:gd name="T1" fmla="*/ 27 h 388"/>
                <a:gd name="T2" fmla="*/ 314 w 333"/>
                <a:gd name="T3" fmla="*/ 0 h 388"/>
                <a:gd name="T4" fmla="*/ 19 w 333"/>
                <a:gd name="T5" fmla="*/ 0 h 388"/>
                <a:gd name="T6" fmla="*/ 1 w 333"/>
                <a:gd name="T7" fmla="*/ 27 h 388"/>
                <a:gd name="T8" fmla="*/ 15 w 333"/>
                <a:gd name="T9" fmla="*/ 361 h 388"/>
                <a:gd name="T10" fmla="*/ 36 w 333"/>
                <a:gd name="T11" fmla="*/ 388 h 388"/>
                <a:gd name="T12" fmla="*/ 298 w 333"/>
                <a:gd name="T13" fmla="*/ 388 h 388"/>
                <a:gd name="T14" fmla="*/ 318 w 333"/>
                <a:gd name="T15" fmla="*/ 361 h 388"/>
                <a:gd name="T16" fmla="*/ 332 w 333"/>
                <a:gd name="T17" fmla="*/ 2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88">
                  <a:moveTo>
                    <a:pt x="332" y="27"/>
                  </a:moveTo>
                  <a:cubicBezTo>
                    <a:pt x="333" y="12"/>
                    <a:pt x="325" y="0"/>
                    <a:pt x="3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12"/>
                    <a:pt x="1" y="27"/>
                  </a:cubicBezTo>
                  <a:cubicBezTo>
                    <a:pt x="15" y="361"/>
                    <a:pt x="15" y="361"/>
                    <a:pt x="15" y="361"/>
                  </a:cubicBezTo>
                  <a:cubicBezTo>
                    <a:pt x="16" y="376"/>
                    <a:pt x="25" y="388"/>
                    <a:pt x="36" y="388"/>
                  </a:cubicBezTo>
                  <a:cubicBezTo>
                    <a:pt x="298" y="388"/>
                    <a:pt x="298" y="388"/>
                    <a:pt x="298" y="388"/>
                  </a:cubicBezTo>
                  <a:cubicBezTo>
                    <a:pt x="308" y="388"/>
                    <a:pt x="317" y="376"/>
                    <a:pt x="318" y="361"/>
                  </a:cubicBezTo>
                  <a:lnTo>
                    <a:pt x="332" y="2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9F7BA0C8-74E1-463F-A89D-E866C4363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029" y="740833"/>
              <a:ext cx="576263" cy="469900"/>
            </a:xfrm>
            <a:custGeom>
              <a:avLst/>
              <a:gdLst>
                <a:gd name="T0" fmla="*/ 363 w 363"/>
                <a:gd name="T1" fmla="*/ 27 h 296"/>
                <a:gd name="T2" fmla="*/ 363 w 363"/>
                <a:gd name="T3" fmla="*/ 236 h 296"/>
                <a:gd name="T4" fmla="*/ 190 w 363"/>
                <a:gd name="T5" fmla="*/ 236 h 296"/>
                <a:gd name="T6" fmla="*/ 0 w 363"/>
                <a:gd name="T7" fmla="*/ 296 h 296"/>
                <a:gd name="T8" fmla="*/ 162 w 363"/>
                <a:gd name="T9" fmla="*/ 0 h 296"/>
                <a:gd name="T10" fmla="*/ 363 w 363"/>
                <a:gd name="T11" fmla="*/ 0 h 296"/>
                <a:gd name="T12" fmla="*/ 363 w 363"/>
                <a:gd name="T13" fmla="*/ 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96">
                  <a:moveTo>
                    <a:pt x="363" y="27"/>
                  </a:moveTo>
                  <a:lnTo>
                    <a:pt x="363" y="236"/>
                  </a:lnTo>
                  <a:lnTo>
                    <a:pt x="190" y="236"/>
                  </a:lnTo>
                  <a:lnTo>
                    <a:pt x="0" y="296"/>
                  </a:lnTo>
                  <a:lnTo>
                    <a:pt x="162" y="0"/>
                  </a:lnTo>
                  <a:lnTo>
                    <a:pt x="363" y="0"/>
                  </a:lnTo>
                  <a:lnTo>
                    <a:pt x="363" y="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E9A30DDC-D6F1-4139-9B4C-7BEE74C7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292" y="740833"/>
              <a:ext cx="581025" cy="469900"/>
            </a:xfrm>
            <a:custGeom>
              <a:avLst/>
              <a:gdLst>
                <a:gd name="T0" fmla="*/ 0 w 366"/>
                <a:gd name="T1" fmla="*/ 27 h 296"/>
                <a:gd name="T2" fmla="*/ 0 w 366"/>
                <a:gd name="T3" fmla="*/ 236 h 296"/>
                <a:gd name="T4" fmla="*/ 176 w 366"/>
                <a:gd name="T5" fmla="*/ 236 h 296"/>
                <a:gd name="T6" fmla="*/ 366 w 366"/>
                <a:gd name="T7" fmla="*/ 296 h 296"/>
                <a:gd name="T8" fmla="*/ 203 w 366"/>
                <a:gd name="T9" fmla="*/ 0 h 296"/>
                <a:gd name="T10" fmla="*/ 0 w 366"/>
                <a:gd name="T11" fmla="*/ 0 h 296"/>
                <a:gd name="T12" fmla="*/ 0 w 366"/>
                <a:gd name="T13" fmla="*/ 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296">
                  <a:moveTo>
                    <a:pt x="0" y="27"/>
                  </a:moveTo>
                  <a:lnTo>
                    <a:pt x="0" y="236"/>
                  </a:lnTo>
                  <a:lnTo>
                    <a:pt x="176" y="236"/>
                  </a:lnTo>
                  <a:lnTo>
                    <a:pt x="366" y="29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BF83D575-C313-4BBE-B0C1-3B03F5F7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367" y="-130705"/>
              <a:ext cx="204788" cy="385763"/>
            </a:xfrm>
            <a:custGeom>
              <a:avLst/>
              <a:gdLst>
                <a:gd name="T0" fmla="*/ 0 w 38"/>
                <a:gd name="T1" fmla="*/ 0 h 72"/>
                <a:gd name="T2" fmla="*/ 2 w 38"/>
                <a:gd name="T3" fmla="*/ 0 h 72"/>
                <a:gd name="T4" fmla="*/ 38 w 38"/>
                <a:gd name="T5" fmla="*/ 36 h 72"/>
                <a:gd name="T6" fmla="*/ 2 w 38"/>
                <a:gd name="T7" fmla="*/ 72 h 72"/>
                <a:gd name="T8" fmla="*/ 0 w 38"/>
                <a:gd name="T9" fmla="*/ 72 h 72"/>
                <a:gd name="T10" fmla="*/ 0 w 38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2" y="0"/>
                    <a:pt x="38" y="16"/>
                    <a:pt x="38" y="36"/>
                  </a:cubicBezTo>
                  <a:cubicBezTo>
                    <a:pt x="38" y="56"/>
                    <a:pt x="22" y="72"/>
                    <a:pt x="2" y="72"/>
                  </a:cubicBezTo>
                  <a:cubicBezTo>
                    <a:pt x="1" y="72"/>
                    <a:pt x="1" y="72"/>
                    <a:pt x="0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826FFD42-FCB5-4FBD-9BC4-9841EB37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191" y="-130705"/>
              <a:ext cx="204788" cy="385763"/>
            </a:xfrm>
            <a:custGeom>
              <a:avLst/>
              <a:gdLst>
                <a:gd name="T0" fmla="*/ 38 w 38"/>
                <a:gd name="T1" fmla="*/ 0 h 72"/>
                <a:gd name="T2" fmla="*/ 36 w 38"/>
                <a:gd name="T3" fmla="*/ 0 h 72"/>
                <a:gd name="T4" fmla="*/ 0 w 38"/>
                <a:gd name="T5" fmla="*/ 36 h 72"/>
                <a:gd name="T6" fmla="*/ 36 w 38"/>
                <a:gd name="T7" fmla="*/ 72 h 72"/>
                <a:gd name="T8" fmla="*/ 38 w 38"/>
                <a:gd name="T9" fmla="*/ 72 h 72"/>
                <a:gd name="T10" fmla="*/ 38 w 38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36" y="72"/>
                    <a:pt x="37" y="72"/>
                    <a:pt x="38" y="72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5" name="Oval 24">
              <a:extLst>
                <a:ext uri="{FF2B5EF4-FFF2-40B4-BE49-F238E27FC236}">
                  <a16:creationId xmlns:a16="http://schemas.microsoft.com/office/drawing/2014/main" id="{41B19528-68C8-4EAB-A97C-2F03F3D83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129" y="-749830"/>
              <a:ext cx="1584326" cy="156527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FD8EB049-DFED-475A-83C9-69DCAF1C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704" y="-259293"/>
              <a:ext cx="1266825" cy="647700"/>
            </a:xfrm>
            <a:custGeom>
              <a:avLst/>
              <a:gdLst>
                <a:gd name="T0" fmla="*/ 0 w 235"/>
                <a:gd name="T1" fmla="*/ 26 h 121"/>
                <a:gd name="T2" fmla="*/ 112 w 235"/>
                <a:gd name="T3" fmla="*/ 0 h 121"/>
                <a:gd name="T4" fmla="*/ 235 w 235"/>
                <a:gd name="T5" fmla="*/ 26 h 121"/>
                <a:gd name="T6" fmla="*/ 235 w 235"/>
                <a:gd name="T7" fmla="*/ 71 h 121"/>
                <a:gd name="T8" fmla="*/ 118 w 235"/>
                <a:gd name="T9" fmla="*/ 121 h 121"/>
                <a:gd name="T10" fmla="*/ 0 w 235"/>
                <a:gd name="T11" fmla="*/ 67 h 121"/>
                <a:gd name="T12" fmla="*/ 0 w 235"/>
                <a:gd name="T13" fmla="*/ 2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1">
                  <a:moveTo>
                    <a:pt x="0" y="26"/>
                  </a:moveTo>
                  <a:cubicBezTo>
                    <a:pt x="0" y="26"/>
                    <a:pt x="29" y="0"/>
                    <a:pt x="112" y="0"/>
                  </a:cubicBezTo>
                  <a:cubicBezTo>
                    <a:pt x="195" y="0"/>
                    <a:pt x="235" y="26"/>
                    <a:pt x="235" y="26"/>
                  </a:cubicBezTo>
                  <a:cubicBezTo>
                    <a:pt x="235" y="71"/>
                    <a:pt x="235" y="71"/>
                    <a:pt x="235" y="71"/>
                  </a:cubicBezTo>
                  <a:cubicBezTo>
                    <a:pt x="235" y="71"/>
                    <a:pt x="205" y="121"/>
                    <a:pt x="118" y="121"/>
                  </a:cubicBezTo>
                  <a:cubicBezTo>
                    <a:pt x="32" y="120"/>
                    <a:pt x="0" y="67"/>
                    <a:pt x="0" y="67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7" name="Oval 26">
              <a:extLst>
                <a:ext uri="{FF2B5EF4-FFF2-40B4-BE49-F238E27FC236}">
                  <a16:creationId xmlns:a16="http://schemas.microsoft.com/office/drawing/2014/main" id="{9B6C4B76-67AB-4B38-89E6-2474ECA35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316" y="526520"/>
              <a:ext cx="87313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8" name="Oval 27">
              <a:extLst>
                <a:ext uri="{FF2B5EF4-FFF2-40B4-BE49-F238E27FC236}">
                  <a16:creationId xmlns:a16="http://schemas.microsoft.com/office/drawing/2014/main" id="{271041D4-7F8D-4DEB-8E89-FE05F5C32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954" y="526520"/>
              <a:ext cx="85725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CB60A4EE-942A-4F59-A384-E57CCA15C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79" y="569383"/>
              <a:ext cx="528638" cy="53975"/>
            </a:xfrm>
            <a:custGeom>
              <a:avLst/>
              <a:gdLst>
                <a:gd name="T0" fmla="*/ 0 w 98"/>
                <a:gd name="T1" fmla="*/ 1 h 10"/>
                <a:gd name="T2" fmla="*/ 52 w 98"/>
                <a:gd name="T3" fmla="*/ 8 h 10"/>
                <a:gd name="T4" fmla="*/ 98 w 9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0">
                  <a:moveTo>
                    <a:pt x="0" y="1"/>
                  </a:moveTo>
                  <a:cubicBezTo>
                    <a:pt x="0" y="1"/>
                    <a:pt x="16" y="10"/>
                    <a:pt x="52" y="8"/>
                  </a:cubicBezTo>
                  <a:cubicBezTo>
                    <a:pt x="88" y="6"/>
                    <a:pt x="98" y="0"/>
                    <a:pt x="98" y="0"/>
                  </a:cubicBezTo>
                </a:path>
              </a:pathLst>
            </a:custGeom>
            <a:noFill/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0" name="Oval 29">
              <a:extLst>
                <a:ext uri="{FF2B5EF4-FFF2-40B4-BE49-F238E27FC236}">
                  <a16:creationId xmlns:a16="http://schemas.microsoft.com/office/drawing/2014/main" id="{7FFB8E1B-4C3C-4482-B40B-BFC4A09C4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629" y="-98955"/>
              <a:ext cx="269875" cy="268288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1" name="Oval 30">
              <a:extLst>
                <a:ext uri="{FF2B5EF4-FFF2-40B4-BE49-F238E27FC236}">
                  <a16:creationId xmlns:a16="http://schemas.microsoft.com/office/drawing/2014/main" id="{10A9117D-E281-4C54-B906-407F988CA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354" y="-13230"/>
              <a:ext cx="96838" cy="96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2" name="Oval 31">
              <a:extLst>
                <a:ext uri="{FF2B5EF4-FFF2-40B4-BE49-F238E27FC236}">
                  <a16:creationId xmlns:a16="http://schemas.microsoft.com/office/drawing/2014/main" id="{0D875509-FFF6-46E8-8F00-225A9D15C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717" y="-98955"/>
              <a:ext cx="269875" cy="268288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3" name="Oval 32">
              <a:extLst>
                <a:ext uri="{FF2B5EF4-FFF2-40B4-BE49-F238E27FC236}">
                  <a16:creationId xmlns:a16="http://schemas.microsoft.com/office/drawing/2014/main" id="{3C21D424-4C1B-480A-B7AB-9A7C52AB4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029" y="-13230"/>
              <a:ext cx="96838" cy="968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7FC235D5-AAD4-4965-AB54-1234C30FC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204" y="948795"/>
              <a:ext cx="1912938" cy="1673225"/>
            </a:xfrm>
            <a:custGeom>
              <a:avLst/>
              <a:gdLst>
                <a:gd name="T0" fmla="*/ 32 w 355"/>
                <a:gd name="T1" fmla="*/ 26 h 313"/>
                <a:gd name="T2" fmla="*/ 179 w 355"/>
                <a:gd name="T3" fmla="*/ 1 h 313"/>
                <a:gd name="T4" fmla="*/ 355 w 355"/>
                <a:gd name="T5" fmla="*/ 41 h 313"/>
                <a:gd name="T6" fmla="*/ 179 w 355"/>
                <a:gd name="T7" fmla="*/ 308 h 313"/>
                <a:gd name="T8" fmla="*/ 0 w 355"/>
                <a:gd name="T9" fmla="*/ 38 h 313"/>
                <a:gd name="T10" fmla="*/ 32 w 355"/>
                <a:gd name="T11" fmla="*/ 2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13">
                  <a:moveTo>
                    <a:pt x="32" y="26"/>
                  </a:moveTo>
                  <a:cubicBezTo>
                    <a:pt x="32" y="26"/>
                    <a:pt x="78" y="0"/>
                    <a:pt x="179" y="1"/>
                  </a:cubicBezTo>
                  <a:cubicBezTo>
                    <a:pt x="281" y="2"/>
                    <a:pt x="355" y="41"/>
                    <a:pt x="355" y="41"/>
                  </a:cubicBezTo>
                  <a:cubicBezTo>
                    <a:pt x="355" y="41"/>
                    <a:pt x="324" y="302"/>
                    <a:pt x="179" y="308"/>
                  </a:cubicBezTo>
                  <a:cubicBezTo>
                    <a:pt x="35" y="313"/>
                    <a:pt x="0" y="38"/>
                    <a:pt x="0" y="38"/>
                  </a:cubicBezTo>
                  <a:lnTo>
                    <a:pt x="32" y="2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B4909ADC-F12B-4ACC-804B-7FC754D93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916" y="3568170"/>
              <a:ext cx="393700" cy="417513"/>
            </a:xfrm>
            <a:custGeom>
              <a:avLst/>
              <a:gdLst>
                <a:gd name="T0" fmla="*/ 0 w 73"/>
                <a:gd name="T1" fmla="*/ 11 h 78"/>
                <a:gd name="T2" fmla="*/ 12 w 73"/>
                <a:gd name="T3" fmla="*/ 4 h 78"/>
                <a:gd name="T4" fmla="*/ 29 w 73"/>
                <a:gd name="T5" fmla="*/ 12 h 78"/>
                <a:gd name="T6" fmla="*/ 48 w 73"/>
                <a:gd name="T7" fmla="*/ 30 h 78"/>
                <a:gd name="T8" fmla="*/ 70 w 73"/>
                <a:gd name="T9" fmla="*/ 67 h 78"/>
                <a:gd name="T10" fmla="*/ 63 w 73"/>
                <a:gd name="T11" fmla="*/ 78 h 78"/>
                <a:gd name="T12" fmla="*/ 13 w 73"/>
                <a:gd name="T13" fmla="*/ 78 h 78"/>
                <a:gd name="T14" fmla="*/ 0 w 73"/>
                <a:gd name="T15" fmla="*/ 65 h 78"/>
                <a:gd name="T16" fmla="*/ 0 w 73"/>
                <a:gd name="T17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8">
                  <a:moveTo>
                    <a:pt x="0" y="11"/>
                  </a:moveTo>
                  <a:cubicBezTo>
                    <a:pt x="0" y="4"/>
                    <a:pt x="6" y="0"/>
                    <a:pt x="12" y="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6" y="16"/>
                    <a:pt x="44" y="23"/>
                    <a:pt x="48" y="30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3" y="73"/>
                    <a:pt x="70" y="78"/>
                    <a:pt x="6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6" y="78"/>
                    <a:pt x="0" y="73"/>
                    <a:pt x="0" y="65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018FC88C-DD45-4EE3-B397-2392B0DF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017" y="3568170"/>
              <a:ext cx="392113" cy="417513"/>
            </a:xfrm>
            <a:custGeom>
              <a:avLst/>
              <a:gdLst>
                <a:gd name="T0" fmla="*/ 73 w 73"/>
                <a:gd name="T1" fmla="*/ 11 h 78"/>
                <a:gd name="T2" fmla="*/ 61 w 73"/>
                <a:gd name="T3" fmla="*/ 4 h 78"/>
                <a:gd name="T4" fmla="*/ 44 w 73"/>
                <a:gd name="T5" fmla="*/ 12 h 78"/>
                <a:gd name="T6" fmla="*/ 26 w 73"/>
                <a:gd name="T7" fmla="*/ 30 h 78"/>
                <a:gd name="T8" fmla="*/ 4 w 73"/>
                <a:gd name="T9" fmla="*/ 67 h 78"/>
                <a:gd name="T10" fmla="*/ 10 w 73"/>
                <a:gd name="T11" fmla="*/ 78 h 78"/>
                <a:gd name="T12" fmla="*/ 60 w 73"/>
                <a:gd name="T13" fmla="*/ 78 h 78"/>
                <a:gd name="T14" fmla="*/ 73 w 73"/>
                <a:gd name="T15" fmla="*/ 65 h 78"/>
                <a:gd name="T16" fmla="*/ 73 w 73"/>
                <a:gd name="T17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8">
                  <a:moveTo>
                    <a:pt x="73" y="11"/>
                  </a:moveTo>
                  <a:cubicBezTo>
                    <a:pt x="73" y="4"/>
                    <a:pt x="68" y="0"/>
                    <a:pt x="61" y="4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8" y="16"/>
                    <a:pt x="30" y="23"/>
                    <a:pt x="26" y="30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73"/>
                    <a:pt x="3" y="78"/>
                    <a:pt x="1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7" y="78"/>
                    <a:pt x="73" y="73"/>
                    <a:pt x="73" y="65"/>
                  </a:cubicBezTo>
                  <a:lnTo>
                    <a:pt x="73" y="1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55D36198-C63C-4257-BCCD-6AB65804E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816" y="3098270"/>
              <a:ext cx="1676401" cy="449263"/>
            </a:xfrm>
            <a:custGeom>
              <a:avLst/>
              <a:gdLst>
                <a:gd name="T0" fmla="*/ 311 w 311"/>
                <a:gd name="T1" fmla="*/ 20 h 84"/>
                <a:gd name="T2" fmla="*/ 291 w 311"/>
                <a:gd name="T3" fmla="*/ 0 h 84"/>
                <a:gd name="T4" fmla="*/ 20 w 311"/>
                <a:gd name="T5" fmla="*/ 0 h 84"/>
                <a:gd name="T6" fmla="*/ 0 w 311"/>
                <a:gd name="T7" fmla="*/ 20 h 84"/>
                <a:gd name="T8" fmla="*/ 0 w 311"/>
                <a:gd name="T9" fmla="*/ 65 h 84"/>
                <a:gd name="T10" fmla="*/ 20 w 311"/>
                <a:gd name="T11" fmla="*/ 84 h 84"/>
                <a:gd name="T12" fmla="*/ 291 w 311"/>
                <a:gd name="T13" fmla="*/ 84 h 84"/>
                <a:gd name="T14" fmla="*/ 311 w 311"/>
                <a:gd name="T15" fmla="*/ 65 h 84"/>
                <a:gd name="T16" fmla="*/ 311 w 311"/>
                <a:gd name="T17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84">
                  <a:moveTo>
                    <a:pt x="311" y="20"/>
                  </a:moveTo>
                  <a:cubicBezTo>
                    <a:pt x="311" y="9"/>
                    <a:pt x="302" y="0"/>
                    <a:pt x="29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9" y="84"/>
                    <a:pt x="20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302" y="84"/>
                    <a:pt x="311" y="76"/>
                    <a:pt x="311" y="65"/>
                  </a:cubicBezTo>
                  <a:lnTo>
                    <a:pt x="311" y="2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BF5AC6D2-E1D1-46DA-A628-4CCB1F07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816" y="3231620"/>
              <a:ext cx="1676401" cy="273050"/>
            </a:xfrm>
            <a:custGeom>
              <a:avLst/>
              <a:gdLst>
                <a:gd name="T0" fmla="*/ 311 w 311"/>
                <a:gd name="T1" fmla="*/ 0 h 51"/>
                <a:gd name="T2" fmla="*/ 279 w 311"/>
                <a:gd name="T3" fmla="*/ 0 h 51"/>
                <a:gd name="T4" fmla="*/ 272 w 311"/>
                <a:gd name="T5" fmla="*/ 6 h 51"/>
                <a:gd name="T6" fmla="*/ 133 w 311"/>
                <a:gd name="T7" fmla="*/ 6 h 51"/>
                <a:gd name="T8" fmla="*/ 126 w 311"/>
                <a:gd name="T9" fmla="*/ 0 h 51"/>
                <a:gd name="T10" fmla="*/ 0 w 311"/>
                <a:gd name="T11" fmla="*/ 0 h 51"/>
                <a:gd name="T12" fmla="*/ 0 w 311"/>
                <a:gd name="T13" fmla="*/ 40 h 51"/>
                <a:gd name="T14" fmla="*/ 3 w 311"/>
                <a:gd name="T15" fmla="*/ 51 h 51"/>
                <a:gd name="T16" fmla="*/ 307 w 311"/>
                <a:gd name="T17" fmla="*/ 51 h 51"/>
                <a:gd name="T18" fmla="*/ 311 w 311"/>
                <a:gd name="T19" fmla="*/ 40 h 51"/>
                <a:gd name="T20" fmla="*/ 311 w 311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51">
                  <a:moveTo>
                    <a:pt x="311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279" y="3"/>
                    <a:pt x="276" y="6"/>
                    <a:pt x="272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0" y="6"/>
                    <a:pt x="127" y="3"/>
                    <a:pt x="1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1" y="48"/>
                    <a:pt x="3" y="51"/>
                  </a:cubicBezTo>
                  <a:cubicBezTo>
                    <a:pt x="307" y="51"/>
                    <a:pt x="307" y="51"/>
                    <a:pt x="307" y="51"/>
                  </a:cubicBezTo>
                  <a:cubicBezTo>
                    <a:pt x="309" y="48"/>
                    <a:pt x="311" y="44"/>
                    <a:pt x="311" y="4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9A580150-E926-486D-B1FF-975B1DF19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104" y="3547533"/>
              <a:ext cx="1373188" cy="433388"/>
            </a:xfrm>
            <a:custGeom>
              <a:avLst/>
              <a:gdLst>
                <a:gd name="T0" fmla="*/ 252 w 255"/>
                <a:gd name="T1" fmla="*/ 8 h 81"/>
                <a:gd name="T2" fmla="*/ 248 w 255"/>
                <a:gd name="T3" fmla="*/ 0 h 81"/>
                <a:gd name="T4" fmla="*/ 7 w 255"/>
                <a:gd name="T5" fmla="*/ 0 h 81"/>
                <a:gd name="T6" fmla="*/ 2 w 255"/>
                <a:gd name="T7" fmla="*/ 8 h 81"/>
                <a:gd name="T8" fmla="*/ 42 w 255"/>
                <a:gd name="T9" fmla="*/ 73 h 81"/>
                <a:gd name="T10" fmla="*/ 56 w 255"/>
                <a:gd name="T11" fmla="*/ 81 h 81"/>
                <a:gd name="T12" fmla="*/ 198 w 255"/>
                <a:gd name="T13" fmla="*/ 81 h 81"/>
                <a:gd name="T14" fmla="*/ 212 w 255"/>
                <a:gd name="T15" fmla="*/ 73 h 81"/>
                <a:gd name="T16" fmla="*/ 252 w 255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81">
                  <a:moveTo>
                    <a:pt x="252" y="8"/>
                  </a:moveTo>
                  <a:cubicBezTo>
                    <a:pt x="255" y="4"/>
                    <a:pt x="253" y="0"/>
                    <a:pt x="24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2" y="8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5" y="77"/>
                    <a:pt x="51" y="81"/>
                    <a:pt x="56" y="81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203" y="81"/>
                    <a:pt x="210" y="77"/>
                    <a:pt x="212" y="73"/>
                  </a:cubicBezTo>
                  <a:lnTo>
                    <a:pt x="252" y="8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0" name="Oval 49">
              <a:extLst>
                <a:ext uri="{FF2B5EF4-FFF2-40B4-BE49-F238E27FC236}">
                  <a16:creationId xmlns:a16="http://schemas.microsoft.com/office/drawing/2014/main" id="{4FF08878-02BF-4660-AA73-E56DDC809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204" y="3461808"/>
              <a:ext cx="42863" cy="38100"/>
            </a:xfrm>
            <a:prstGeom prst="ellipse">
              <a:avLst/>
            </a:prstGeom>
            <a:solidFill>
              <a:srgbClr val="EB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1" name="Oval 50">
              <a:extLst>
                <a:ext uri="{FF2B5EF4-FFF2-40B4-BE49-F238E27FC236}">
                  <a16:creationId xmlns:a16="http://schemas.microsoft.com/office/drawing/2014/main" id="{16851050-9813-4750-B5C4-C608D97B2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317" y="3468158"/>
              <a:ext cx="20638" cy="25400"/>
            </a:xfrm>
            <a:prstGeom prst="ellipse">
              <a:avLst/>
            </a:prstGeom>
            <a:solidFill>
              <a:srgbClr val="77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2" name="Oval 51">
              <a:extLst>
                <a:ext uri="{FF2B5EF4-FFF2-40B4-BE49-F238E27FC236}">
                  <a16:creationId xmlns:a16="http://schemas.microsoft.com/office/drawing/2014/main" id="{9F61CC5A-E863-497C-A76A-3071A1578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079" y="3477683"/>
              <a:ext cx="11113" cy="6350"/>
            </a:xfrm>
            <a:prstGeom prst="ellipse">
              <a:avLst/>
            </a:prstGeom>
            <a:solidFill>
              <a:srgbClr val="54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3" name="Oval 52">
              <a:extLst>
                <a:ext uri="{FF2B5EF4-FFF2-40B4-BE49-F238E27FC236}">
                  <a16:creationId xmlns:a16="http://schemas.microsoft.com/office/drawing/2014/main" id="{DE964360-9FB3-4A23-B971-5FFDF49CD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092" y="3434820"/>
              <a:ext cx="69850" cy="69850"/>
            </a:xfrm>
            <a:prstGeom prst="ellipse">
              <a:avLst/>
            </a:prstGeom>
            <a:solidFill>
              <a:srgbClr val="77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4" name="Oval 53">
              <a:extLst>
                <a:ext uri="{FF2B5EF4-FFF2-40B4-BE49-F238E27FC236}">
                  <a16:creationId xmlns:a16="http://schemas.microsoft.com/office/drawing/2014/main" id="{5AAC4FAA-5428-4786-B891-44E2247D7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442" y="3445933"/>
              <a:ext cx="53975" cy="53975"/>
            </a:xfrm>
            <a:prstGeom prst="ellipse">
              <a:avLst/>
            </a:prstGeom>
            <a:solidFill>
              <a:srgbClr val="EB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5" name="Oval 55">
              <a:extLst>
                <a:ext uri="{FF2B5EF4-FFF2-40B4-BE49-F238E27FC236}">
                  <a16:creationId xmlns:a16="http://schemas.microsoft.com/office/drawing/2014/main" id="{46805FD6-164C-4B7F-84B9-3B1A79B98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279" y="3195108"/>
              <a:ext cx="366713" cy="3683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6" name="Oval 56">
              <a:extLst>
                <a:ext uri="{FF2B5EF4-FFF2-40B4-BE49-F238E27FC236}">
                  <a16:creationId xmlns:a16="http://schemas.microsoft.com/office/drawing/2014/main" id="{90F76C9D-F436-4838-8D3A-21782CB9B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154" y="3210983"/>
              <a:ext cx="334963" cy="33178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7" name="Oval 57">
              <a:extLst>
                <a:ext uri="{FF2B5EF4-FFF2-40B4-BE49-F238E27FC236}">
                  <a16:creationId xmlns:a16="http://schemas.microsoft.com/office/drawing/2014/main" id="{23B333DC-5D3B-4DC5-A162-7B96F0151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004" y="3280833"/>
              <a:ext cx="200025" cy="196850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0EEC82B-90C6-4B82-8DDA-A370315E1FF4}"/>
                </a:ext>
              </a:extLst>
            </p:cNvPr>
            <p:cNvGrpSpPr/>
            <p:nvPr/>
          </p:nvGrpSpPr>
          <p:grpSpPr>
            <a:xfrm>
              <a:off x="1722966" y="1077383"/>
              <a:ext cx="1084263" cy="3084513"/>
              <a:chOff x="1722966" y="1077383"/>
              <a:chExt cx="1084263" cy="3084513"/>
            </a:xfrm>
          </p:grpSpPr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42C13B2F-C1E6-4A8F-9CDB-57C550450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554" y="3617383"/>
                <a:ext cx="204788" cy="539750"/>
              </a:xfrm>
              <a:custGeom>
                <a:avLst/>
                <a:gdLst>
                  <a:gd name="T0" fmla="*/ 24 w 38"/>
                  <a:gd name="T1" fmla="*/ 101 h 101"/>
                  <a:gd name="T2" fmla="*/ 13 w 38"/>
                  <a:gd name="T3" fmla="*/ 94 h 101"/>
                  <a:gd name="T4" fmla="*/ 13 w 38"/>
                  <a:gd name="T5" fmla="*/ 10 h 101"/>
                  <a:gd name="T6" fmla="*/ 28 w 38"/>
                  <a:gd name="T7" fmla="*/ 1 h 101"/>
                  <a:gd name="T8" fmla="*/ 37 w 38"/>
                  <a:gd name="T9" fmla="*/ 16 h 101"/>
                  <a:gd name="T10" fmla="*/ 35 w 38"/>
                  <a:gd name="T11" fmla="*/ 84 h 101"/>
                  <a:gd name="T12" fmla="*/ 29 w 38"/>
                  <a:gd name="T13" fmla="*/ 100 h 101"/>
                  <a:gd name="T14" fmla="*/ 24 w 38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01">
                    <a:moveTo>
                      <a:pt x="24" y="101"/>
                    </a:moveTo>
                    <a:cubicBezTo>
                      <a:pt x="20" y="101"/>
                      <a:pt x="15" y="98"/>
                      <a:pt x="13" y="94"/>
                    </a:cubicBezTo>
                    <a:cubicBezTo>
                      <a:pt x="0" y="65"/>
                      <a:pt x="12" y="15"/>
                      <a:pt x="13" y="10"/>
                    </a:cubicBezTo>
                    <a:cubicBezTo>
                      <a:pt x="15" y="3"/>
                      <a:pt x="22" y="0"/>
                      <a:pt x="28" y="1"/>
                    </a:cubicBezTo>
                    <a:cubicBezTo>
                      <a:pt x="34" y="3"/>
                      <a:pt x="38" y="9"/>
                      <a:pt x="37" y="16"/>
                    </a:cubicBezTo>
                    <a:cubicBezTo>
                      <a:pt x="34" y="29"/>
                      <a:pt x="27" y="66"/>
                      <a:pt x="35" y="84"/>
                    </a:cubicBezTo>
                    <a:cubicBezTo>
                      <a:pt x="38" y="90"/>
                      <a:pt x="35" y="97"/>
                      <a:pt x="29" y="100"/>
                    </a:cubicBezTo>
                    <a:cubicBezTo>
                      <a:pt x="28" y="100"/>
                      <a:pt x="26" y="101"/>
                      <a:pt x="24" y="1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E6242AC2-C55E-4790-B647-86DFF2B38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641" y="3606270"/>
                <a:ext cx="222250" cy="555625"/>
              </a:xfrm>
              <a:custGeom>
                <a:avLst/>
                <a:gdLst>
                  <a:gd name="T0" fmla="*/ 24 w 41"/>
                  <a:gd name="T1" fmla="*/ 103 h 104"/>
                  <a:gd name="T2" fmla="*/ 13 w 41"/>
                  <a:gd name="T3" fmla="*/ 96 h 104"/>
                  <a:gd name="T4" fmla="*/ 16 w 41"/>
                  <a:gd name="T5" fmla="*/ 10 h 104"/>
                  <a:gd name="T6" fmla="*/ 31 w 41"/>
                  <a:gd name="T7" fmla="*/ 1 h 104"/>
                  <a:gd name="T8" fmla="*/ 39 w 41"/>
                  <a:gd name="T9" fmla="*/ 16 h 104"/>
                  <a:gd name="T10" fmla="*/ 35 w 41"/>
                  <a:gd name="T11" fmla="*/ 86 h 104"/>
                  <a:gd name="T12" fmla="*/ 29 w 41"/>
                  <a:gd name="T13" fmla="*/ 102 h 104"/>
                  <a:gd name="T14" fmla="*/ 24 w 41"/>
                  <a:gd name="T15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04">
                    <a:moveTo>
                      <a:pt x="24" y="103"/>
                    </a:moveTo>
                    <a:cubicBezTo>
                      <a:pt x="19" y="104"/>
                      <a:pt x="15" y="101"/>
                      <a:pt x="13" y="96"/>
                    </a:cubicBezTo>
                    <a:cubicBezTo>
                      <a:pt x="0" y="67"/>
                      <a:pt x="14" y="15"/>
                      <a:pt x="16" y="10"/>
                    </a:cubicBezTo>
                    <a:cubicBezTo>
                      <a:pt x="18" y="3"/>
                      <a:pt x="24" y="0"/>
                      <a:pt x="31" y="1"/>
                    </a:cubicBezTo>
                    <a:cubicBezTo>
                      <a:pt x="37" y="3"/>
                      <a:pt x="41" y="10"/>
                      <a:pt x="39" y="16"/>
                    </a:cubicBezTo>
                    <a:cubicBezTo>
                      <a:pt x="34" y="35"/>
                      <a:pt x="28" y="71"/>
                      <a:pt x="35" y="86"/>
                    </a:cubicBezTo>
                    <a:cubicBezTo>
                      <a:pt x="38" y="93"/>
                      <a:pt x="35" y="100"/>
                      <a:pt x="29" y="102"/>
                    </a:cubicBezTo>
                    <a:cubicBezTo>
                      <a:pt x="27" y="103"/>
                      <a:pt x="26" y="103"/>
                      <a:pt x="24" y="10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40C24279-5C2A-46A1-8054-7EA174784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966" y="3633258"/>
                <a:ext cx="227013" cy="528638"/>
              </a:xfrm>
              <a:custGeom>
                <a:avLst/>
                <a:gdLst>
                  <a:gd name="T0" fmla="*/ 25 w 42"/>
                  <a:gd name="T1" fmla="*/ 99 h 99"/>
                  <a:gd name="T2" fmla="*/ 14 w 42"/>
                  <a:gd name="T3" fmla="*/ 92 h 99"/>
                  <a:gd name="T4" fmla="*/ 17 w 42"/>
                  <a:gd name="T5" fmla="*/ 10 h 99"/>
                  <a:gd name="T6" fmla="*/ 32 w 42"/>
                  <a:gd name="T7" fmla="*/ 2 h 99"/>
                  <a:gd name="T8" fmla="*/ 40 w 42"/>
                  <a:gd name="T9" fmla="*/ 18 h 99"/>
                  <a:gd name="T10" fmla="*/ 35 w 42"/>
                  <a:gd name="T11" fmla="*/ 82 h 99"/>
                  <a:gd name="T12" fmla="*/ 29 w 42"/>
                  <a:gd name="T13" fmla="*/ 98 h 99"/>
                  <a:gd name="T14" fmla="*/ 25 w 4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99">
                    <a:moveTo>
                      <a:pt x="25" y="99"/>
                    </a:moveTo>
                    <a:cubicBezTo>
                      <a:pt x="20" y="99"/>
                      <a:pt x="16" y="97"/>
                      <a:pt x="14" y="92"/>
                    </a:cubicBezTo>
                    <a:cubicBezTo>
                      <a:pt x="0" y="63"/>
                      <a:pt x="15" y="16"/>
                      <a:pt x="17" y="10"/>
                    </a:cubicBezTo>
                    <a:cubicBezTo>
                      <a:pt x="19" y="4"/>
                      <a:pt x="26" y="0"/>
                      <a:pt x="32" y="2"/>
                    </a:cubicBezTo>
                    <a:cubicBezTo>
                      <a:pt x="38" y="4"/>
                      <a:pt x="42" y="11"/>
                      <a:pt x="40" y="18"/>
                    </a:cubicBezTo>
                    <a:cubicBezTo>
                      <a:pt x="36" y="30"/>
                      <a:pt x="28" y="65"/>
                      <a:pt x="35" y="82"/>
                    </a:cubicBezTo>
                    <a:cubicBezTo>
                      <a:pt x="38" y="88"/>
                      <a:pt x="35" y="95"/>
                      <a:pt x="29" y="98"/>
                    </a:cubicBezTo>
                    <a:cubicBezTo>
                      <a:pt x="28" y="99"/>
                      <a:pt x="26" y="99"/>
                      <a:pt x="25" y="9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90EB6528-1C18-4E65-A3D9-2048394F2339}"/>
                  </a:ext>
                </a:extLst>
              </p:cNvPr>
              <p:cNvGrpSpPr/>
              <p:nvPr/>
            </p:nvGrpSpPr>
            <p:grpSpPr>
              <a:xfrm>
                <a:off x="1749954" y="1077383"/>
                <a:ext cx="1057275" cy="2817813"/>
                <a:chOff x="1749954" y="1077383"/>
                <a:chExt cx="1057275" cy="2817813"/>
              </a:xfrm>
            </p:grpSpPr>
            <p:sp>
              <p:nvSpPr>
                <p:cNvPr id="179" name="Freeform 16">
                  <a:extLst>
                    <a:ext uri="{FF2B5EF4-FFF2-40B4-BE49-F238E27FC236}">
                      <a16:creationId xmlns:a16="http://schemas.microsoft.com/office/drawing/2014/main" id="{84578A06-0986-4E18-A219-CE6A8E2C0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941" y="2206095"/>
                  <a:ext cx="388938" cy="433388"/>
                </a:xfrm>
                <a:custGeom>
                  <a:avLst/>
                  <a:gdLst>
                    <a:gd name="T0" fmla="*/ 72 w 72"/>
                    <a:gd name="T1" fmla="*/ 73 h 81"/>
                    <a:gd name="T2" fmla="*/ 49 w 72"/>
                    <a:gd name="T3" fmla="*/ 77 h 81"/>
                    <a:gd name="T4" fmla="*/ 5 w 72"/>
                    <a:gd name="T5" fmla="*/ 47 h 81"/>
                    <a:gd name="T6" fmla="*/ 3 w 72"/>
                    <a:gd name="T7" fmla="*/ 33 h 81"/>
                    <a:gd name="T8" fmla="*/ 25 w 72"/>
                    <a:gd name="T9" fmla="*/ 0 h 81"/>
                    <a:gd name="T10" fmla="*/ 27 w 72"/>
                    <a:gd name="T11" fmla="*/ 12 h 81"/>
                    <a:gd name="T12" fmla="*/ 14 w 72"/>
                    <a:gd name="T13" fmla="*/ 31 h 81"/>
                    <a:gd name="T14" fmla="*/ 17 w 72"/>
                    <a:gd name="T15" fmla="*/ 45 h 81"/>
                    <a:gd name="T16" fmla="*/ 47 w 72"/>
                    <a:gd name="T17" fmla="*/ 65 h 81"/>
                    <a:gd name="T18" fmla="*/ 70 w 72"/>
                    <a:gd name="T19" fmla="*/ 61 h 81"/>
                    <a:gd name="T20" fmla="*/ 72 w 72"/>
                    <a:gd name="T21" fmla="*/ 7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81">
                      <a:moveTo>
                        <a:pt x="72" y="73"/>
                      </a:moveTo>
                      <a:cubicBezTo>
                        <a:pt x="49" y="77"/>
                        <a:pt x="49" y="77"/>
                        <a:pt x="49" y="77"/>
                      </a:cubicBezTo>
                      <a:cubicBezTo>
                        <a:pt x="29" y="81"/>
                        <a:pt x="9" y="68"/>
                        <a:pt x="5" y="47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0" y="18"/>
                        <a:pt x="10" y="3"/>
                        <a:pt x="25" y="0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18" y="13"/>
                        <a:pt x="12" y="22"/>
                        <a:pt x="14" y="31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20" y="59"/>
                        <a:pt x="33" y="68"/>
                        <a:pt x="47" y="65"/>
                      </a:cubicBezTo>
                      <a:cubicBezTo>
                        <a:pt x="70" y="61"/>
                        <a:pt x="70" y="61"/>
                        <a:pt x="70" y="61"/>
                      </a:cubicBezTo>
                      <a:lnTo>
                        <a:pt x="72" y="7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5">
                  <a:extLst>
                    <a:ext uri="{FF2B5EF4-FFF2-40B4-BE49-F238E27FC236}">
                      <a16:creationId xmlns:a16="http://schemas.microsoft.com/office/drawing/2014/main" id="{FEC30C2C-9937-4E02-BB83-C71833A33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6366" y="3499908"/>
                  <a:ext cx="339725" cy="395288"/>
                </a:xfrm>
                <a:custGeom>
                  <a:avLst/>
                  <a:gdLst>
                    <a:gd name="T0" fmla="*/ 50 w 63"/>
                    <a:gd name="T1" fmla="*/ 74 h 74"/>
                    <a:gd name="T2" fmla="*/ 49 w 63"/>
                    <a:gd name="T3" fmla="*/ 74 h 74"/>
                    <a:gd name="T4" fmla="*/ 37 w 63"/>
                    <a:gd name="T5" fmla="*/ 62 h 74"/>
                    <a:gd name="T6" fmla="*/ 11 w 63"/>
                    <a:gd name="T7" fmla="*/ 25 h 74"/>
                    <a:gd name="T8" fmla="*/ 1 w 63"/>
                    <a:gd name="T9" fmla="*/ 11 h 74"/>
                    <a:gd name="T10" fmla="*/ 14 w 63"/>
                    <a:gd name="T11" fmla="*/ 1 h 74"/>
                    <a:gd name="T12" fmla="*/ 61 w 63"/>
                    <a:gd name="T13" fmla="*/ 63 h 74"/>
                    <a:gd name="T14" fmla="*/ 50 w 63"/>
                    <a:gd name="T15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74">
                      <a:moveTo>
                        <a:pt x="50" y="74"/>
                      </a:moveTo>
                      <a:cubicBezTo>
                        <a:pt x="50" y="74"/>
                        <a:pt x="49" y="74"/>
                        <a:pt x="49" y="74"/>
                      </a:cubicBezTo>
                      <a:cubicBezTo>
                        <a:pt x="43" y="74"/>
                        <a:pt x="37" y="69"/>
                        <a:pt x="37" y="62"/>
                      </a:cubicBezTo>
                      <a:cubicBezTo>
                        <a:pt x="38" y="30"/>
                        <a:pt x="12" y="25"/>
                        <a:pt x="11" y="25"/>
                      </a:cubicBezTo>
                      <a:cubicBezTo>
                        <a:pt x="4" y="24"/>
                        <a:pt x="0" y="18"/>
                        <a:pt x="1" y="11"/>
                      </a:cubicBezTo>
                      <a:cubicBezTo>
                        <a:pt x="2" y="5"/>
                        <a:pt x="8" y="0"/>
                        <a:pt x="14" y="1"/>
                      </a:cubicBezTo>
                      <a:cubicBezTo>
                        <a:pt x="31" y="4"/>
                        <a:pt x="63" y="20"/>
                        <a:pt x="61" y="63"/>
                      </a:cubicBezTo>
                      <a:cubicBezTo>
                        <a:pt x="61" y="69"/>
                        <a:pt x="56" y="74"/>
                        <a:pt x="50" y="7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6">
                  <a:extLst>
                    <a:ext uri="{FF2B5EF4-FFF2-40B4-BE49-F238E27FC236}">
                      <a16:creationId xmlns:a16="http://schemas.microsoft.com/office/drawing/2014/main" id="{998EE294-8E15-467B-A138-3FC6B5095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991" y="2194983"/>
                  <a:ext cx="306388" cy="1144588"/>
                </a:xfrm>
                <a:custGeom>
                  <a:avLst/>
                  <a:gdLst>
                    <a:gd name="T0" fmla="*/ 0 w 57"/>
                    <a:gd name="T1" fmla="*/ 23 h 214"/>
                    <a:gd name="T2" fmla="*/ 28 w 57"/>
                    <a:gd name="T3" fmla="*/ 214 h 214"/>
                    <a:gd name="T4" fmla="*/ 57 w 57"/>
                    <a:gd name="T5" fmla="*/ 206 h 214"/>
                    <a:gd name="T6" fmla="*/ 53 w 57"/>
                    <a:gd name="T7" fmla="*/ 6 h 214"/>
                    <a:gd name="T8" fmla="*/ 40 w 57"/>
                    <a:gd name="T9" fmla="*/ 0 h 214"/>
                    <a:gd name="T10" fmla="*/ 0 w 57"/>
                    <a:gd name="T11" fmla="*/ 2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14">
                      <a:moveTo>
                        <a:pt x="0" y="23"/>
                      </a:moveTo>
                      <a:cubicBezTo>
                        <a:pt x="0" y="23"/>
                        <a:pt x="3" y="166"/>
                        <a:pt x="28" y="214"/>
                      </a:cubicBezTo>
                      <a:cubicBezTo>
                        <a:pt x="57" y="206"/>
                        <a:pt x="57" y="206"/>
                        <a:pt x="57" y="20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0" y="0"/>
                        <a:pt x="40" y="0"/>
                        <a:pt x="40" y="0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7">
                  <a:extLst>
                    <a:ext uri="{FF2B5EF4-FFF2-40B4-BE49-F238E27FC236}">
                      <a16:creationId xmlns:a16="http://schemas.microsoft.com/office/drawing/2014/main" id="{4C994A06-E56C-4257-BC9F-09C067786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9954" y="2799820"/>
                  <a:ext cx="695325" cy="998538"/>
                </a:xfrm>
                <a:custGeom>
                  <a:avLst/>
                  <a:gdLst>
                    <a:gd name="T0" fmla="*/ 94 w 129"/>
                    <a:gd name="T1" fmla="*/ 185 h 187"/>
                    <a:gd name="T2" fmla="*/ 35 w 129"/>
                    <a:gd name="T3" fmla="*/ 186 h 187"/>
                    <a:gd name="T4" fmla="*/ 4 w 129"/>
                    <a:gd name="T5" fmla="*/ 148 h 187"/>
                    <a:gd name="T6" fmla="*/ 33 w 129"/>
                    <a:gd name="T7" fmla="*/ 25 h 187"/>
                    <a:gd name="T8" fmla="*/ 62 w 129"/>
                    <a:gd name="T9" fmla="*/ 1 h 187"/>
                    <a:gd name="T10" fmla="*/ 62 w 129"/>
                    <a:gd name="T11" fmla="*/ 1 h 187"/>
                    <a:gd name="T12" fmla="*/ 93 w 129"/>
                    <a:gd name="T13" fmla="*/ 24 h 187"/>
                    <a:gd name="T14" fmla="*/ 124 w 129"/>
                    <a:gd name="T15" fmla="*/ 146 h 187"/>
                    <a:gd name="T16" fmla="*/ 94 w 129"/>
                    <a:gd name="T17" fmla="*/ 185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187">
                      <a:moveTo>
                        <a:pt x="94" y="185"/>
                      </a:move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15" y="187"/>
                        <a:pt x="0" y="168"/>
                        <a:pt x="4" y="148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6" y="11"/>
                        <a:pt x="48" y="1"/>
                        <a:pt x="62" y="1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77" y="0"/>
                        <a:pt x="90" y="10"/>
                        <a:pt x="93" y="24"/>
                      </a:cubicBezTo>
                      <a:cubicBezTo>
                        <a:pt x="124" y="146"/>
                        <a:pt x="124" y="146"/>
                        <a:pt x="124" y="146"/>
                      </a:cubicBezTo>
                      <a:cubicBezTo>
                        <a:pt x="129" y="166"/>
                        <a:pt x="114" y="185"/>
                        <a:pt x="94" y="18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1">
                  <a:extLst>
                    <a:ext uri="{FF2B5EF4-FFF2-40B4-BE49-F238E27FC236}">
                      <a16:creationId xmlns:a16="http://schemas.microsoft.com/office/drawing/2014/main" id="{91928557-25CD-4467-8E92-66C3E7261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3629" y="3242733"/>
                  <a:ext cx="258763" cy="250825"/>
                </a:xfrm>
                <a:custGeom>
                  <a:avLst/>
                  <a:gdLst>
                    <a:gd name="T0" fmla="*/ 47 w 48"/>
                    <a:gd name="T1" fmla="*/ 23 h 47"/>
                    <a:gd name="T2" fmla="*/ 24 w 48"/>
                    <a:gd name="T3" fmla="*/ 47 h 47"/>
                    <a:gd name="T4" fmla="*/ 0 w 48"/>
                    <a:gd name="T5" fmla="*/ 24 h 47"/>
                    <a:gd name="T6" fmla="*/ 23 w 48"/>
                    <a:gd name="T7" fmla="*/ 0 h 47"/>
                    <a:gd name="T8" fmla="*/ 47 w 48"/>
                    <a:gd name="T9" fmla="*/ 2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7">
                      <a:moveTo>
                        <a:pt x="47" y="23"/>
                      </a:moveTo>
                      <a:cubicBezTo>
                        <a:pt x="48" y="36"/>
                        <a:pt x="37" y="47"/>
                        <a:pt x="24" y="47"/>
                      </a:cubicBezTo>
                      <a:cubicBezTo>
                        <a:pt x="11" y="47"/>
                        <a:pt x="1" y="37"/>
                        <a:pt x="0" y="24"/>
                      </a:cubicBezTo>
                      <a:cubicBezTo>
                        <a:pt x="0" y="11"/>
                        <a:pt x="10" y="0"/>
                        <a:pt x="23" y="0"/>
                      </a:cubicBezTo>
                      <a:cubicBezTo>
                        <a:pt x="36" y="0"/>
                        <a:pt x="47" y="10"/>
                        <a:pt x="47" y="23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2">
                  <a:extLst>
                    <a:ext uri="{FF2B5EF4-FFF2-40B4-BE49-F238E27FC236}">
                      <a16:creationId xmlns:a16="http://schemas.microsoft.com/office/drawing/2014/main" id="{44C5DD46-46A9-4683-B953-D60477731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616" y="3264958"/>
                  <a:ext cx="204788" cy="203200"/>
                </a:xfrm>
                <a:custGeom>
                  <a:avLst/>
                  <a:gdLst>
                    <a:gd name="T0" fmla="*/ 38 w 38"/>
                    <a:gd name="T1" fmla="*/ 19 h 38"/>
                    <a:gd name="T2" fmla="*/ 19 w 38"/>
                    <a:gd name="T3" fmla="*/ 38 h 38"/>
                    <a:gd name="T4" fmla="*/ 0 w 38"/>
                    <a:gd name="T5" fmla="*/ 20 h 38"/>
                    <a:gd name="T6" fmla="*/ 18 w 38"/>
                    <a:gd name="T7" fmla="*/ 1 h 38"/>
                    <a:gd name="T8" fmla="*/ 38 w 38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38" y="19"/>
                      </a:moveTo>
                      <a:cubicBezTo>
                        <a:pt x="38" y="29"/>
                        <a:pt x="30" y="38"/>
                        <a:pt x="19" y="38"/>
                      </a:cubicBezTo>
                      <a:cubicBezTo>
                        <a:pt x="9" y="38"/>
                        <a:pt x="0" y="30"/>
                        <a:pt x="0" y="20"/>
                      </a:cubicBezTo>
                      <a:cubicBezTo>
                        <a:pt x="0" y="9"/>
                        <a:pt x="8" y="1"/>
                        <a:pt x="18" y="1"/>
                      </a:cubicBezTo>
                      <a:cubicBezTo>
                        <a:pt x="29" y="0"/>
                        <a:pt x="37" y="9"/>
                        <a:pt x="38" y="19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5">
                  <a:extLst>
                    <a:ext uri="{FF2B5EF4-FFF2-40B4-BE49-F238E27FC236}">
                      <a16:creationId xmlns:a16="http://schemas.microsoft.com/office/drawing/2014/main" id="{12904B68-6BB6-44C4-BA3F-BE46CBD2B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854" y="1151995"/>
                  <a:ext cx="706438" cy="1004888"/>
                </a:xfrm>
                <a:custGeom>
                  <a:avLst/>
                  <a:gdLst>
                    <a:gd name="T0" fmla="*/ 74 w 131"/>
                    <a:gd name="T1" fmla="*/ 0 h 188"/>
                    <a:gd name="T2" fmla="*/ 1 w 131"/>
                    <a:gd name="T3" fmla="*/ 179 h 188"/>
                    <a:gd name="T4" fmla="*/ 38 w 131"/>
                    <a:gd name="T5" fmla="*/ 188 h 188"/>
                    <a:gd name="T6" fmla="*/ 125 w 131"/>
                    <a:gd name="T7" fmla="*/ 85 h 188"/>
                    <a:gd name="T8" fmla="*/ 131 w 131"/>
                    <a:gd name="T9" fmla="*/ 2 h 188"/>
                    <a:gd name="T10" fmla="*/ 74 w 131"/>
                    <a:gd name="T11" fmla="*/ 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1" h="188">
                      <a:moveTo>
                        <a:pt x="74" y="0"/>
                      </a:moveTo>
                      <a:cubicBezTo>
                        <a:pt x="74" y="0"/>
                        <a:pt x="0" y="125"/>
                        <a:pt x="1" y="179"/>
                      </a:cubicBezTo>
                      <a:cubicBezTo>
                        <a:pt x="38" y="188"/>
                        <a:pt x="38" y="188"/>
                        <a:pt x="38" y="188"/>
                      </a:cubicBezTo>
                      <a:cubicBezTo>
                        <a:pt x="125" y="85"/>
                        <a:pt x="125" y="85"/>
                        <a:pt x="125" y="85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7">
                  <a:extLst>
                    <a:ext uri="{FF2B5EF4-FFF2-40B4-BE49-F238E27FC236}">
                      <a16:creationId xmlns:a16="http://schemas.microsoft.com/office/drawing/2014/main" id="{1A2C0B8F-4FC9-4D24-8F2A-689FA7D6A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916" y="1928283"/>
                  <a:ext cx="485775" cy="481013"/>
                </a:xfrm>
                <a:custGeom>
                  <a:avLst/>
                  <a:gdLst>
                    <a:gd name="T0" fmla="*/ 85 w 90"/>
                    <a:gd name="T1" fmla="*/ 37 h 90"/>
                    <a:gd name="T2" fmla="*/ 53 w 90"/>
                    <a:gd name="T3" fmla="*/ 85 h 90"/>
                    <a:gd name="T4" fmla="*/ 5 w 90"/>
                    <a:gd name="T5" fmla="*/ 53 h 90"/>
                    <a:gd name="T6" fmla="*/ 37 w 90"/>
                    <a:gd name="T7" fmla="*/ 5 h 90"/>
                    <a:gd name="T8" fmla="*/ 85 w 90"/>
                    <a:gd name="T9" fmla="*/ 3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90">
                      <a:moveTo>
                        <a:pt x="85" y="37"/>
                      </a:moveTo>
                      <a:cubicBezTo>
                        <a:pt x="90" y="59"/>
                        <a:pt x="75" y="81"/>
                        <a:pt x="53" y="85"/>
                      </a:cubicBezTo>
                      <a:cubicBezTo>
                        <a:pt x="31" y="90"/>
                        <a:pt x="9" y="75"/>
                        <a:pt x="5" y="53"/>
                      </a:cubicBezTo>
                      <a:cubicBezTo>
                        <a:pt x="0" y="31"/>
                        <a:pt x="15" y="9"/>
                        <a:pt x="37" y="5"/>
                      </a:cubicBezTo>
                      <a:cubicBezTo>
                        <a:pt x="59" y="0"/>
                        <a:pt x="81" y="15"/>
                        <a:pt x="85" y="37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18">
                  <a:extLst>
                    <a:ext uri="{FF2B5EF4-FFF2-40B4-BE49-F238E27FC236}">
                      <a16:creationId xmlns:a16="http://schemas.microsoft.com/office/drawing/2014/main" id="{69FE4F00-0659-42F5-9FF9-E63BA4CC3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616" y="2066395"/>
                  <a:ext cx="204788" cy="203200"/>
                </a:xfrm>
                <a:custGeom>
                  <a:avLst/>
                  <a:gdLst>
                    <a:gd name="T0" fmla="*/ 2 w 38"/>
                    <a:gd name="T1" fmla="*/ 22 h 38"/>
                    <a:gd name="T2" fmla="*/ 22 w 38"/>
                    <a:gd name="T3" fmla="*/ 36 h 38"/>
                    <a:gd name="T4" fmla="*/ 36 w 38"/>
                    <a:gd name="T5" fmla="*/ 16 h 38"/>
                    <a:gd name="T6" fmla="*/ 16 w 38"/>
                    <a:gd name="T7" fmla="*/ 2 h 38"/>
                    <a:gd name="T8" fmla="*/ 2 w 38"/>
                    <a:gd name="T9" fmla="*/ 2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2" y="22"/>
                      </a:moveTo>
                      <a:cubicBezTo>
                        <a:pt x="4" y="32"/>
                        <a:pt x="13" y="38"/>
                        <a:pt x="22" y="36"/>
                      </a:cubicBezTo>
                      <a:cubicBezTo>
                        <a:pt x="32" y="34"/>
                        <a:pt x="38" y="25"/>
                        <a:pt x="36" y="16"/>
                      </a:cubicBezTo>
                      <a:cubicBezTo>
                        <a:pt x="34" y="6"/>
                        <a:pt x="25" y="0"/>
                        <a:pt x="16" y="2"/>
                      </a:cubicBezTo>
                      <a:cubicBezTo>
                        <a:pt x="6" y="4"/>
                        <a:pt x="0" y="13"/>
                        <a:pt x="2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86A83F4A-D84C-402F-94C4-0A7F2CD1B15F}"/>
                    </a:ext>
                  </a:extLst>
                </p:cNvPr>
                <p:cNvGrpSpPr/>
                <p:nvPr/>
              </p:nvGrpSpPr>
              <p:grpSpPr>
                <a:xfrm>
                  <a:off x="2235729" y="1077383"/>
                  <a:ext cx="571500" cy="566738"/>
                  <a:chOff x="2235729" y="1077383"/>
                  <a:chExt cx="571500" cy="566738"/>
                </a:xfrm>
              </p:grpSpPr>
              <p:sp>
                <p:nvSpPr>
                  <p:cNvPr id="189" name="Oval 63">
                    <a:extLst>
                      <a:ext uri="{FF2B5EF4-FFF2-40B4-BE49-F238E27FC236}">
                        <a16:creationId xmlns:a16="http://schemas.microsoft.com/office/drawing/2014/main" id="{E501F0D6-C64F-47FA-A3BD-29B1283742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5729" y="1077383"/>
                    <a:ext cx="571500" cy="566738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Oval 64">
                    <a:extLst>
                      <a:ext uri="{FF2B5EF4-FFF2-40B4-BE49-F238E27FC236}">
                        <a16:creationId xmlns:a16="http://schemas.microsoft.com/office/drawing/2014/main" id="{D3DEE5CD-31BD-43F8-BE1F-D49941BC36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9704" y="1126595"/>
                    <a:ext cx="463550" cy="46513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Oval 65">
                    <a:extLst>
                      <a:ext uri="{FF2B5EF4-FFF2-40B4-BE49-F238E27FC236}">
                        <a16:creationId xmlns:a16="http://schemas.microsoft.com/office/drawing/2014/main" id="{9517ECC8-E7DA-4A85-B92D-CBA3CE3E2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2566" y="1174220"/>
                    <a:ext cx="376238" cy="3746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19" name="Line 84">
              <a:extLst>
                <a:ext uri="{FF2B5EF4-FFF2-40B4-BE49-F238E27FC236}">
                  <a16:creationId xmlns:a16="http://schemas.microsoft.com/office/drawing/2014/main" id="{91B3EA31-9892-47B3-859E-D60E6F432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254" y="1483783"/>
              <a:ext cx="350838" cy="0"/>
            </a:xfrm>
            <a:prstGeom prst="line">
              <a:avLst/>
            </a:prstGeom>
            <a:noFill/>
            <a:ln w="650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0" name="Line 85">
              <a:extLst>
                <a:ext uri="{FF2B5EF4-FFF2-40B4-BE49-F238E27FC236}">
                  <a16:creationId xmlns:a16="http://schemas.microsoft.com/office/drawing/2014/main" id="{B971A147-19C5-4E43-9B2A-B51FBE568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642" y="1644120"/>
              <a:ext cx="495300" cy="0"/>
            </a:xfrm>
            <a:prstGeom prst="line">
              <a:avLst/>
            </a:prstGeom>
            <a:noFill/>
            <a:ln w="650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1" name="Line 86">
              <a:extLst>
                <a:ext uri="{FF2B5EF4-FFF2-40B4-BE49-F238E27FC236}">
                  <a16:creationId xmlns:a16="http://schemas.microsoft.com/office/drawing/2014/main" id="{C8EF839D-C333-436B-88A0-421022458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254" y="1799695"/>
              <a:ext cx="350838" cy="0"/>
            </a:xfrm>
            <a:prstGeom prst="line">
              <a:avLst/>
            </a:prstGeom>
            <a:noFill/>
            <a:ln w="650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034CD9C-6CB3-44B8-AAAC-3014909FECDA}"/>
                </a:ext>
              </a:extLst>
            </p:cNvPr>
            <p:cNvGrpSpPr/>
            <p:nvPr/>
          </p:nvGrpSpPr>
          <p:grpSpPr>
            <a:xfrm>
              <a:off x="4166446" y="1077383"/>
              <a:ext cx="1084263" cy="3084513"/>
              <a:chOff x="4166446" y="1077383"/>
              <a:chExt cx="1084263" cy="3084513"/>
            </a:xfrm>
          </p:grpSpPr>
          <p:sp>
            <p:nvSpPr>
              <p:cNvPr id="159" name="Freeform 16">
                <a:extLst>
                  <a:ext uri="{FF2B5EF4-FFF2-40B4-BE49-F238E27FC236}">
                    <a16:creationId xmlns:a16="http://schemas.microsoft.com/office/drawing/2014/main" id="{C66A9D60-AD30-4D34-AB40-52A54BBD378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07796" y="2206095"/>
                <a:ext cx="388938" cy="433388"/>
              </a:xfrm>
              <a:custGeom>
                <a:avLst/>
                <a:gdLst>
                  <a:gd name="T0" fmla="*/ 72 w 72"/>
                  <a:gd name="T1" fmla="*/ 73 h 81"/>
                  <a:gd name="T2" fmla="*/ 49 w 72"/>
                  <a:gd name="T3" fmla="*/ 77 h 81"/>
                  <a:gd name="T4" fmla="*/ 5 w 72"/>
                  <a:gd name="T5" fmla="*/ 47 h 81"/>
                  <a:gd name="T6" fmla="*/ 3 w 72"/>
                  <a:gd name="T7" fmla="*/ 33 h 81"/>
                  <a:gd name="T8" fmla="*/ 25 w 72"/>
                  <a:gd name="T9" fmla="*/ 0 h 81"/>
                  <a:gd name="T10" fmla="*/ 27 w 72"/>
                  <a:gd name="T11" fmla="*/ 12 h 81"/>
                  <a:gd name="T12" fmla="*/ 14 w 72"/>
                  <a:gd name="T13" fmla="*/ 31 h 81"/>
                  <a:gd name="T14" fmla="*/ 17 w 72"/>
                  <a:gd name="T15" fmla="*/ 45 h 81"/>
                  <a:gd name="T16" fmla="*/ 47 w 72"/>
                  <a:gd name="T17" fmla="*/ 65 h 81"/>
                  <a:gd name="T18" fmla="*/ 70 w 72"/>
                  <a:gd name="T19" fmla="*/ 61 h 81"/>
                  <a:gd name="T20" fmla="*/ 72 w 72"/>
                  <a:gd name="T21" fmla="*/ 7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1">
                    <a:moveTo>
                      <a:pt x="72" y="73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29" y="81"/>
                      <a:pt x="9" y="68"/>
                      <a:pt x="5" y="47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0" y="18"/>
                      <a:pt x="10" y="3"/>
                      <a:pt x="25" y="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18" y="13"/>
                      <a:pt x="12" y="22"/>
                      <a:pt x="14" y="31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20" y="59"/>
                      <a:pt x="33" y="68"/>
                      <a:pt x="47" y="65"/>
                    </a:cubicBezTo>
                    <a:cubicBezTo>
                      <a:pt x="70" y="61"/>
                      <a:pt x="70" y="61"/>
                      <a:pt x="70" y="61"/>
                    </a:cubicBezTo>
                    <a:lnTo>
                      <a:pt x="72" y="7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0" name="Freeform 5">
                <a:extLst>
                  <a:ext uri="{FF2B5EF4-FFF2-40B4-BE49-F238E27FC236}">
                    <a16:creationId xmlns:a16="http://schemas.microsoft.com/office/drawing/2014/main" id="{411AD8D0-B255-4880-81FA-15FF426E576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77584" y="3499908"/>
                <a:ext cx="339725" cy="395288"/>
              </a:xfrm>
              <a:custGeom>
                <a:avLst/>
                <a:gdLst>
                  <a:gd name="T0" fmla="*/ 50 w 63"/>
                  <a:gd name="T1" fmla="*/ 74 h 74"/>
                  <a:gd name="T2" fmla="*/ 49 w 63"/>
                  <a:gd name="T3" fmla="*/ 74 h 74"/>
                  <a:gd name="T4" fmla="*/ 37 w 63"/>
                  <a:gd name="T5" fmla="*/ 62 h 74"/>
                  <a:gd name="T6" fmla="*/ 11 w 63"/>
                  <a:gd name="T7" fmla="*/ 25 h 74"/>
                  <a:gd name="T8" fmla="*/ 1 w 63"/>
                  <a:gd name="T9" fmla="*/ 11 h 74"/>
                  <a:gd name="T10" fmla="*/ 14 w 63"/>
                  <a:gd name="T11" fmla="*/ 1 h 74"/>
                  <a:gd name="T12" fmla="*/ 61 w 63"/>
                  <a:gd name="T13" fmla="*/ 63 h 74"/>
                  <a:gd name="T14" fmla="*/ 50 w 63"/>
                  <a:gd name="T1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4">
                    <a:moveTo>
                      <a:pt x="50" y="74"/>
                    </a:moveTo>
                    <a:cubicBezTo>
                      <a:pt x="50" y="74"/>
                      <a:pt x="49" y="74"/>
                      <a:pt x="49" y="74"/>
                    </a:cubicBezTo>
                    <a:cubicBezTo>
                      <a:pt x="43" y="74"/>
                      <a:pt x="37" y="69"/>
                      <a:pt x="37" y="62"/>
                    </a:cubicBezTo>
                    <a:cubicBezTo>
                      <a:pt x="38" y="30"/>
                      <a:pt x="12" y="25"/>
                      <a:pt x="11" y="25"/>
                    </a:cubicBezTo>
                    <a:cubicBezTo>
                      <a:pt x="4" y="24"/>
                      <a:pt x="0" y="18"/>
                      <a:pt x="1" y="11"/>
                    </a:cubicBezTo>
                    <a:cubicBezTo>
                      <a:pt x="2" y="5"/>
                      <a:pt x="8" y="0"/>
                      <a:pt x="14" y="1"/>
                    </a:cubicBezTo>
                    <a:cubicBezTo>
                      <a:pt x="31" y="4"/>
                      <a:pt x="63" y="20"/>
                      <a:pt x="61" y="63"/>
                    </a:cubicBezTo>
                    <a:cubicBezTo>
                      <a:pt x="61" y="69"/>
                      <a:pt x="56" y="74"/>
                      <a:pt x="50" y="7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1" name="Freeform 6">
                <a:extLst>
                  <a:ext uri="{FF2B5EF4-FFF2-40B4-BE49-F238E27FC236}">
                    <a16:creationId xmlns:a16="http://schemas.microsoft.com/office/drawing/2014/main" id="{76D07250-0C85-48FB-85C5-C3D88FD8E38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44296" y="2194983"/>
                <a:ext cx="306388" cy="1144588"/>
              </a:xfrm>
              <a:custGeom>
                <a:avLst/>
                <a:gdLst>
                  <a:gd name="T0" fmla="*/ 0 w 57"/>
                  <a:gd name="T1" fmla="*/ 23 h 214"/>
                  <a:gd name="T2" fmla="*/ 28 w 57"/>
                  <a:gd name="T3" fmla="*/ 214 h 214"/>
                  <a:gd name="T4" fmla="*/ 57 w 57"/>
                  <a:gd name="T5" fmla="*/ 206 h 214"/>
                  <a:gd name="T6" fmla="*/ 53 w 57"/>
                  <a:gd name="T7" fmla="*/ 6 h 214"/>
                  <a:gd name="T8" fmla="*/ 40 w 57"/>
                  <a:gd name="T9" fmla="*/ 0 h 214"/>
                  <a:gd name="T10" fmla="*/ 0 w 57"/>
                  <a:gd name="T11" fmla="*/ 2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14">
                    <a:moveTo>
                      <a:pt x="0" y="23"/>
                    </a:moveTo>
                    <a:cubicBezTo>
                      <a:pt x="0" y="23"/>
                      <a:pt x="3" y="166"/>
                      <a:pt x="28" y="214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2" name="Freeform 7">
                <a:extLst>
                  <a:ext uri="{FF2B5EF4-FFF2-40B4-BE49-F238E27FC236}">
                    <a16:creationId xmlns:a16="http://schemas.microsoft.com/office/drawing/2014/main" id="{0EB36482-91C4-481D-ADBF-8B971B1DC88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28396" y="2799820"/>
                <a:ext cx="695325" cy="998538"/>
              </a:xfrm>
              <a:custGeom>
                <a:avLst/>
                <a:gdLst>
                  <a:gd name="T0" fmla="*/ 94 w 129"/>
                  <a:gd name="T1" fmla="*/ 185 h 187"/>
                  <a:gd name="T2" fmla="*/ 35 w 129"/>
                  <a:gd name="T3" fmla="*/ 186 h 187"/>
                  <a:gd name="T4" fmla="*/ 4 w 129"/>
                  <a:gd name="T5" fmla="*/ 148 h 187"/>
                  <a:gd name="T6" fmla="*/ 33 w 129"/>
                  <a:gd name="T7" fmla="*/ 25 h 187"/>
                  <a:gd name="T8" fmla="*/ 62 w 129"/>
                  <a:gd name="T9" fmla="*/ 1 h 187"/>
                  <a:gd name="T10" fmla="*/ 62 w 129"/>
                  <a:gd name="T11" fmla="*/ 1 h 187"/>
                  <a:gd name="T12" fmla="*/ 93 w 129"/>
                  <a:gd name="T13" fmla="*/ 24 h 187"/>
                  <a:gd name="T14" fmla="*/ 124 w 129"/>
                  <a:gd name="T15" fmla="*/ 146 h 187"/>
                  <a:gd name="T16" fmla="*/ 94 w 129"/>
                  <a:gd name="T17" fmla="*/ 18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87">
                    <a:moveTo>
                      <a:pt x="94" y="185"/>
                    </a:moveTo>
                    <a:cubicBezTo>
                      <a:pt x="35" y="186"/>
                      <a:pt x="35" y="186"/>
                      <a:pt x="35" y="186"/>
                    </a:cubicBezTo>
                    <a:cubicBezTo>
                      <a:pt x="15" y="187"/>
                      <a:pt x="0" y="168"/>
                      <a:pt x="4" y="148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6" y="11"/>
                      <a:pt x="48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77" y="0"/>
                      <a:pt x="90" y="10"/>
                      <a:pt x="93" y="24"/>
                    </a:cubicBezTo>
                    <a:cubicBezTo>
                      <a:pt x="124" y="146"/>
                      <a:pt x="124" y="146"/>
                      <a:pt x="124" y="146"/>
                    </a:cubicBezTo>
                    <a:cubicBezTo>
                      <a:pt x="129" y="166"/>
                      <a:pt x="114" y="185"/>
                      <a:pt x="94" y="18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3" name="Freeform 8">
                <a:extLst>
                  <a:ext uri="{FF2B5EF4-FFF2-40B4-BE49-F238E27FC236}">
                    <a16:creationId xmlns:a16="http://schemas.microsoft.com/office/drawing/2014/main" id="{22B62B1C-5BC4-48F6-82AF-E370F3D3A5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63333" y="3617383"/>
                <a:ext cx="204788" cy="539750"/>
              </a:xfrm>
              <a:custGeom>
                <a:avLst/>
                <a:gdLst>
                  <a:gd name="T0" fmla="*/ 24 w 38"/>
                  <a:gd name="T1" fmla="*/ 101 h 101"/>
                  <a:gd name="T2" fmla="*/ 13 w 38"/>
                  <a:gd name="T3" fmla="*/ 94 h 101"/>
                  <a:gd name="T4" fmla="*/ 13 w 38"/>
                  <a:gd name="T5" fmla="*/ 10 h 101"/>
                  <a:gd name="T6" fmla="*/ 28 w 38"/>
                  <a:gd name="T7" fmla="*/ 1 h 101"/>
                  <a:gd name="T8" fmla="*/ 37 w 38"/>
                  <a:gd name="T9" fmla="*/ 16 h 101"/>
                  <a:gd name="T10" fmla="*/ 35 w 38"/>
                  <a:gd name="T11" fmla="*/ 84 h 101"/>
                  <a:gd name="T12" fmla="*/ 29 w 38"/>
                  <a:gd name="T13" fmla="*/ 100 h 101"/>
                  <a:gd name="T14" fmla="*/ 24 w 38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01">
                    <a:moveTo>
                      <a:pt x="24" y="101"/>
                    </a:moveTo>
                    <a:cubicBezTo>
                      <a:pt x="20" y="101"/>
                      <a:pt x="15" y="98"/>
                      <a:pt x="13" y="94"/>
                    </a:cubicBezTo>
                    <a:cubicBezTo>
                      <a:pt x="0" y="65"/>
                      <a:pt x="12" y="15"/>
                      <a:pt x="13" y="10"/>
                    </a:cubicBezTo>
                    <a:cubicBezTo>
                      <a:pt x="15" y="3"/>
                      <a:pt x="22" y="0"/>
                      <a:pt x="28" y="1"/>
                    </a:cubicBezTo>
                    <a:cubicBezTo>
                      <a:pt x="34" y="3"/>
                      <a:pt x="38" y="9"/>
                      <a:pt x="37" y="16"/>
                    </a:cubicBezTo>
                    <a:cubicBezTo>
                      <a:pt x="34" y="29"/>
                      <a:pt x="27" y="66"/>
                      <a:pt x="35" y="84"/>
                    </a:cubicBezTo>
                    <a:cubicBezTo>
                      <a:pt x="38" y="90"/>
                      <a:pt x="35" y="97"/>
                      <a:pt x="29" y="100"/>
                    </a:cubicBezTo>
                    <a:cubicBezTo>
                      <a:pt x="28" y="100"/>
                      <a:pt x="26" y="101"/>
                      <a:pt x="24" y="1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4" name="Freeform 9">
                <a:extLst>
                  <a:ext uri="{FF2B5EF4-FFF2-40B4-BE49-F238E27FC236}">
                    <a16:creationId xmlns:a16="http://schemas.microsoft.com/office/drawing/2014/main" id="{A3293DB3-2407-4CBE-B105-015C1027FB6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34784" y="3606270"/>
                <a:ext cx="222250" cy="555625"/>
              </a:xfrm>
              <a:custGeom>
                <a:avLst/>
                <a:gdLst>
                  <a:gd name="T0" fmla="*/ 24 w 41"/>
                  <a:gd name="T1" fmla="*/ 103 h 104"/>
                  <a:gd name="T2" fmla="*/ 13 w 41"/>
                  <a:gd name="T3" fmla="*/ 96 h 104"/>
                  <a:gd name="T4" fmla="*/ 16 w 41"/>
                  <a:gd name="T5" fmla="*/ 10 h 104"/>
                  <a:gd name="T6" fmla="*/ 31 w 41"/>
                  <a:gd name="T7" fmla="*/ 1 h 104"/>
                  <a:gd name="T8" fmla="*/ 39 w 41"/>
                  <a:gd name="T9" fmla="*/ 16 h 104"/>
                  <a:gd name="T10" fmla="*/ 35 w 41"/>
                  <a:gd name="T11" fmla="*/ 86 h 104"/>
                  <a:gd name="T12" fmla="*/ 29 w 41"/>
                  <a:gd name="T13" fmla="*/ 102 h 104"/>
                  <a:gd name="T14" fmla="*/ 24 w 41"/>
                  <a:gd name="T15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04">
                    <a:moveTo>
                      <a:pt x="24" y="103"/>
                    </a:moveTo>
                    <a:cubicBezTo>
                      <a:pt x="19" y="104"/>
                      <a:pt x="15" y="101"/>
                      <a:pt x="13" y="96"/>
                    </a:cubicBezTo>
                    <a:cubicBezTo>
                      <a:pt x="0" y="67"/>
                      <a:pt x="14" y="15"/>
                      <a:pt x="16" y="10"/>
                    </a:cubicBezTo>
                    <a:cubicBezTo>
                      <a:pt x="18" y="3"/>
                      <a:pt x="24" y="0"/>
                      <a:pt x="31" y="1"/>
                    </a:cubicBezTo>
                    <a:cubicBezTo>
                      <a:pt x="37" y="3"/>
                      <a:pt x="41" y="10"/>
                      <a:pt x="39" y="16"/>
                    </a:cubicBezTo>
                    <a:cubicBezTo>
                      <a:pt x="34" y="35"/>
                      <a:pt x="28" y="71"/>
                      <a:pt x="35" y="86"/>
                    </a:cubicBezTo>
                    <a:cubicBezTo>
                      <a:pt x="38" y="93"/>
                      <a:pt x="35" y="100"/>
                      <a:pt x="29" y="102"/>
                    </a:cubicBezTo>
                    <a:cubicBezTo>
                      <a:pt x="27" y="103"/>
                      <a:pt x="26" y="103"/>
                      <a:pt x="24" y="10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5" name="Freeform 10">
                <a:extLst>
                  <a:ext uri="{FF2B5EF4-FFF2-40B4-BE49-F238E27FC236}">
                    <a16:creationId xmlns:a16="http://schemas.microsoft.com/office/drawing/2014/main" id="{C7A3D0A3-0483-472C-A618-A42C1D59F19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23696" y="3633258"/>
                <a:ext cx="227013" cy="528638"/>
              </a:xfrm>
              <a:custGeom>
                <a:avLst/>
                <a:gdLst>
                  <a:gd name="T0" fmla="*/ 25 w 42"/>
                  <a:gd name="T1" fmla="*/ 99 h 99"/>
                  <a:gd name="T2" fmla="*/ 14 w 42"/>
                  <a:gd name="T3" fmla="*/ 92 h 99"/>
                  <a:gd name="T4" fmla="*/ 17 w 42"/>
                  <a:gd name="T5" fmla="*/ 10 h 99"/>
                  <a:gd name="T6" fmla="*/ 32 w 42"/>
                  <a:gd name="T7" fmla="*/ 2 h 99"/>
                  <a:gd name="T8" fmla="*/ 40 w 42"/>
                  <a:gd name="T9" fmla="*/ 18 h 99"/>
                  <a:gd name="T10" fmla="*/ 35 w 42"/>
                  <a:gd name="T11" fmla="*/ 82 h 99"/>
                  <a:gd name="T12" fmla="*/ 29 w 42"/>
                  <a:gd name="T13" fmla="*/ 98 h 99"/>
                  <a:gd name="T14" fmla="*/ 25 w 4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99">
                    <a:moveTo>
                      <a:pt x="25" y="99"/>
                    </a:moveTo>
                    <a:cubicBezTo>
                      <a:pt x="20" y="99"/>
                      <a:pt x="16" y="97"/>
                      <a:pt x="14" y="92"/>
                    </a:cubicBezTo>
                    <a:cubicBezTo>
                      <a:pt x="0" y="63"/>
                      <a:pt x="15" y="16"/>
                      <a:pt x="17" y="10"/>
                    </a:cubicBezTo>
                    <a:cubicBezTo>
                      <a:pt x="19" y="4"/>
                      <a:pt x="26" y="0"/>
                      <a:pt x="32" y="2"/>
                    </a:cubicBezTo>
                    <a:cubicBezTo>
                      <a:pt x="38" y="4"/>
                      <a:pt x="42" y="11"/>
                      <a:pt x="40" y="18"/>
                    </a:cubicBezTo>
                    <a:cubicBezTo>
                      <a:pt x="36" y="30"/>
                      <a:pt x="28" y="65"/>
                      <a:pt x="35" y="82"/>
                    </a:cubicBezTo>
                    <a:cubicBezTo>
                      <a:pt x="38" y="88"/>
                      <a:pt x="35" y="95"/>
                      <a:pt x="29" y="98"/>
                    </a:cubicBezTo>
                    <a:cubicBezTo>
                      <a:pt x="28" y="99"/>
                      <a:pt x="26" y="99"/>
                      <a:pt x="25" y="9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6" name="Freeform 11">
                <a:extLst>
                  <a:ext uri="{FF2B5EF4-FFF2-40B4-BE49-F238E27FC236}">
                    <a16:creationId xmlns:a16="http://schemas.microsoft.com/office/drawing/2014/main" id="{98CCB8EE-9826-4486-8FB9-7F7DA148C2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71283" y="3242733"/>
                <a:ext cx="258763" cy="250825"/>
              </a:xfrm>
              <a:custGeom>
                <a:avLst/>
                <a:gdLst>
                  <a:gd name="T0" fmla="*/ 47 w 48"/>
                  <a:gd name="T1" fmla="*/ 23 h 47"/>
                  <a:gd name="T2" fmla="*/ 24 w 48"/>
                  <a:gd name="T3" fmla="*/ 47 h 47"/>
                  <a:gd name="T4" fmla="*/ 0 w 48"/>
                  <a:gd name="T5" fmla="*/ 24 h 47"/>
                  <a:gd name="T6" fmla="*/ 23 w 48"/>
                  <a:gd name="T7" fmla="*/ 0 h 47"/>
                  <a:gd name="T8" fmla="*/ 47 w 48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47" y="23"/>
                    </a:moveTo>
                    <a:cubicBezTo>
                      <a:pt x="48" y="36"/>
                      <a:pt x="37" y="47"/>
                      <a:pt x="24" y="47"/>
                    </a:cubicBezTo>
                    <a:cubicBezTo>
                      <a:pt x="11" y="47"/>
                      <a:pt x="1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6" y="0"/>
                      <a:pt x="47" y="10"/>
                      <a:pt x="47" y="2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7" name="Freeform 12">
                <a:extLst>
                  <a:ext uri="{FF2B5EF4-FFF2-40B4-BE49-F238E27FC236}">
                    <a16:creationId xmlns:a16="http://schemas.microsoft.com/office/drawing/2014/main" id="{BA4D1F9D-6340-4831-A2CC-E9670825E0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98271" y="3264958"/>
                <a:ext cx="204788" cy="203200"/>
              </a:xfrm>
              <a:custGeom>
                <a:avLst/>
                <a:gdLst>
                  <a:gd name="T0" fmla="*/ 38 w 38"/>
                  <a:gd name="T1" fmla="*/ 19 h 38"/>
                  <a:gd name="T2" fmla="*/ 19 w 38"/>
                  <a:gd name="T3" fmla="*/ 38 h 38"/>
                  <a:gd name="T4" fmla="*/ 0 w 38"/>
                  <a:gd name="T5" fmla="*/ 20 h 38"/>
                  <a:gd name="T6" fmla="*/ 18 w 38"/>
                  <a:gd name="T7" fmla="*/ 1 h 38"/>
                  <a:gd name="T8" fmla="*/ 38 w 38"/>
                  <a:gd name="T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cubicBezTo>
                      <a:pt x="38" y="29"/>
                      <a:pt x="30" y="38"/>
                      <a:pt x="19" y="38"/>
                    </a:cubicBezTo>
                    <a:cubicBezTo>
                      <a:pt x="9" y="38"/>
                      <a:pt x="0" y="30"/>
                      <a:pt x="0" y="20"/>
                    </a:cubicBezTo>
                    <a:cubicBezTo>
                      <a:pt x="0" y="9"/>
                      <a:pt x="8" y="1"/>
                      <a:pt x="18" y="1"/>
                    </a:cubicBezTo>
                    <a:cubicBezTo>
                      <a:pt x="29" y="0"/>
                      <a:pt x="37" y="9"/>
                      <a:pt x="38" y="19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8" name="Freeform 15">
                <a:extLst>
                  <a:ext uri="{FF2B5EF4-FFF2-40B4-BE49-F238E27FC236}">
                    <a16:creationId xmlns:a16="http://schemas.microsoft.com/office/drawing/2014/main" id="{64EF7A99-ED81-43E0-B8AC-E87CD6844F4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01383" y="1151995"/>
                <a:ext cx="706438" cy="1004888"/>
              </a:xfrm>
              <a:custGeom>
                <a:avLst/>
                <a:gdLst>
                  <a:gd name="T0" fmla="*/ 74 w 131"/>
                  <a:gd name="T1" fmla="*/ 0 h 188"/>
                  <a:gd name="T2" fmla="*/ 1 w 131"/>
                  <a:gd name="T3" fmla="*/ 179 h 188"/>
                  <a:gd name="T4" fmla="*/ 38 w 131"/>
                  <a:gd name="T5" fmla="*/ 188 h 188"/>
                  <a:gd name="T6" fmla="*/ 125 w 131"/>
                  <a:gd name="T7" fmla="*/ 85 h 188"/>
                  <a:gd name="T8" fmla="*/ 131 w 131"/>
                  <a:gd name="T9" fmla="*/ 2 h 188"/>
                  <a:gd name="T10" fmla="*/ 74 w 131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88">
                    <a:moveTo>
                      <a:pt x="74" y="0"/>
                    </a:moveTo>
                    <a:cubicBezTo>
                      <a:pt x="74" y="0"/>
                      <a:pt x="0" y="125"/>
                      <a:pt x="1" y="179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31" y="2"/>
                      <a:pt x="131" y="2"/>
                      <a:pt x="131" y="2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52399D11-7A5A-40FF-9579-88B569030EF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56984" y="1928283"/>
                <a:ext cx="485775" cy="481013"/>
              </a:xfrm>
              <a:custGeom>
                <a:avLst/>
                <a:gdLst>
                  <a:gd name="T0" fmla="*/ 85 w 90"/>
                  <a:gd name="T1" fmla="*/ 37 h 90"/>
                  <a:gd name="T2" fmla="*/ 53 w 90"/>
                  <a:gd name="T3" fmla="*/ 85 h 90"/>
                  <a:gd name="T4" fmla="*/ 5 w 90"/>
                  <a:gd name="T5" fmla="*/ 53 h 90"/>
                  <a:gd name="T6" fmla="*/ 37 w 90"/>
                  <a:gd name="T7" fmla="*/ 5 h 90"/>
                  <a:gd name="T8" fmla="*/ 85 w 90"/>
                  <a:gd name="T9" fmla="*/ 3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0">
                    <a:moveTo>
                      <a:pt x="85" y="37"/>
                    </a:moveTo>
                    <a:cubicBezTo>
                      <a:pt x="90" y="59"/>
                      <a:pt x="75" y="81"/>
                      <a:pt x="53" y="85"/>
                    </a:cubicBezTo>
                    <a:cubicBezTo>
                      <a:pt x="31" y="90"/>
                      <a:pt x="9" y="75"/>
                      <a:pt x="5" y="53"/>
                    </a:cubicBezTo>
                    <a:cubicBezTo>
                      <a:pt x="0" y="31"/>
                      <a:pt x="15" y="9"/>
                      <a:pt x="37" y="5"/>
                    </a:cubicBezTo>
                    <a:cubicBezTo>
                      <a:pt x="59" y="0"/>
                      <a:pt x="81" y="15"/>
                      <a:pt x="85" y="3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A6612FEB-F8FD-46CD-9B09-9133088E723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98271" y="2066395"/>
                <a:ext cx="204788" cy="203200"/>
              </a:xfrm>
              <a:custGeom>
                <a:avLst/>
                <a:gdLst>
                  <a:gd name="T0" fmla="*/ 2 w 38"/>
                  <a:gd name="T1" fmla="*/ 22 h 38"/>
                  <a:gd name="T2" fmla="*/ 22 w 38"/>
                  <a:gd name="T3" fmla="*/ 36 h 38"/>
                  <a:gd name="T4" fmla="*/ 36 w 38"/>
                  <a:gd name="T5" fmla="*/ 16 h 38"/>
                  <a:gd name="T6" fmla="*/ 16 w 38"/>
                  <a:gd name="T7" fmla="*/ 2 h 38"/>
                  <a:gd name="T8" fmla="*/ 2 w 38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" y="22"/>
                    </a:moveTo>
                    <a:cubicBezTo>
                      <a:pt x="4" y="32"/>
                      <a:pt x="13" y="38"/>
                      <a:pt x="22" y="36"/>
                    </a:cubicBezTo>
                    <a:cubicBezTo>
                      <a:pt x="32" y="34"/>
                      <a:pt x="38" y="25"/>
                      <a:pt x="36" y="16"/>
                    </a:cubicBezTo>
                    <a:cubicBezTo>
                      <a:pt x="34" y="6"/>
                      <a:pt x="25" y="0"/>
                      <a:pt x="16" y="2"/>
                    </a:cubicBezTo>
                    <a:cubicBezTo>
                      <a:pt x="6" y="4"/>
                      <a:pt x="0" y="13"/>
                      <a:pt x="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2271B82-7D56-490B-9FB8-4BEB955562CB}"/>
                  </a:ext>
                </a:extLst>
              </p:cNvPr>
              <p:cNvGrpSpPr/>
              <p:nvPr/>
            </p:nvGrpSpPr>
            <p:grpSpPr>
              <a:xfrm>
                <a:off x="4166446" y="1077383"/>
                <a:ext cx="571500" cy="566738"/>
                <a:chOff x="4166446" y="1077383"/>
                <a:chExt cx="571500" cy="566738"/>
              </a:xfrm>
            </p:grpSpPr>
            <p:sp>
              <p:nvSpPr>
                <p:cNvPr id="172" name="Oval 63">
                  <a:extLst>
                    <a:ext uri="{FF2B5EF4-FFF2-40B4-BE49-F238E27FC236}">
                      <a16:creationId xmlns:a16="http://schemas.microsoft.com/office/drawing/2014/main" id="{16DDB7F5-9EC2-4991-A780-80A53D0BB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166446" y="1077383"/>
                  <a:ext cx="571500" cy="56673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l 64">
                  <a:extLst>
                    <a:ext uri="{FF2B5EF4-FFF2-40B4-BE49-F238E27FC236}">
                      <a16:creationId xmlns:a16="http://schemas.microsoft.com/office/drawing/2014/main" id="{29412B7A-0907-4945-A1E9-6D70C56E2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220421" y="1126595"/>
                  <a:ext cx="463550" cy="4651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l 65">
                  <a:extLst>
                    <a:ext uri="{FF2B5EF4-FFF2-40B4-BE49-F238E27FC236}">
                      <a16:creationId xmlns:a16="http://schemas.microsoft.com/office/drawing/2014/main" id="{92824E1A-8C0E-42CE-93E1-C42BB3F07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264871" y="1174220"/>
                  <a:ext cx="376238" cy="3746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B270747-326A-4724-8987-A7B9D5C0F7D4}"/>
                </a:ext>
              </a:extLst>
            </p:cNvPr>
            <p:cNvGrpSpPr/>
            <p:nvPr/>
          </p:nvGrpSpPr>
          <p:grpSpPr>
            <a:xfrm>
              <a:off x="2159529" y="3980920"/>
              <a:ext cx="1012825" cy="3409950"/>
              <a:chOff x="2159529" y="3980920"/>
              <a:chExt cx="1012825" cy="3409950"/>
            </a:xfrm>
          </p:grpSpPr>
          <p:sp>
            <p:nvSpPr>
              <p:cNvPr id="142" name="Freeform 13">
                <a:extLst>
                  <a:ext uri="{FF2B5EF4-FFF2-40B4-BE49-F238E27FC236}">
                    <a16:creationId xmlns:a16="http://schemas.microsoft.com/office/drawing/2014/main" id="{6481C5FB-F92B-41FD-A981-80FB7B9C6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529" y="7006695"/>
                <a:ext cx="1012825" cy="384175"/>
              </a:xfrm>
              <a:custGeom>
                <a:avLst/>
                <a:gdLst>
                  <a:gd name="T0" fmla="*/ 32 w 188"/>
                  <a:gd name="T1" fmla="*/ 0 h 72"/>
                  <a:gd name="T2" fmla="*/ 0 w 188"/>
                  <a:gd name="T3" fmla="*/ 33 h 72"/>
                  <a:gd name="T4" fmla="*/ 0 w 188"/>
                  <a:gd name="T5" fmla="*/ 39 h 72"/>
                  <a:gd name="T6" fmla="*/ 3 w 188"/>
                  <a:gd name="T7" fmla="*/ 53 h 72"/>
                  <a:gd name="T8" fmla="*/ 32 w 188"/>
                  <a:gd name="T9" fmla="*/ 72 h 72"/>
                  <a:gd name="T10" fmla="*/ 180 w 188"/>
                  <a:gd name="T11" fmla="*/ 72 h 72"/>
                  <a:gd name="T12" fmla="*/ 188 w 188"/>
                  <a:gd name="T13" fmla="*/ 64 h 72"/>
                  <a:gd name="T14" fmla="*/ 188 w 188"/>
                  <a:gd name="T15" fmla="*/ 53 h 72"/>
                  <a:gd name="T16" fmla="*/ 188 w 188"/>
                  <a:gd name="T17" fmla="*/ 8 h 72"/>
                  <a:gd name="T18" fmla="*/ 180 w 188"/>
                  <a:gd name="T19" fmla="*/ 0 h 72"/>
                  <a:gd name="T20" fmla="*/ 32 w 188"/>
                  <a:gd name="T2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72">
                    <a:moveTo>
                      <a:pt x="32" y="0"/>
                    </a:moveTo>
                    <a:cubicBezTo>
                      <a:pt x="14" y="0"/>
                      <a:pt x="0" y="14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4"/>
                      <a:pt x="1" y="48"/>
                      <a:pt x="3" y="53"/>
                    </a:cubicBezTo>
                    <a:cubicBezTo>
                      <a:pt x="8" y="64"/>
                      <a:pt x="19" y="72"/>
                      <a:pt x="32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5" y="72"/>
                      <a:pt x="188" y="68"/>
                      <a:pt x="188" y="6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88" y="8"/>
                      <a:pt x="188" y="8"/>
                      <a:pt x="188" y="8"/>
                    </a:cubicBezTo>
                    <a:cubicBezTo>
                      <a:pt x="188" y="3"/>
                      <a:pt x="185" y="0"/>
                      <a:pt x="18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3" name="Freeform 14">
                <a:extLst>
                  <a:ext uri="{FF2B5EF4-FFF2-40B4-BE49-F238E27FC236}">
                    <a16:creationId xmlns:a16="http://schemas.microsoft.com/office/drawing/2014/main" id="{7FB23470-02B4-4A24-BDAD-5414FE1E1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04" y="7289270"/>
                <a:ext cx="996950" cy="101600"/>
              </a:xfrm>
              <a:custGeom>
                <a:avLst/>
                <a:gdLst>
                  <a:gd name="T0" fmla="*/ 0 w 185"/>
                  <a:gd name="T1" fmla="*/ 0 h 19"/>
                  <a:gd name="T2" fmla="*/ 29 w 185"/>
                  <a:gd name="T3" fmla="*/ 19 h 19"/>
                  <a:gd name="T4" fmla="*/ 177 w 185"/>
                  <a:gd name="T5" fmla="*/ 19 h 19"/>
                  <a:gd name="T6" fmla="*/ 185 w 185"/>
                  <a:gd name="T7" fmla="*/ 11 h 19"/>
                  <a:gd name="T8" fmla="*/ 185 w 185"/>
                  <a:gd name="T9" fmla="*/ 0 h 19"/>
                  <a:gd name="T10" fmla="*/ 0 w 18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9">
                    <a:moveTo>
                      <a:pt x="0" y="0"/>
                    </a:moveTo>
                    <a:cubicBezTo>
                      <a:pt x="5" y="11"/>
                      <a:pt x="16" y="19"/>
                      <a:pt x="29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82" y="19"/>
                      <a:pt x="185" y="15"/>
                      <a:pt x="185" y="11"/>
                    </a:cubicBezTo>
                    <a:cubicBezTo>
                      <a:pt x="185" y="0"/>
                      <a:pt x="185" y="0"/>
                      <a:pt x="18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4" name="Freeform 35">
                <a:extLst>
                  <a:ext uri="{FF2B5EF4-FFF2-40B4-BE49-F238E27FC236}">
                    <a16:creationId xmlns:a16="http://schemas.microsoft.com/office/drawing/2014/main" id="{D6BCB6D0-768C-490D-B1B9-80743222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279" y="3980920"/>
                <a:ext cx="727075" cy="1463675"/>
              </a:xfrm>
              <a:custGeom>
                <a:avLst/>
                <a:gdLst>
                  <a:gd name="T0" fmla="*/ 135 w 135"/>
                  <a:gd name="T1" fmla="*/ 9 h 274"/>
                  <a:gd name="T2" fmla="*/ 126 w 135"/>
                  <a:gd name="T3" fmla="*/ 0 h 274"/>
                  <a:gd name="T4" fmla="*/ 58 w 135"/>
                  <a:gd name="T5" fmla="*/ 0 h 274"/>
                  <a:gd name="T6" fmla="*/ 47 w 135"/>
                  <a:gd name="T7" fmla="*/ 9 h 274"/>
                  <a:gd name="T8" fmla="*/ 1 w 135"/>
                  <a:gd name="T9" fmla="*/ 265 h 274"/>
                  <a:gd name="T10" fmla="*/ 9 w 135"/>
                  <a:gd name="T11" fmla="*/ 274 h 274"/>
                  <a:gd name="T12" fmla="*/ 126 w 135"/>
                  <a:gd name="T13" fmla="*/ 274 h 274"/>
                  <a:gd name="T14" fmla="*/ 135 w 135"/>
                  <a:gd name="T15" fmla="*/ 265 h 274"/>
                  <a:gd name="T16" fmla="*/ 135 w 135"/>
                  <a:gd name="T17" fmla="*/ 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274">
                    <a:moveTo>
                      <a:pt x="135" y="9"/>
                    </a:moveTo>
                    <a:cubicBezTo>
                      <a:pt x="135" y="4"/>
                      <a:pt x="131" y="0"/>
                      <a:pt x="12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3" y="0"/>
                      <a:pt x="48" y="4"/>
                      <a:pt x="47" y="9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0" y="270"/>
                      <a:pt x="3" y="274"/>
                      <a:pt x="9" y="274"/>
                    </a:cubicBezTo>
                    <a:cubicBezTo>
                      <a:pt x="126" y="274"/>
                      <a:pt x="126" y="274"/>
                      <a:pt x="126" y="274"/>
                    </a:cubicBezTo>
                    <a:cubicBezTo>
                      <a:pt x="131" y="274"/>
                      <a:pt x="135" y="270"/>
                      <a:pt x="135" y="265"/>
                    </a:cubicBez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5" name="Oval 41">
                <a:extLst>
                  <a:ext uri="{FF2B5EF4-FFF2-40B4-BE49-F238E27FC236}">
                    <a16:creationId xmlns:a16="http://schemas.microsoft.com/office/drawing/2014/main" id="{7746BC46-1C9A-4050-AE5C-9F8A5B0BC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916" y="5060420"/>
                <a:ext cx="247650" cy="2460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6" name="Freeform 43">
                <a:extLst>
                  <a:ext uri="{FF2B5EF4-FFF2-40B4-BE49-F238E27FC236}">
                    <a16:creationId xmlns:a16="http://schemas.microsoft.com/office/drawing/2014/main" id="{818F2CA5-2739-44BD-8802-888FAE36B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5444595"/>
                <a:ext cx="731838" cy="236538"/>
              </a:xfrm>
              <a:custGeom>
                <a:avLst/>
                <a:gdLst>
                  <a:gd name="T0" fmla="*/ 0 w 136"/>
                  <a:gd name="T1" fmla="*/ 34 h 44"/>
                  <a:gd name="T2" fmla="*/ 10 w 136"/>
                  <a:gd name="T3" fmla="*/ 44 h 44"/>
                  <a:gd name="T4" fmla="*/ 127 w 136"/>
                  <a:gd name="T5" fmla="*/ 44 h 44"/>
                  <a:gd name="T6" fmla="*/ 136 w 136"/>
                  <a:gd name="T7" fmla="*/ 34 h 44"/>
                  <a:gd name="T8" fmla="*/ 136 w 136"/>
                  <a:gd name="T9" fmla="*/ 10 h 44"/>
                  <a:gd name="T10" fmla="*/ 127 w 136"/>
                  <a:gd name="T11" fmla="*/ 0 h 44"/>
                  <a:gd name="T12" fmla="*/ 10 w 136"/>
                  <a:gd name="T13" fmla="*/ 0 h 44"/>
                  <a:gd name="T14" fmla="*/ 0 w 136"/>
                  <a:gd name="T15" fmla="*/ 10 h 44"/>
                  <a:gd name="T16" fmla="*/ 0 w 136"/>
                  <a:gd name="T1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44">
                    <a:moveTo>
                      <a:pt x="0" y="34"/>
                    </a:moveTo>
                    <a:cubicBezTo>
                      <a:pt x="0" y="40"/>
                      <a:pt x="4" y="44"/>
                      <a:pt x="10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32" y="44"/>
                      <a:pt x="136" y="40"/>
                      <a:pt x="136" y="34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5"/>
                      <a:pt x="132" y="0"/>
                      <a:pt x="1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7" name="Freeform 45">
                <a:extLst>
                  <a:ext uri="{FF2B5EF4-FFF2-40B4-BE49-F238E27FC236}">
                    <a16:creationId xmlns:a16="http://schemas.microsoft.com/office/drawing/2014/main" id="{14CB1703-E3EF-4666-B12D-76A5DC2EA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5681133"/>
                <a:ext cx="731838" cy="1063625"/>
              </a:xfrm>
              <a:custGeom>
                <a:avLst/>
                <a:gdLst>
                  <a:gd name="T0" fmla="*/ 136 w 136"/>
                  <a:gd name="T1" fmla="*/ 190 h 199"/>
                  <a:gd name="T2" fmla="*/ 127 w 136"/>
                  <a:gd name="T3" fmla="*/ 199 h 199"/>
                  <a:gd name="T4" fmla="*/ 10 w 136"/>
                  <a:gd name="T5" fmla="*/ 199 h 199"/>
                  <a:gd name="T6" fmla="*/ 0 w 136"/>
                  <a:gd name="T7" fmla="*/ 190 h 199"/>
                  <a:gd name="T8" fmla="*/ 0 w 136"/>
                  <a:gd name="T9" fmla="*/ 9 h 199"/>
                  <a:gd name="T10" fmla="*/ 10 w 136"/>
                  <a:gd name="T11" fmla="*/ 0 h 199"/>
                  <a:gd name="T12" fmla="*/ 127 w 136"/>
                  <a:gd name="T13" fmla="*/ 0 h 199"/>
                  <a:gd name="T14" fmla="*/ 136 w 136"/>
                  <a:gd name="T15" fmla="*/ 9 h 199"/>
                  <a:gd name="T16" fmla="*/ 136 w 136"/>
                  <a:gd name="T17" fmla="*/ 19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99">
                    <a:moveTo>
                      <a:pt x="136" y="190"/>
                    </a:moveTo>
                    <a:cubicBezTo>
                      <a:pt x="136" y="195"/>
                      <a:pt x="132" y="199"/>
                      <a:pt x="127" y="199"/>
                    </a:cubicBezTo>
                    <a:cubicBezTo>
                      <a:pt x="10" y="199"/>
                      <a:pt x="10" y="199"/>
                      <a:pt x="10" y="199"/>
                    </a:cubicBezTo>
                    <a:cubicBezTo>
                      <a:pt x="4" y="199"/>
                      <a:pt x="0" y="195"/>
                      <a:pt x="0" y="19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2" y="0"/>
                      <a:pt x="136" y="4"/>
                      <a:pt x="136" y="9"/>
                    </a:cubicBezTo>
                    <a:lnTo>
                      <a:pt x="136" y="19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8" name="Freeform 47">
                <a:extLst>
                  <a:ext uri="{FF2B5EF4-FFF2-40B4-BE49-F238E27FC236}">
                    <a16:creationId xmlns:a16="http://schemas.microsoft.com/office/drawing/2014/main" id="{6558224B-03A7-421B-BAA7-43C16B677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4" y="6476470"/>
                <a:ext cx="544513" cy="171450"/>
              </a:xfrm>
              <a:custGeom>
                <a:avLst/>
                <a:gdLst>
                  <a:gd name="T0" fmla="*/ 0 w 101"/>
                  <a:gd name="T1" fmla="*/ 23 h 32"/>
                  <a:gd name="T2" fmla="*/ 9 w 101"/>
                  <a:gd name="T3" fmla="*/ 32 h 32"/>
                  <a:gd name="T4" fmla="*/ 91 w 101"/>
                  <a:gd name="T5" fmla="*/ 32 h 32"/>
                  <a:gd name="T6" fmla="*/ 101 w 101"/>
                  <a:gd name="T7" fmla="*/ 23 h 32"/>
                  <a:gd name="T8" fmla="*/ 101 w 101"/>
                  <a:gd name="T9" fmla="*/ 9 h 32"/>
                  <a:gd name="T10" fmla="*/ 91 w 101"/>
                  <a:gd name="T11" fmla="*/ 0 h 32"/>
                  <a:gd name="T12" fmla="*/ 9 w 101"/>
                  <a:gd name="T13" fmla="*/ 0 h 32"/>
                  <a:gd name="T14" fmla="*/ 0 w 101"/>
                  <a:gd name="T15" fmla="*/ 9 h 32"/>
                  <a:gd name="T16" fmla="*/ 0 w 101"/>
                  <a:gd name="T1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32">
                    <a:moveTo>
                      <a:pt x="0" y="23"/>
                    </a:moveTo>
                    <a:cubicBezTo>
                      <a:pt x="0" y="28"/>
                      <a:pt x="4" y="32"/>
                      <a:pt x="9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7" y="32"/>
                      <a:pt x="101" y="28"/>
                      <a:pt x="101" y="23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4"/>
                      <a:pt x="97" y="0"/>
                      <a:pt x="9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9" name="Freeform 66">
                <a:extLst>
                  <a:ext uri="{FF2B5EF4-FFF2-40B4-BE49-F238E27FC236}">
                    <a16:creationId xmlns:a16="http://schemas.microsoft.com/office/drawing/2014/main" id="{47825D9E-18F2-496D-B2EB-0217B19D0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6749520"/>
                <a:ext cx="731838" cy="234950"/>
              </a:xfrm>
              <a:custGeom>
                <a:avLst/>
                <a:gdLst>
                  <a:gd name="T0" fmla="*/ 0 w 136"/>
                  <a:gd name="T1" fmla="*/ 34 h 44"/>
                  <a:gd name="T2" fmla="*/ 10 w 136"/>
                  <a:gd name="T3" fmla="*/ 44 h 44"/>
                  <a:gd name="T4" fmla="*/ 127 w 136"/>
                  <a:gd name="T5" fmla="*/ 44 h 44"/>
                  <a:gd name="T6" fmla="*/ 136 w 136"/>
                  <a:gd name="T7" fmla="*/ 34 h 44"/>
                  <a:gd name="T8" fmla="*/ 136 w 136"/>
                  <a:gd name="T9" fmla="*/ 10 h 44"/>
                  <a:gd name="T10" fmla="*/ 127 w 136"/>
                  <a:gd name="T11" fmla="*/ 0 h 44"/>
                  <a:gd name="T12" fmla="*/ 10 w 136"/>
                  <a:gd name="T13" fmla="*/ 0 h 44"/>
                  <a:gd name="T14" fmla="*/ 0 w 136"/>
                  <a:gd name="T15" fmla="*/ 10 h 44"/>
                  <a:gd name="T16" fmla="*/ 0 w 136"/>
                  <a:gd name="T1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44">
                    <a:moveTo>
                      <a:pt x="0" y="34"/>
                    </a:moveTo>
                    <a:cubicBezTo>
                      <a:pt x="0" y="39"/>
                      <a:pt x="4" y="44"/>
                      <a:pt x="10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32" y="44"/>
                      <a:pt x="136" y="39"/>
                      <a:pt x="136" y="34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4"/>
                      <a:pt x="132" y="0"/>
                      <a:pt x="1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0" name="Freeform 68">
                <a:extLst>
                  <a:ext uri="{FF2B5EF4-FFF2-40B4-BE49-F238E27FC236}">
                    <a16:creationId xmlns:a16="http://schemas.microsoft.com/office/drawing/2014/main" id="{4EBCB8C5-E8AC-4EFF-8F3A-56AB038B7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041" y="7006695"/>
                <a:ext cx="468313" cy="384175"/>
              </a:xfrm>
              <a:custGeom>
                <a:avLst/>
                <a:gdLst>
                  <a:gd name="T0" fmla="*/ 33 w 87"/>
                  <a:gd name="T1" fmla="*/ 72 h 72"/>
                  <a:gd name="T2" fmla="*/ 79 w 87"/>
                  <a:gd name="T3" fmla="*/ 72 h 72"/>
                  <a:gd name="T4" fmla="*/ 87 w 87"/>
                  <a:gd name="T5" fmla="*/ 64 h 72"/>
                  <a:gd name="T6" fmla="*/ 87 w 87"/>
                  <a:gd name="T7" fmla="*/ 8 h 72"/>
                  <a:gd name="T8" fmla="*/ 79 w 87"/>
                  <a:gd name="T9" fmla="*/ 0 h 72"/>
                  <a:gd name="T10" fmla="*/ 33 w 87"/>
                  <a:gd name="T11" fmla="*/ 0 h 72"/>
                  <a:gd name="T12" fmla="*/ 0 w 87"/>
                  <a:gd name="T13" fmla="*/ 33 h 72"/>
                  <a:gd name="T14" fmla="*/ 0 w 87"/>
                  <a:gd name="T15" fmla="*/ 39 h 72"/>
                  <a:gd name="T16" fmla="*/ 33 w 87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2">
                    <a:moveTo>
                      <a:pt x="33" y="72"/>
                    </a:moveTo>
                    <a:cubicBezTo>
                      <a:pt x="79" y="72"/>
                      <a:pt x="79" y="72"/>
                      <a:pt x="79" y="72"/>
                    </a:cubicBezTo>
                    <a:cubicBezTo>
                      <a:pt x="84" y="72"/>
                      <a:pt x="87" y="68"/>
                      <a:pt x="87" y="64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3"/>
                      <a:pt x="84" y="0"/>
                      <a:pt x="79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7"/>
                      <a:pt x="15" y="72"/>
                      <a:pt x="33" y="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1" name="Freeform 69">
                <a:extLst>
                  <a:ext uri="{FF2B5EF4-FFF2-40B4-BE49-F238E27FC236}">
                    <a16:creationId xmlns:a16="http://schemas.microsoft.com/office/drawing/2014/main" id="{8D516F29-510E-4E36-8CB4-8D21F34DD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879" y="7171795"/>
                <a:ext cx="58738" cy="58738"/>
              </a:xfrm>
              <a:custGeom>
                <a:avLst/>
                <a:gdLst>
                  <a:gd name="T0" fmla="*/ 8 w 11"/>
                  <a:gd name="T1" fmla="*/ 0 h 11"/>
                  <a:gd name="T2" fmla="*/ 5 w 11"/>
                  <a:gd name="T3" fmla="*/ 0 h 11"/>
                  <a:gd name="T4" fmla="*/ 5 w 11"/>
                  <a:gd name="T5" fmla="*/ 0 h 11"/>
                  <a:gd name="T6" fmla="*/ 0 w 11"/>
                  <a:gd name="T7" fmla="*/ 6 h 11"/>
                  <a:gd name="T8" fmla="*/ 0 w 11"/>
                  <a:gd name="T9" fmla="*/ 8 h 11"/>
                  <a:gd name="T10" fmla="*/ 5 w 11"/>
                  <a:gd name="T11" fmla="*/ 11 h 11"/>
                  <a:gd name="T12" fmla="*/ 5 w 11"/>
                  <a:gd name="T13" fmla="*/ 11 h 11"/>
                  <a:gd name="T14" fmla="*/ 8 w 11"/>
                  <a:gd name="T15" fmla="*/ 11 h 11"/>
                  <a:gd name="T16" fmla="*/ 10 w 11"/>
                  <a:gd name="T17" fmla="*/ 8 h 11"/>
                  <a:gd name="T18" fmla="*/ 11 w 11"/>
                  <a:gd name="T19" fmla="*/ 6 h 11"/>
                  <a:gd name="T20" fmla="*/ 8 w 11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10"/>
                      <a:pt x="3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0" y="9"/>
                      <a:pt x="10" y="8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2" name="Freeform 70">
                <a:extLst>
                  <a:ext uri="{FF2B5EF4-FFF2-40B4-BE49-F238E27FC236}">
                    <a16:creationId xmlns:a16="http://schemas.microsoft.com/office/drawing/2014/main" id="{E251D2C2-D71B-4879-8ED8-0A4626132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879" y="7214658"/>
                <a:ext cx="53975" cy="15875"/>
              </a:xfrm>
              <a:custGeom>
                <a:avLst/>
                <a:gdLst>
                  <a:gd name="T0" fmla="*/ 0 w 10"/>
                  <a:gd name="T1" fmla="*/ 0 h 3"/>
                  <a:gd name="T2" fmla="*/ 5 w 10"/>
                  <a:gd name="T3" fmla="*/ 3 h 3"/>
                  <a:gd name="T4" fmla="*/ 5 w 10"/>
                  <a:gd name="T5" fmla="*/ 3 h 3"/>
                  <a:gd name="T6" fmla="*/ 8 w 10"/>
                  <a:gd name="T7" fmla="*/ 3 h 3"/>
                  <a:gd name="T8" fmla="*/ 10 w 10"/>
                  <a:gd name="T9" fmla="*/ 0 h 3"/>
                  <a:gd name="T10" fmla="*/ 0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1" y="2"/>
                      <a:pt x="3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10" y="1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3" name="Oval 71">
                <a:extLst>
                  <a:ext uri="{FF2B5EF4-FFF2-40B4-BE49-F238E27FC236}">
                    <a16:creationId xmlns:a16="http://schemas.microsoft.com/office/drawing/2014/main" id="{3714F110-5925-466D-89BE-DB9D9C05E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866" y="7167033"/>
                <a:ext cx="69850" cy="69850"/>
              </a:xfrm>
              <a:prstGeom prst="ellipse">
                <a:avLst/>
              </a:prstGeom>
              <a:solidFill>
                <a:srgbClr val="6E7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4" name="Oval 72">
                <a:extLst>
                  <a:ext uri="{FF2B5EF4-FFF2-40B4-BE49-F238E27FC236}">
                    <a16:creationId xmlns:a16="http://schemas.microsoft.com/office/drawing/2014/main" id="{4015C832-69AC-4055-8FA6-F874B90E7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866" y="7167033"/>
                <a:ext cx="69850" cy="6985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5" name="Oval 73">
                <a:extLst>
                  <a:ext uri="{FF2B5EF4-FFF2-40B4-BE49-F238E27FC236}">
                    <a16:creationId xmlns:a16="http://schemas.microsoft.com/office/drawing/2014/main" id="{6892B6A9-8ACE-4A8D-B51D-A20E0BA33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741" y="7178145"/>
                <a:ext cx="42863" cy="4762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6" name="Oval 74">
                <a:extLst>
                  <a:ext uri="{FF2B5EF4-FFF2-40B4-BE49-F238E27FC236}">
                    <a16:creationId xmlns:a16="http://schemas.microsoft.com/office/drawing/2014/main" id="{6A7595F9-6016-46B8-B1B4-566D2C549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741" y="7178145"/>
                <a:ext cx="42863" cy="4762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7" name="Oval 41">
                <a:extLst>
                  <a:ext uri="{FF2B5EF4-FFF2-40B4-BE49-F238E27FC236}">
                    <a16:creationId xmlns:a16="http://schemas.microsoft.com/office/drawing/2014/main" id="{BB1CD288-EA1E-4B5E-8C6E-FED387744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701" y="5540005"/>
                <a:ext cx="46014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58" name="Oval 41">
                <a:extLst>
                  <a:ext uri="{FF2B5EF4-FFF2-40B4-BE49-F238E27FC236}">
                    <a16:creationId xmlns:a16="http://schemas.microsoft.com/office/drawing/2014/main" id="{305FC2C9-7A6D-468A-AB25-EE79A6209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714" y="5540005"/>
                <a:ext cx="46014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53997FC-D054-4292-B5DA-EF456E2D779E}"/>
                </a:ext>
              </a:extLst>
            </p:cNvPr>
            <p:cNvGrpSpPr/>
            <p:nvPr/>
          </p:nvGrpSpPr>
          <p:grpSpPr>
            <a:xfrm flipH="1">
              <a:off x="3812222" y="3980920"/>
              <a:ext cx="1012825" cy="3409950"/>
              <a:chOff x="2159529" y="3980920"/>
              <a:chExt cx="1012825" cy="3409950"/>
            </a:xfrm>
          </p:grpSpPr>
          <p:sp>
            <p:nvSpPr>
              <p:cNvPr id="125" name="Freeform 13">
                <a:extLst>
                  <a:ext uri="{FF2B5EF4-FFF2-40B4-BE49-F238E27FC236}">
                    <a16:creationId xmlns:a16="http://schemas.microsoft.com/office/drawing/2014/main" id="{DC62B868-0719-4942-AF1E-227308C90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529" y="7006695"/>
                <a:ext cx="1012825" cy="384175"/>
              </a:xfrm>
              <a:custGeom>
                <a:avLst/>
                <a:gdLst>
                  <a:gd name="T0" fmla="*/ 32 w 188"/>
                  <a:gd name="T1" fmla="*/ 0 h 72"/>
                  <a:gd name="T2" fmla="*/ 0 w 188"/>
                  <a:gd name="T3" fmla="*/ 33 h 72"/>
                  <a:gd name="T4" fmla="*/ 0 w 188"/>
                  <a:gd name="T5" fmla="*/ 39 h 72"/>
                  <a:gd name="T6" fmla="*/ 3 w 188"/>
                  <a:gd name="T7" fmla="*/ 53 h 72"/>
                  <a:gd name="T8" fmla="*/ 32 w 188"/>
                  <a:gd name="T9" fmla="*/ 72 h 72"/>
                  <a:gd name="T10" fmla="*/ 180 w 188"/>
                  <a:gd name="T11" fmla="*/ 72 h 72"/>
                  <a:gd name="T12" fmla="*/ 188 w 188"/>
                  <a:gd name="T13" fmla="*/ 64 h 72"/>
                  <a:gd name="T14" fmla="*/ 188 w 188"/>
                  <a:gd name="T15" fmla="*/ 53 h 72"/>
                  <a:gd name="T16" fmla="*/ 188 w 188"/>
                  <a:gd name="T17" fmla="*/ 8 h 72"/>
                  <a:gd name="T18" fmla="*/ 180 w 188"/>
                  <a:gd name="T19" fmla="*/ 0 h 72"/>
                  <a:gd name="T20" fmla="*/ 32 w 188"/>
                  <a:gd name="T2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72">
                    <a:moveTo>
                      <a:pt x="32" y="0"/>
                    </a:moveTo>
                    <a:cubicBezTo>
                      <a:pt x="14" y="0"/>
                      <a:pt x="0" y="14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4"/>
                      <a:pt x="1" y="48"/>
                      <a:pt x="3" y="53"/>
                    </a:cubicBezTo>
                    <a:cubicBezTo>
                      <a:pt x="8" y="64"/>
                      <a:pt x="19" y="72"/>
                      <a:pt x="32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5" y="72"/>
                      <a:pt x="188" y="68"/>
                      <a:pt x="188" y="6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88" y="8"/>
                      <a:pt x="188" y="8"/>
                      <a:pt x="188" y="8"/>
                    </a:cubicBezTo>
                    <a:cubicBezTo>
                      <a:pt x="188" y="3"/>
                      <a:pt x="185" y="0"/>
                      <a:pt x="18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26" name="Freeform 14">
                <a:extLst>
                  <a:ext uri="{FF2B5EF4-FFF2-40B4-BE49-F238E27FC236}">
                    <a16:creationId xmlns:a16="http://schemas.microsoft.com/office/drawing/2014/main" id="{FA6B602D-562D-4F32-A721-1B223069A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04" y="7289270"/>
                <a:ext cx="996950" cy="101600"/>
              </a:xfrm>
              <a:custGeom>
                <a:avLst/>
                <a:gdLst>
                  <a:gd name="T0" fmla="*/ 0 w 185"/>
                  <a:gd name="T1" fmla="*/ 0 h 19"/>
                  <a:gd name="T2" fmla="*/ 29 w 185"/>
                  <a:gd name="T3" fmla="*/ 19 h 19"/>
                  <a:gd name="T4" fmla="*/ 177 w 185"/>
                  <a:gd name="T5" fmla="*/ 19 h 19"/>
                  <a:gd name="T6" fmla="*/ 185 w 185"/>
                  <a:gd name="T7" fmla="*/ 11 h 19"/>
                  <a:gd name="T8" fmla="*/ 185 w 185"/>
                  <a:gd name="T9" fmla="*/ 0 h 19"/>
                  <a:gd name="T10" fmla="*/ 0 w 18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9">
                    <a:moveTo>
                      <a:pt x="0" y="0"/>
                    </a:moveTo>
                    <a:cubicBezTo>
                      <a:pt x="5" y="11"/>
                      <a:pt x="16" y="19"/>
                      <a:pt x="29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82" y="19"/>
                      <a:pt x="185" y="15"/>
                      <a:pt x="185" y="11"/>
                    </a:cubicBezTo>
                    <a:cubicBezTo>
                      <a:pt x="185" y="0"/>
                      <a:pt x="185" y="0"/>
                      <a:pt x="18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27" name="Freeform 35">
                <a:extLst>
                  <a:ext uri="{FF2B5EF4-FFF2-40B4-BE49-F238E27FC236}">
                    <a16:creationId xmlns:a16="http://schemas.microsoft.com/office/drawing/2014/main" id="{E0807D56-6FFA-4690-9406-9DE9C9F32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279" y="3980920"/>
                <a:ext cx="727075" cy="1463675"/>
              </a:xfrm>
              <a:custGeom>
                <a:avLst/>
                <a:gdLst>
                  <a:gd name="T0" fmla="*/ 135 w 135"/>
                  <a:gd name="T1" fmla="*/ 9 h 274"/>
                  <a:gd name="T2" fmla="*/ 126 w 135"/>
                  <a:gd name="T3" fmla="*/ 0 h 274"/>
                  <a:gd name="T4" fmla="*/ 58 w 135"/>
                  <a:gd name="T5" fmla="*/ 0 h 274"/>
                  <a:gd name="T6" fmla="*/ 47 w 135"/>
                  <a:gd name="T7" fmla="*/ 9 h 274"/>
                  <a:gd name="T8" fmla="*/ 1 w 135"/>
                  <a:gd name="T9" fmla="*/ 265 h 274"/>
                  <a:gd name="T10" fmla="*/ 9 w 135"/>
                  <a:gd name="T11" fmla="*/ 274 h 274"/>
                  <a:gd name="T12" fmla="*/ 126 w 135"/>
                  <a:gd name="T13" fmla="*/ 274 h 274"/>
                  <a:gd name="T14" fmla="*/ 135 w 135"/>
                  <a:gd name="T15" fmla="*/ 265 h 274"/>
                  <a:gd name="T16" fmla="*/ 135 w 135"/>
                  <a:gd name="T17" fmla="*/ 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274">
                    <a:moveTo>
                      <a:pt x="135" y="9"/>
                    </a:moveTo>
                    <a:cubicBezTo>
                      <a:pt x="135" y="4"/>
                      <a:pt x="131" y="0"/>
                      <a:pt x="12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3" y="0"/>
                      <a:pt x="48" y="4"/>
                      <a:pt x="47" y="9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0" y="270"/>
                      <a:pt x="3" y="274"/>
                      <a:pt x="9" y="274"/>
                    </a:cubicBezTo>
                    <a:cubicBezTo>
                      <a:pt x="126" y="274"/>
                      <a:pt x="126" y="274"/>
                      <a:pt x="126" y="274"/>
                    </a:cubicBezTo>
                    <a:cubicBezTo>
                      <a:pt x="131" y="274"/>
                      <a:pt x="135" y="270"/>
                      <a:pt x="135" y="265"/>
                    </a:cubicBez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28" name="Oval 41">
                <a:extLst>
                  <a:ext uri="{FF2B5EF4-FFF2-40B4-BE49-F238E27FC236}">
                    <a16:creationId xmlns:a16="http://schemas.microsoft.com/office/drawing/2014/main" id="{421739C7-E4F1-4FDC-91BF-202B7CC55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916" y="5060420"/>
                <a:ext cx="247650" cy="2460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29" name="Freeform 43">
                <a:extLst>
                  <a:ext uri="{FF2B5EF4-FFF2-40B4-BE49-F238E27FC236}">
                    <a16:creationId xmlns:a16="http://schemas.microsoft.com/office/drawing/2014/main" id="{B1B0A32E-8493-4E4C-8E14-529098A92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5444595"/>
                <a:ext cx="731838" cy="236538"/>
              </a:xfrm>
              <a:custGeom>
                <a:avLst/>
                <a:gdLst>
                  <a:gd name="T0" fmla="*/ 0 w 136"/>
                  <a:gd name="T1" fmla="*/ 34 h 44"/>
                  <a:gd name="T2" fmla="*/ 10 w 136"/>
                  <a:gd name="T3" fmla="*/ 44 h 44"/>
                  <a:gd name="T4" fmla="*/ 127 w 136"/>
                  <a:gd name="T5" fmla="*/ 44 h 44"/>
                  <a:gd name="T6" fmla="*/ 136 w 136"/>
                  <a:gd name="T7" fmla="*/ 34 h 44"/>
                  <a:gd name="T8" fmla="*/ 136 w 136"/>
                  <a:gd name="T9" fmla="*/ 10 h 44"/>
                  <a:gd name="T10" fmla="*/ 127 w 136"/>
                  <a:gd name="T11" fmla="*/ 0 h 44"/>
                  <a:gd name="T12" fmla="*/ 10 w 136"/>
                  <a:gd name="T13" fmla="*/ 0 h 44"/>
                  <a:gd name="T14" fmla="*/ 0 w 136"/>
                  <a:gd name="T15" fmla="*/ 10 h 44"/>
                  <a:gd name="T16" fmla="*/ 0 w 136"/>
                  <a:gd name="T1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44">
                    <a:moveTo>
                      <a:pt x="0" y="34"/>
                    </a:moveTo>
                    <a:cubicBezTo>
                      <a:pt x="0" y="40"/>
                      <a:pt x="4" y="44"/>
                      <a:pt x="10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32" y="44"/>
                      <a:pt x="136" y="40"/>
                      <a:pt x="136" y="34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5"/>
                      <a:pt x="132" y="0"/>
                      <a:pt x="1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0" name="Freeform 45">
                <a:extLst>
                  <a:ext uri="{FF2B5EF4-FFF2-40B4-BE49-F238E27FC236}">
                    <a16:creationId xmlns:a16="http://schemas.microsoft.com/office/drawing/2014/main" id="{BB4C1FC9-CE28-4924-9EC5-E26ECE34D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5681133"/>
                <a:ext cx="731838" cy="1063625"/>
              </a:xfrm>
              <a:custGeom>
                <a:avLst/>
                <a:gdLst>
                  <a:gd name="T0" fmla="*/ 136 w 136"/>
                  <a:gd name="T1" fmla="*/ 190 h 199"/>
                  <a:gd name="T2" fmla="*/ 127 w 136"/>
                  <a:gd name="T3" fmla="*/ 199 h 199"/>
                  <a:gd name="T4" fmla="*/ 10 w 136"/>
                  <a:gd name="T5" fmla="*/ 199 h 199"/>
                  <a:gd name="T6" fmla="*/ 0 w 136"/>
                  <a:gd name="T7" fmla="*/ 190 h 199"/>
                  <a:gd name="T8" fmla="*/ 0 w 136"/>
                  <a:gd name="T9" fmla="*/ 9 h 199"/>
                  <a:gd name="T10" fmla="*/ 10 w 136"/>
                  <a:gd name="T11" fmla="*/ 0 h 199"/>
                  <a:gd name="T12" fmla="*/ 127 w 136"/>
                  <a:gd name="T13" fmla="*/ 0 h 199"/>
                  <a:gd name="T14" fmla="*/ 136 w 136"/>
                  <a:gd name="T15" fmla="*/ 9 h 199"/>
                  <a:gd name="T16" fmla="*/ 136 w 136"/>
                  <a:gd name="T17" fmla="*/ 19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99">
                    <a:moveTo>
                      <a:pt x="136" y="190"/>
                    </a:moveTo>
                    <a:cubicBezTo>
                      <a:pt x="136" y="195"/>
                      <a:pt x="132" y="199"/>
                      <a:pt x="127" y="199"/>
                    </a:cubicBezTo>
                    <a:cubicBezTo>
                      <a:pt x="10" y="199"/>
                      <a:pt x="10" y="199"/>
                      <a:pt x="10" y="199"/>
                    </a:cubicBezTo>
                    <a:cubicBezTo>
                      <a:pt x="4" y="199"/>
                      <a:pt x="0" y="195"/>
                      <a:pt x="0" y="19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2" y="0"/>
                      <a:pt x="136" y="4"/>
                      <a:pt x="136" y="9"/>
                    </a:cubicBezTo>
                    <a:lnTo>
                      <a:pt x="136" y="19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1" name="Freeform 47">
                <a:extLst>
                  <a:ext uri="{FF2B5EF4-FFF2-40B4-BE49-F238E27FC236}">
                    <a16:creationId xmlns:a16="http://schemas.microsoft.com/office/drawing/2014/main" id="{62D9A83B-A248-423C-9A32-358EF169F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4" y="6476470"/>
                <a:ext cx="544513" cy="171450"/>
              </a:xfrm>
              <a:custGeom>
                <a:avLst/>
                <a:gdLst>
                  <a:gd name="T0" fmla="*/ 0 w 101"/>
                  <a:gd name="T1" fmla="*/ 23 h 32"/>
                  <a:gd name="T2" fmla="*/ 9 w 101"/>
                  <a:gd name="T3" fmla="*/ 32 h 32"/>
                  <a:gd name="T4" fmla="*/ 91 w 101"/>
                  <a:gd name="T5" fmla="*/ 32 h 32"/>
                  <a:gd name="T6" fmla="*/ 101 w 101"/>
                  <a:gd name="T7" fmla="*/ 23 h 32"/>
                  <a:gd name="T8" fmla="*/ 101 w 101"/>
                  <a:gd name="T9" fmla="*/ 9 h 32"/>
                  <a:gd name="T10" fmla="*/ 91 w 101"/>
                  <a:gd name="T11" fmla="*/ 0 h 32"/>
                  <a:gd name="T12" fmla="*/ 9 w 101"/>
                  <a:gd name="T13" fmla="*/ 0 h 32"/>
                  <a:gd name="T14" fmla="*/ 0 w 101"/>
                  <a:gd name="T15" fmla="*/ 9 h 32"/>
                  <a:gd name="T16" fmla="*/ 0 w 101"/>
                  <a:gd name="T1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32">
                    <a:moveTo>
                      <a:pt x="0" y="23"/>
                    </a:moveTo>
                    <a:cubicBezTo>
                      <a:pt x="0" y="28"/>
                      <a:pt x="4" y="32"/>
                      <a:pt x="9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7" y="32"/>
                      <a:pt x="101" y="28"/>
                      <a:pt x="101" y="23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4"/>
                      <a:pt x="97" y="0"/>
                      <a:pt x="9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2" name="Freeform 66">
                <a:extLst>
                  <a:ext uri="{FF2B5EF4-FFF2-40B4-BE49-F238E27FC236}">
                    <a16:creationId xmlns:a16="http://schemas.microsoft.com/office/drawing/2014/main" id="{7A9AAF1E-EE92-4CC9-82CF-FF9261AC5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6749520"/>
                <a:ext cx="731838" cy="234950"/>
              </a:xfrm>
              <a:custGeom>
                <a:avLst/>
                <a:gdLst>
                  <a:gd name="T0" fmla="*/ 0 w 136"/>
                  <a:gd name="T1" fmla="*/ 34 h 44"/>
                  <a:gd name="T2" fmla="*/ 10 w 136"/>
                  <a:gd name="T3" fmla="*/ 44 h 44"/>
                  <a:gd name="T4" fmla="*/ 127 w 136"/>
                  <a:gd name="T5" fmla="*/ 44 h 44"/>
                  <a:gd name="T6" fmla="*/ 136 w 136"/>
                  <a:gd name="T7" fmla="*/ 34 h 44"/>
                  <a:gd name="T8" fmla="*/ 136 w 136"/>
                  <a:gd name="T9" fmla="*/ 10 h 44"/>
                  <a:gd name="T10" fmla="*/ 127 w 136"/>
                  <a:gd name="T11" fmla="*/ 0 h 44"/>
                  <a:gd name="T12" fmla="*/ 10 w 136"/>
                  <a:gd name="T13" fmla="*/ 0 h 44"/>
                  <a:gd name="T14" fmla="*/ 0 w 136"/>
                  <a:gd name="T15" fmla="*/ 10 h 44"/>
                  <a:gd name="T16" fmla="*/ 0 w 136"/>
                  <a:gd name="T1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44">
                    <a:moveTo>
                      <a:pt x="0" y="34"/>
                    </a:moveTo>
                    <a:cubicBezTo>
                      <a:pt x="0" y="39"/>
                      <a:pt x="4" y="44"/>
                      <a:pt x="10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32" y="44"/>
                      <a:pt x="136" y="39"/>
                      <a:pt x="136" y="34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4"/>
                      <a:pt x="132" y="0"/>
                      <a:pt x="1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3" name="Freeform 68">
                <a:extLst>
                  <a:ext uri="{FF2B5EF4-FFF2-40B4-BE49-F238E27FC236}">
                    <a16:creationId xmlns:a16="http://schemas.microsoft.com/office/drawing/2014/main" id="{537383ED-11FD-4103-8889-F95C572D4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041" y="7006695"/>
                <a:ext cx="468313" cy="384175"/>
              </a:xfrm>
              <a:custGeom>
                <a:avLst/>
                <a:gdLst>
                  <a:gd name="T0" fmla="*/ 33 w 87"/>
                  <a:gd name="T1" fmla="*/ 72 h 72"/>
                  <a:gd name="T2" fmla="*/ 79 w 87"/>
                  <a:gd name="T3" fmla="*/ 72 h 72"/>
                  <a:gd name="T4" fmla="*/ 87 w 87"/>
                  <a:gd name="T5" fmla="*/ 64 h 72"/>
                  <a:gd name="T6" fmla="*/ 87 w 87"/>
                  <a:gd name="T7" fmla="*/ 8 h 72"/>
                  <a:gd name="T8" fmla="*/ 79 w 87"/>
                  <a:gd name="T9" fmla="*/ 0 h 72"/>
                  <a:gd name="T10" fmla="*/ 33 w 87"/>
                  <a:gd name="T11" fmla="*/ 0 h 72"/>
                  <a:gd name="T12" fmla="*/ 0 w 87"/>
                  <a:gd name="T13" fmla="*/ 33 h 72"/>
                  <a:gd name="T14" fmla="*/ 0 w 87"/>
                  <a:gd name="T15" fmla="*/ 39 h 72"/>
                  <a:gd name="T16" fmla="*/ 33 w 87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2">
                    <a:moveTo>
                      <a:pt x="33" y="72"/>
                    </a:moveTo>
                    <a:cubicBezTo>
                      <a:pt x="79" y="72"/>
                      <a:pt x="79" y="72"/>
                      <a:pt x="79" y="72"/>
                    </a:cubicBezTo>
                    <a:cubicBezTo>
                      <a:pt x="84" y="72"/>
                      <a:pt x="87" y="68"/>
                      <a:pt x="87" y="64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3"/>
                      <a:pt x="84" y="0"/>
                      <a:pt x="79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7"/>
                      <a:pt x="15" y="72"/>
                      <a:pt x="33" y="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4" name="Freeform 69">
                <a:extLst>
                  <a:ext uri="{FF2B5EF4-FFF2-40B4-BE49-F238E27FC236}">
                    <a16:creationId xmlns:a16="http://schemas.microsoft.com/office/drawing/2014/main" id="{08837510-1ED2-44D4-A237-DB40AC017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879" y="7171795"/>
                <a:ext cx="58738" cy="58738"/>
              </a:xfrm>
              <a:custGeom>
                <a:avLst/>
                <a:gdLst>
                  <a:gd name="T0" fmla="*/ 8 w 11"/>
                  <a:gd name="T1" fmla="*/ 0 h 11"/>
                  <a:gd name="T2" fmla="*/ 5 w 11"/>
                  <a:gd name="T3" fmla="*/ 0 h 11"/>
                  <a:gd name="T4" fmla="*/ 5 w 11"/>
                  <a:gd name="T5" fmla="*/ 0 h 11"/>
                  <a:gd name="T6" fmla="*/ 0 w 11"/>
                  <a:gd name="T7" fmla="*/ 6 h 11"/>
                  <a:gd name="T8" fmla="*/ 0 w 11"/>
                  <a:gd name="T9" fmla="*/ 8 h 11"/>
                  <a:gd name="T10" fmla="*/ 5 w 11"/>
                  <a:gd name="T11" fmla="*/ 11 h 11"/>
                  <a:gd name="T12" fmla="*/ 5 w 11"/>
                  <a:gd name="T13" fmla="*/ 11 h 11"/>
                  <a:gd name="T14" fmla="*/ 8 w 11"/>
                  <a:gd name="T15" fmla="*/ 11 h 11"/>
                  <a:gd name="T16" fmla="*/ 10 w 11"/>
                  <a:gd name="T17" fmla="*/ 8 h 11"/>
                  <a:gd name="T18" fmla="*/ 11 w 11"/>
                  <a:gd name="T19" fmla="*/ 6 h 11"/>
                  <a:gd name="T20" fmla="*/ 8 w 11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10"/>
                      <a:pt x="3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0" y="9"/>
                      <a:pt x="10" y="8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5" name="Freeform 70">
                <a:extLst>
                  <a:ext uri="{FF2B5EF4-FFF2-40B4-BE49-F238E27FC236}">
                    <a16:creationId xmlns:a16="http://schemas.microsoft.com/office/drawing/2014/main" id="{D8798FC1-8496-4913-8D55-FEC0DC3EB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879" y="7214658"/>
                <a:ext cx="53975" cy="15875"/>
              </a:xfrm>
              <a:custGeom>
                <a:avLst/>
                <a:gdLst>
                  <a:gd name="T0" fmla="*/ 0 w 10"/>
                  <a:gd name="T1" fmla="*/ 0 h 3"/>
                  <a:gd name="T2" fmla="*/ 5 w 10"/>
                  <a:gd name="T3" fmla="*/ 3 h 3"/>
                  <a:gd name="T4" fmla="*/ 5 w 10"/>
                  <a:gd name="T5" fmla="*/ 3 h 3"/>
                  <a:gd name="T6" fmla="*/ 8 w 10"/>
                  <a:gd name="T7" fmla="*/ 3 h 3"/>
                  <a:gd name="T8" fmla="*/ 10 w 10"/>
                  <a:gd name="T9" fmla="*/ 0 h 3"/>
                  <a:gd name="T10" fmla="*/ 0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1" y="2"/>
                      <a:pt x="3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10" y="1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6" name="Oval 71">
                <a:extLst>
                  <a:ext uri="{FF2B5EF4-FFF2-40B4-BE49-F238E27FC236}">
                    <a16:creationId xmlns:a16="http://schemas.microsoft.com/office/drawing/2014/main" id="{7CB6C302-37EA-4712-A85E-8A844B578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866" y="7167033"/>
                <a:ext cx="69850" cy="69850"/>
              </a:xfrm>
              <a:prstGeom prst="ellipse">
                <a:avLst/>
              </a:prstGeom>
              <a:solidFill>
                <a:srgbClr val="6E7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7" name="Oval 72">
                <a:extLst>
                  <a:ext uri="{FF2B5EF4-FFF2-40B4-BE49-F238E27FC236}">
                    <a16:creationId xmlns:a16="http://schemas.microsoft.com/office/drawing/2014/main" id="{10C87E47-3378-4A72-B4FF-977966418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866" y="7167033"/>
                <a:ext cx="69850" cy="6985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8" name="Oval 73">
                <a:extLst>
                  <a:ext uri="{FF2B5EF4-FFF2-40B4-BE49-F238E27FC236}">
                    <a16:creationId xmlns:a16="http://schemas.microsoft.com/office/drawing/2014/main" id="{C3D1354A-0C1A-4676-837F-B25AEA0FD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741" y="7178145"/>
                <a:ext cx="42863" cy="4762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39" name="Oval 74">
                <a:extLst>
                  <a:ext uri="{FF2B5EF4-FFF2-40B4-BE49-F238E27FC236}">
                    <a16:creationId xmlns:a16="http://schemas.microsoft.com/office/drawing/2014/main" id="{395CCC6D-0A9F-4FC7-A76D-FB0524AC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741" y="7178145"/>
                <a:ext cx="42863" cy="4762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0" name="Oval 41">
                <a:extLst>
                  <a:ext uri="{FF2B5EF4-FFF2-40B4-BE49-F238E27FC236}">
                    <a16:creationId xmlns:a16="http://schemas.microsoft.com/office/drawing/2014/main" id="{707434F4-18C8-4ADC-9216-451DE01FC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701" y="5540005"/>
                <a:ext cx="46014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1" name="Oval 41">
                <a:extLst>
                  <a:ext uri="{FF2B5EF4-FFF2-40B4-BE49-F238E27FC236}">
                    <a16:creationId xmlns:a16="http://schemas.microsoft.com/office/drawing/2014/main" id="{E86633F8-7FBB-428D-A915-18C2B5F21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714" y="5540005"/>
                <a:ext cx="46014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A731992-75FB-4DDF-88A3-0135DDEE0226}"/>
              </a:ext>
            </a:extLst>
          </p:cNvPr>
          <p:cNvCxnSpPr>
            <a:cxnSpLocks/>
          </p:cNvCxnSpPr>
          <p:nvPr/>
        </p:nvCxnSpPr>
        <p:spPr>
          <a:xfrm flipH="1" flipV="1">
            <a:off x="2636838" y="3649662"/>
            <a:ext cx="96" cy="5334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7313B8C-297E-4623-A500-E48B3FE31B76}"/>
              </a:ext>
            </a:extLst>
          </p:cNvPr>
          <p:cNvCxnSpPr/>
          <p:nvPr/>
        </p:nvCxnSpPr>
        <p:spPr>
          <a:xfrm flipH="1" flipV="1">
            <a:off x="5745940" y="3649662"/>
            <a:ext cx="97" cy="5334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0239F56D-1F9B-4A45-A7BF-474D5477222C}"/>
              </a:ext>
            </a:extLst>
          </p:cNvPr>
          <p:cNvCxnSpPr/>
          <p:nvPr/>
        </p:nvCxnSpPr>
        <p:spPr>
          <a:xfrm flipH="1" flipV="1">
            <a:off x="8977423" y="3649662"/>
            <a:ext cx="97" cy="5334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1D950AC0-9D2A-44E1-9937-C5B13C22838F}"/>
              </a:ext>
            </a:extLst>
          </p:cNvPr>
          <p:cNvCxnSpPr>
            <a:cxnSpLocks/>
          </p:cNvCxnSpPr>
          <p:nvPr/>
        </p:nvCxnSpPr>
        <p:spPr>
          <a:xfrm flipH="1" flipV="1">
            <a:off x="5322111" y="3319672"/>
            <a:ext cx="412452" cy="3299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3027E513-B683-4093-8F5C-0194F63A394D}"/>
              </a:ext>
            </a:extLst>
          </p:cNvPr>
          <p:cNvCxnSpPr>
            <a:cxnSpLocks/>
          </p:cNvCxnSpPr>
          <p:nvPr/>
        </p:nvCxnSpPr>
        <p:spPr>
          <a:xfrm flipH="1">
            <a:off x="5745941" y="3348638"/>
            <a:ext cx="326511" cy="3079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31288" y="4164894"/>
            <a:ext cx="9268341" cy="2608968"/>
            <a:chOff x="1131288" y="4164894"/>
            <a:chExt cx="9268341" cy="2608968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17EAA29F-1A32-47AD-94BD-D7B2DA17BE3A}"/>
                </a:ext>
              </a:extLst>
            </p:cNvPr>
            <p:cNvGrpSpPr/>
            <p:nvPr/>
          </p:nvGrpSpPr>
          <p:grpSpPr>
            <a:xfrm>
              <a:off x="7527805" y="4164894"/>
              <a:ext cx="2871824" cy="2572038"/>
              <a:chOff x="7608399" y="2041386"/>
              <a:chExt cx="2847855" cy="2847855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C31B4ABA-C18B-4D90-AE2B-034A329F8082}"/>
                  </a:ext>
                </a:extLst>
              </p:cNvPr>
              <p:cNvSpPr/>
              <p:nvPr/>
            </p:nvSpPr>
            <p:spPr>
              <a:xfrm>
                <a:off x="7608399" y="2041386"/>
                <a:ext cx="2847855" cy="2847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8B2082F3-6F91-4617-9727-E47B8CFFFE92}"/>
                  </a:ext>
                </a:extLst>
              </p:cNvPr>
              <p:cNvSpPr/>
              <p:nvPr/>
            </p:nvSpPr>
            <p:spPr>
              <a:xfrm>
                <a:off x="7741726" y="2220881"/>
                <a:ext cx="2650539" cy="408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1</a:t>
                </a:r>
                <a:r>
                  <a:rPr kumimoji="0" lang="en-US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st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 and 3</a:t>
                </a:r>
                <a:r>
                  <a:rPr kumimoji="0" lang="en-US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rd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 Party Channels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35D7AF-5C36-45F1-AC32-79B0C0A2ED99}"/>
                </a:ext>
              </a:extLst>
            </p:cNvPr>
            <p:cNvGrpSpPr/>
            <p:nvPr/>
          </p:nvGrpSpPr>
          <p:grpSpPr>
            <a:xfrm>
              <a:off x="1131288" y="4201824"/>
              <a:ext cx="2892912" cy="2572038"/>
              <a:chOff x="4080915" y="2041386"/>
              <a:chExt cx="2868767" cy="212029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287714E-64E3-43A2-8F34-7315285352EB}"/>
                  </a:ext>
                </a:extLst>
              </p:cNvPr>
              <p:cNvSpPr/>
              <p:nvPr/>
            </p:nvSpPr>
            <p:spPr>
              <a:xfrm>
                <a:off x="4080915" y="2041386"/>
                <a:ext cx="2847855" cy="2120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222FFB6-9EFF-4343-B5BE-17E848DDE4B0}"/>
                  </a:ext>
                </a:extLst>
              </p:cNvPr>
              <p:cNvSpPr/>
              <p:nvPr/>
            </p:nvSpPr>
            <p:spPr>
              <a:xfrm>
                <a:off x="4091564" y="2160931"/>
                <a:ext cx="2858118" cy="327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ctr" defTabSz="932742" rtl="0" eaLnBrk="1" fontAlgn="ctr" latinLnBrk="0" hangingPunct="1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Custom app or website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EAA29F-1A32-47AD-94BD-D7B2DA17BE3A}"/>
                </a:ext>
              </a:extLst>
            </p:cNvPr>
            <p:cNvGrpSpPr/>
            <p:nvPr/>
          </p:nvGrpSpPr>
          <p:grpSpPr>
            <a:xfrm>
              <a:off x="4337014" y="4181750"/>
              <a:ext cx="2871824" cy="2572038"/>
              <a:chOff x="7608399" y="2041386"/>
              <a:chExt cx="2847855" cy="284785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1B4ABA-C18B-4D90-AE2B-034A329F8082}"/>
                  </a:ext>
                </a:extLst>
              </p:cNvPr>
              <p:cNvSpPr/>
              <p:nvPr/>
            </p:nvSpPr>
            <p:spPr>
              <a:xfrm>
                <a:off x="7608399" y="2041386"/>
                <a:ext cx="2847855" cy="2847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B2082F3-6F91-4617-9727-E47B8CFFFE92}"/>
                  </a:ext>
                </a:extLst>
              </p:cNvPr>
              <p:cNvSpPr/>
              <p:nvPr/>
            </p:nvSpPr>
            <p:spPr>
              <a:xfrm>
                <a:off x="8205253" y="2220881"/>
                <a:ext cx="1723469" cy="408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Custom devices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47936" y="4881140"/>
              <a:ext cx="2431625" cy="1735633"/>
              <a:chOff x="4547936" y="4881140"/>
              <a:chExt cx="2431625" cy="1735633"/>
            </a:xfrm>
          </p:grpSpPr>
          <p:pic>
            <p:nvPicPr>
              <p:cNvPr id="203" name="Graphic 202" descr="Smart Phone">
                <a:extLst>
                  <a:ext uri="{FF2B5EF4-FFF2-40B4-BE49-F238E27FC236}">
                    <a16:creationId xmlns:a16="http://schemas.microsoft.com/office/drawing/2014/main" id="{FFE42ABE-6E9E-45D9-BCE7-FFAEAB9B4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12197" y="4986739"/>
                <a:ext cx="386131" cy="386131"/>
              </a:xfrm>
              <a:prstGeom prst="rect">
                <a:avLst/>
              </a:prstGeom>
            </p:spPr>
          </p:pic>
          <p:pic>
            <p:nvPicPr>
              <p:cNvPr id="205" name="Graphic 204" descr="Computer">
                <a:extLst>
                  <a:ext uri="{FF2B5EF4-FFF2-40B4-BE49-F238E27FC236}">
                    <a16:creationId xmlns:a16="http://schemas.microsoft.com/office/drawing/2014/main" id="{0DC0624E-6724-44D4-975F-0850B18AE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18037" y="6088164"/>
                <a:ext cx="497626" cy="497626"/>
              </a:xfrm>
              <a:prstGeom prst="rect">
                <a:avLst/>
              </a:prstGeom>
            </p:spPr>
          </p:pic>
          <p:pic>
            <p:nvPicPr>
              <p:cNvPr id="207" name="Graphic 206" descr="Laptop">
                <a:extLst>
                  <a:ext uri="{FF2B5EF4-FFF2-40B4-BE49-F238E27FC236}">
                    <a16:creationId xmlns:a16="http://schemas.microsoft.com/office/drawing/2014/main" id="{C3028EB1-5F51-49F6-BBA1-CE4D2CB73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05787" y="4910934"/>
                <a:ext cx="537740" cy="537740"/>
              </a:xfrm>
              <a:prstGeom prst="rect">
                <a:avLst/>
              </a:prstGeom>
            </p:spPr>
          </p:pic>
          <p:pic>
            <p:nvPicPr>
              <p:cNvPr id="209" name="Graphic 208" descr="DVD player">
                <a:extLst>
                  <a:ext uri="{FF2B5EF4-FFF2-40B4-BE49-F238E27FC236}">
                    <a16:creationId xmlns:a16="http://schemas.microsoft.com/office/drawing/2014/main" id="{AA503903-EA0B-4557-A6AB-FB5B212EF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478833" y="6016548"/>
                <a:ext cx="600225" cy="600225"/>
              </a:xfrm>
              <a:prstGeom prst="rect">
                <a:avLst/>
              </a:prstGeom>
            </p:spPr>
          </p:pic>
          <p:pic>
            <p:nvPicPr>
              <p:cNvPr id="211" name="Graphic 210" descr="Projector">
                <a:extLst>
                  <a:ext uri="{FF2B5EF4-FFF2-40B4-BE49-F238E27FC236}">
                    <a16:creationId xmlns:a16="http://schemas.microsoft.com/office/drawing/2014/main" id="{251BD444-965D-4310-BDB4-7FC74ECA5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487073" y="5478462"/>
                <a:ext cx="590715" cy="590715"/>
              </a:xfrm>
              <a:prstGeom prst="rect">
                <a:avLst/>
              </a:prstGeom>
            </p:spPr>
          </p:pic>
          <p:pic>
            <p:nvPicPr>
              <p:cNvPr id="213" name="Graphic 212" descr="Remote control">
                <a:extLst>
                  <a:ext uri="{FF2B5EF4-FFF2-40B4-BE49-F238E27FC236}">
                    <a16:creationId xmlns:a16="http://schemas.microsoft.com/office/drawing/2014/main" id="{901B9EB4-1B24-46EC-8319-071CB9ECC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612822" y="5540042"/>
                <a:ext cx="467555" cy="467555"/>
              </a:xfrm>
              <a:prstGeom prst="rect">
                <a:avLst/>
              </a:prstGeom>
            </p:spPr>
          </p:pic>
          <p:pic>
            <p:nvPicPr>
              <p:cNvPr id="215" name="Graphic 214" descr="Web cam">
                <a:extLst>
                  <a:ext uri="{FF2B5EF4-FFF2-40B4-BE49-F238E27FC236}">
                    <a16:creationId xmlns:a16="http://schemas.microsoft.com/office/drawing/2014/main" id="{98C8AB2D-2C04-4D12-874A-45D87B825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484484" y="6069123"/>
                <a:ext cx="495077" cy="495077"/>
              </a:xfrm>
              <a:prstGeom prst="rect">
                <a:avLst/>
              </a:prstGeom>
            </p:spPr>
          </p:pic>
          <p:pic>
            <p:nvPicPr>
              <p:cNvPr id="219" name="Graphic 218" descr="Car">
                <a:extLst>
                  <a:ext uri="{FF2B5EF4-FFF2-40B4-BE49-F238E27FC236}">
                    <a16:creationId xmlns:a16="http://schemas.microsoft.com/office/drawing/2014/main" id="{34854927-8DEB-4BCE-9236-C140334C1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4547936" y="4881140"/>
                <a:ext cx="597328" cy="597328"/>
              </a:xfrm>
              <a:prstGeom prst="rect">
                <a:avLst/>
              </a:prstGeom>
            </p:spPr>
          </p:pic>
          <p:pic>
            <p:nvPicPr>
              <p:cNvPr id="221" name="Graphic 220" descr="House">
                <a:extLst>
                  <a:ext uri="{FF2B5EF4-FFF2-40B4-BE49-F238E27FC236}">
                    <a16:creationId xmlns:a16="http://schemas.microsoft.com/office/drawing/2014/main" id="{505420CB-C882-4733-8664-4CB5E1677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6501076" y="5548819"/>
                <a:ext cx="450000" cy="4500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596342" y="4945062"/>
              <a:ext cx="1873731" cy="1511978"/>
              <a:chOff x="1596342" y="4945062"/>
              <a:chExt cx="1873731" cy="1511978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A043EFD-89D2-465D-9351-E65764F0E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96342" y="4945062"/>
                <a:ext cx="754063" cy="75406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DEF70B45-4F1F-4C0A-848D-DF2AED257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08157" y="5788171"/>
                <a:ext cx="668869" cy="668869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8C6E75F5-055D-41A6-9503-752157135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9441" y="5097462"/>
                <a:ext cx="800632" cy="600474"/>
              </a:xfrm>
              <a:prstGeom prst="rect">
                <a:avLst/>
              </a:prstGeom>
            </p:spPr>
          </p:pic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800" y="5848285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733135" y="4945062"/>
              <a:ext cx="2616339" cy="1600200"/>
              <a:chOff x="7733135" y="4945062"/>
              <a:chExt cx="2616339" cy="1600200"/>
            </a:xfrm>
          </p:grpSpPr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495" y="496395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495" y="6078375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0688" y="496395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8581" y="550631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2274" y="546153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06" name="Picture 205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3415" y="550631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3301" y="548784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3135" y="494673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2521" y="606370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4" name="Picture 213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5702" y="550631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4299" y="494506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3135" y="608123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8" name="Picture 217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2981" y="608806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808833" y="6088062"/>
                <a:ext cx="508170" cy="457200"/>
              </a:xfrm>
              <a:prstGeom prst="rect">
                <a:avLst/>
              </a:prstGeom>
            </p:spPr>
          </p:pic>
          <p:pic>
            <p:nvPicPr>
              <p:cNvPr id="226" name="Picture 12" descr="Image result for bing logo">
                <a:extLst>
                  <a:ext uri="{FF2B5EF4-FFF2-40B4-BE49-F238E27FC236}">
                    <a16:creationId xmlns:a16="http://schemas.microsoft.com/office/drawing/2014/main" id="{5027CEC3-63D0-44CB-BA00-CCC7C82FC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9" t="20589" r="34229" b="20589"/>
              <a:stretch/>
            </p:blipFill>
            <p:spPr bwMode="auto">
              <a:xfrm>
                <a:off x="8896115" y="4963951"/>
                <a:ext cx="256374" cy="436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410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9D2C-64B0-4FCD-A7FA-1246B886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Designing for Bot’s Input/ Output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404B08-6CB1-482C-BCD9-D13B92915EFF}"/>
              </a:ext>
            </a:extLst>
          </p:cNvPr>
          <p:cNvCxnSpPr/>
          <p:nvPr/>
        </p:nvCxnSpPr>
        <p:spPr>
          <a:xfrm>
            <a:off x="1408462" y="3954462"/>
            <a:ext cx="9151149" cy="0"/>
          </a:xfrm>
          <a:prstGeom prst="line">
            <a:avLst/>
          </a:prstGeom>
          <a:ln w="1587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E7AB1BF-79D5-4620-A3D9-1BA35E9DF589}"/>
              </a:ext>
            </a:extLst>
          </p:cNvPr>
          <p:cNvGrpSpPr/>
          <p:nvPr/>
        </p:nvGrpSpPr>
        <p:grpSpPr>
          <a:xfrm>
            <a:off x="459678" y="1439861"/>
            <a:ext cx="5529681" cy="1453662"/>
            <a:chOff x="459956" y="1281600"/>
            <a:chExt cx="5529681" cy="1453662"/>
          </a:xfrm>
        </p:grpSpPr>
        <p:sp>
          <p:nvSpPr>
            <p:cNvPr id="63" name="Speech Bubble: Rectangle 62">
              <a:extLst>
                <a:ext uri="{FF2B5EF4-FFF2-40B4-BE49-F238E27FC236}">
                  <a16:creationId xmlns:a16="http://schemas.microsoft.com/office/drawing/2014/main" id="{5229E76C-32EE-4DB9-8961-53CA0A356208}"/>
                </a:ext>
              </a:extLst>
            </p:cNvPr>
            <p:cNvSpPr/>
            <p:nvPr/>
          </p:nvSpPr>
          <p:spPr bwMode="auto">
            <a:xfrm>
              <a:off x="1227523" y="1287462"/>
              <a:ext cx="4762114" cy="1447800"/>
            </a:xfrm>
            <a:prstGeom prst="wedgeRectCallout">
              <a:avLst>
                <a:gd name="adj1" fmla="val -54702"/>
                <a:gd name="adj2" fmla="val -36886"/>
              </a:avLst>
            </a:prstGeom>
            <a:solidFill>
              <a:srgbClr val="E6E6E6"/>
            </a:solidFill>
            <a:ln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50B6650-7B23-4C52-9310-189BBFABEC14}"/>
                </a:ext>
              </a:extLst>
            </p:cNvPr>
            <p:cNvGrpSpPr/>
            <p:nvPr/>
          </p:nvGrpSpPr>
          <p:grpSpPr>
            <a:xfrm>
              <a:off x="4419155" y="1370169"/>
              <a:ext cx="1266683" cy="1129748"/>
              <a:chOff x="5719936" y="1370153"/>
              <a:chExt cx="1266683" cy="112974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57F820E-5FDF-4A07-B471-D8CD06A35DB9}"/>
                  </a:ext>
                </a:extLst>
              </p:cNvPr>
              <p:cNvSpPr/>
              <p:nvPr/>
            </p:nvSpPr>
            <p:spPr bwMode="auto">
              <a:xfrm>
                <a:off x="5719936" y="1548301"/>
                <a:ext cx="1266683" cy="951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4EABBF7-FDD7-4E81-8A13-E94856892CAE}"/>
                  </a:ext>
                </a:extLst>
              </p:cNvPr>
              <p:cNvSpPr/>
              <p:nvPr/>
            </p:nvSpPr>
            <p:spPr bwMode="auto">
              <a:xfrm>
                <a:off x="5966338" y="1370153"/>
                <a:ext cx="734049" cy="336287"/>
              </a:xfrm>
              <a:prstGeom prst="rect">
                <a:avLst/>
              </a:prstGeom>
              <a:solidFill>
                <a:srgbClr val="E6E6E6"/>
              </a:solidFill>
              <a:ln w="3175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rPr>
                  <a:t>TALK</a:t>
                </a:r>
              </a:p>
            </p:txBody>
          </p:sp>
          <p:sp>
            <p:nvSpPr>
              <p:cNvPr id="56" name="speech_2">
                <a:extLst>
                  <a:ext uri="{FF2B5EF4-FFF2-40B4-BE49-F238E27FC236}">
                    <a16:creationId xmlns:a16="http://schemas.microsoft.com/office/drawing/2014/main" id="{DF467B0A-6B5C-4B30-9647-EA4D86BD5D5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148419" y="1824818"/>
                <a:ext cx="367675" cy="326632"/>
              </a:xfrm>
              <a:custGeom>
                <a:avLst/>
                <a:gdLst>
                  <a:gd name="T0" fmla="*/ 122 w 215"/>
                  <a:gd name="T1" fmla="*/ 145 h 191"/>
                  <a:gd name="T2" fmla="*/ 76 w 215"/>
                  <a:gd name="T3" fmla="*/ 145 h 191"/>
                  <a:gd name="T4" fmla="*/ 31 w 215"/>
                  <a:gd name="T5" fmla="*/ 191 h 191"/>
                  <a:gd name="T6" fmla="*/ 31 w 215"/>
                  <a:gd name="T7" fmla="*/ 145 h 191"/>
                  <a:gd name="T8" fmla="*/ 0 w 215"/>
                  <a:gd name="T9" fmla="*/ 145 h 191"/>
                  <a:gd name="T10" fmla="*/ 0 w 215"/>
                  <a:gd name="T11" fmla="*/ 0 h 191"/>
                  <a:gd name="T12" fmla="*/ 215 w 215"/>
                  <a:gd name="T13" fmla="*/ 0 h 191"/>
                  <a:gd name="T14" fmla="*/ 215 w 215"/>
                  <a:gd name="T15" fmla="*/ 120 h 191"/>
                  <a:gd name="T16" fmla="*/ 122 w 215"/>
                  <a:gd name="T17" fmla="*/ 145 h 191"/>
                  <a:gd name="T18" fmla="*/ 122 w 215"/>
                  <a:gd name="T19" fmla="*/ 145 h 191"/>
                  <a:gd name="T20" fmla="*/ 122 w 215"/>
                  <a:gd name="T21" fmla="*/ 145 h 191"/>
                  <a:gd name="T22" fmla="*/ 215 w 215"/>
                  <a:gd name="T23" fmla="*/ 145 h 191"/>
                  <a:gd name="T24" fmla="*/ 215 w 215"/>
                  <a:gd name="T25" fmla="*/ 12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191">
                    <a:moveTo>
                      <a:pt x="122" y="145"/>
                    </a:moveTo>
                    <a:lnTo>
                      <a:pt x="76" y="145"/>
                    </a:lnTo>
                    <a:lnTo>
                      <a:pt x="31" y="191"/>
                    </a:lnTo>
                    <a:lnTo>
                      <a:pt x="31" y="145"/>
                    </a:lnTo>
                    <a:lnTo>
                      <a:pt x="0" y="145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120"/>
                    </a:lnTo>
                    <a:moveTo>
                      <a:pt x="122" y="145"/>
                    </a:moveTo>
                    <a:lnTo>
                      <a:pt x="122" y="145"/>
                    </a:lnTo>
                    <a:moveTo>
                      <a:pt x="122" y="145"/>
                    </a:moveTo>
                    <a:lnTo>
                      <a:pt x="215" y="145"/>
                    </a:lnTo>
                    <a:lnTo>
                      <a:pt x="215" y="120"/>
                    </a:ln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93FE236-26E2-43DD-BAD7-C41FBC2A1D0E}"/>
                </a:ext>
              </a:extLst>
            </p:cNvPr>
            <p:cNvGrpSpPr/>
            <p:nvPr/>
          </p:nvGrpSpPr>
          <p:grpSpPr>
            <a:xfrm>
              <a:off x="2968101" y="1378423"/>
              <a:ext cx="1266683" cy="1123597"/>
              <a:chOff x="3615749" y="1370154"/>
              <a:chExt cx="1266683" cy="112359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4B1E2C4-8FCC-4DB2-8D5D-B55CC0267E6A}"/>
                  </a:ext>
                </a:extLst>
              </p:cNvPr>
              <p:cNvSpPr/>
              <p:nvPr/>
            </p:nvSpPr>
            <p:spPr bwMode="auto">
              <a:xfrm>
                <a:off x="3615749" y="1542152"/>
                <a:ext cx="1266683" cy="9515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ADB1B65-3726-4E32-8AFA-A2C95DC2E43A}"/>
                  </a:ext>
                </a:extLst>
              </p:cNvPr>
              <p:cNvSpPr/>
              <p:nvPr/>
            </p:nvSpPr>
            <p:spPr bwMode="auto">
              <a:xfrm>
                <a:off x="3977128" y="1370154"/>
                <a:ext cx="569907" cy="336286"/>
              </a:xfrm>
              <a:prstGeom prst="rect">
                <a:avLst/>
              </a:prstGeom>
              <a:solidFill>
                <a:srgbClr val="E6E6E6"/>
              </a:solidFill>
              <a:ln w="3175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rPr>
                  <a:t>TAP</a:t>
                </a:r>
              </a:p>
            </p:txBody>
          </p:sp>
          <p:sp>
            <p:nvSpPr>
              <p:cNvPr id="57" name="Touch_E815">
                <a:extLst>
                  <a:ext uri="{FF2B5EF4-FFF2-40B4-BE49-F238E27FC236}">
                    <a16:creationId xmlns:a16="http://schemas.microsoft.com/office/drawing/2014/main" id="{4C18ECF5-8484-450C-83AB-B826F0D2A35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160837" y="1810607"/>
                <a:ext cx="274559" cy="401263"/>
              </a:xfrm>
              <a:custGeom>
                <a:avLst/>
                <a:gdLst>
                  <a:gd name="T0" fmla="*/ 1238 w 2563"/>
                  <a:gd name="T1" fmla="*/ 1510 h 3746"/>
                  <a:gd name="T2" fmla="*/ 1238 w 2563"/>
                  <a:gd name="T3" fmla="*/ 1758 h 3746"/>
                  <a:gd name="T4" fmla="*/ 1238 w 2563"/>
                  <a:gd name="T5" fmla="*/ 654 h 3746"/>
                  <a:gd name="T6" fmla="*/ 1017 w 2563"/>
                  <a:gd name="T7" fmla="*/ 433 h 3746"/>
                  <a:gd name="T8" fmla="*/ 796 w 2563"/>
                  <a:gd name="T9" fmla="*/ 654 h 3746"/>
                  <a:gd name="T10" fmla="*/ 796 w 2563"/>
                  <a:gd name="T11" fmla="*/ 669 h 3746"/>
                  <a:gd name="T12" fmla="*/ 796 w 2563"/>
                  <a:gd name="T13" fmla="*/ 2453 h 3746"/>
                  <a:gd name="T14" fmla="*/ 662 w 2563"/>
                  <a:gd name="T15" fmla="*/ 2508 h 3746"/>
                  <a:gd name="T16" fmla="*/ 423 w 2563"/>
                  <a:gd name="T17" fmla="*/ 2269 h 3746"/>
                  <a:gd name="T18" fmla="*/ 92 w 2563"/>
                  <a:gd name="T19" fmla="*/ 2269 h 3746"/>
                  <a:gd name="T20" fmla="*/ 92 w 2563"/>
                  <a:gd name="T21" fmla="*/ 2600 h 3746"/>
                  <a:gd name="T22" fmla="*/ 906 w 2563"/>
                  <a:gd name="T23" fmla="*/ 3415 h 3746"/>
                  <a:gd name="T24" fmla="*/ 1680 w 2563"/>
                  <a:gd name="T25" fmla="*/ 3746 h 3746"/>
                  <a:gd name="T26" fmla="*/ 2563 w 2563"/>
                  <a:gd name="T27" fmla="*/ 2863 h 3746"/>
                  <a:gd name="T28" fmla="*/ 2563 w 2563"/>
                  <a:gd name="T29" fmla="*/ 2013 h 3746"/>
                  <a:gd name="T30" fmla="*/ 2396 w 2563"/>
                  <a:gd name="T31" fmla="*/ 1799 h 3746"/>
                  <a:gd name="T32" fmla="*/ 1238 w 2563"/>
                  <a:gd name="T33" fmla="*/ 1510 h 3746"/>
                  <a:gd name="T34" fmla="*/ 1238 w 2563"/>
                  <a:gd name="T35" fmla="*/ 654 h 3746"/>
                  <a:gd name="T36" fmla="*/ 1238 w 2563"/>
                  <a:gd name="T37" fmla="*/ 1268 h 3746"/>
                  <a:gd name="T38" fmla="*/ 1669 w 2563"/>
                  <a:gd name="T39" fmla="*/ 654 h 3746"/>
                  <a:gd name="T40" fmla="*/ 1016 w 2563"/>
                  <a:gd name="T41" fmla="*/ 0 h 3746"/>
                  <a:gd name="T42" fmla="*/ 363 w 2563"/>
                  <a:gd name="T43" fmla="*/ 654 h 3746"/>
                  <a:gd name="T44" fmla="*/ 796 w 2563"/>
                  <a:gd name="T45" fmla="*/ 1269 h 3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63" h="3746">
                    <a:moveTo>
                      <a:pt x="1238" y="1510"/>
                    </a:moveTo>
                    <a:cubicBezTo>
                      <a:pt x="1238" y="1758"/>
                      <a:pt x="1238" y="1758"/>
                      <a:pt x="1238" y="1758"/>
                    </a:cubicBezTo>
                    <a:moveTo>
                      <a:pt x="1238" y="654"/>
                    </a:moveTo>
                    <a:cubicBezTo>
                      <a:pt x="1238" y="532"/>
                      <a:pt x="1139" y="433"/>
                      <a:pt x="1017" y="433"/>
                    </a:cubicBezTo>
                    <a:cubicBezTo>
                      <a:pt x="895" y="433"/>
                      <a:pt x="796" y="532"/>
                      <a:pt x="796" y="654"/>
                    </a:cubicBezTo>
                    <a:cubicBezTo>
                      <a:pt x="796" y="654"/>
                      <a:pt x="796" y="659"/>
                      <a:pt x="796" y="669"/>
                    </a:cubicBezTo>
                    <a:cubicBezTo>
                      <a:pt x="796" y="818"/>
                      <a:pt x="796" y="2026"/>
                      <a:pt x="796" y="2453"/>
                    </a:cubicBezTo>
                    <a:cubicBezTo>
                      <a:pt x="796" y="2523"/>
                      <a:pt x="712" y="2557"/>
                      <a:pt x="662" y="2508"/>
                    </a:cubicBezTo>
                    <a:cubicBezTo>
                      <a:pt x="423" y="2269"/>
                      <a:pt x="423" y="2269"/>
                      <a:pt x="423" y="2269"/>
                    </a:cubicBezTo>
                    <a:cubicBezTo>
                      <a:pt x="331" y="2177"/>
                      <a:pt x="183" y="2177"/>
                      <a:pt x="92" y="2269"/>
                    </a:cubicBezTo>
                    <a:cubicBezTo>
                      <a:pt x="0" y="2360"/>
                      <a:pt x="0" y="2508"/>
                      <a:pt x="92" y="2600"/>
                    </a:cubicBezTo>
                    <a:cubicBezTo>
                      <a:pt x="906" y="3415"/>
                      <a:pt x="906" y="3415"/>
                      <a:pt x="906" y="3415"/>
                    </a:cubicBezTo>
                    <a:cubicBezTo>
                      <a:pt x="1104" y="3619"/>
                      <a:pt x="1377" y="3746"/>
                      <a:pt x="1680" y="3746"/>
                    </a:cubicBezTo>
                    <a:cubicBezTo>
                      <a:pt x="2168" y="3746"/>
                      <a:pt x="2563" y="3351"/>
                      <a:pt x="2563" y="2863"/>
                    </a:cubicBezTo>
                    <a:cubicBezTo>
                      <a:pt x="2563" y="2013"/>
                      <a:pt x="2563" y="2013"/>
                      <a:pt x="2563" y="2013"/>
                    </a:cubicBezTo>
                    <a:cubicBezTo>
                      <a:pt x="2563" y="1912"/>
                      <a:pt x="2494" y="1824"/>
                      <a:pt x="2396" y="1799"/>
                    </a:cubicBezTo>
                    <a:cubicBezTo>
                      <a:pt x="1238" y="1510"/>
                      <a:pt x="1238" y="1510"/>
                      <a:pt x="1238" y="1510"/>
                    </a:cubicBezTo>
                    <a:lnTo>
                      <a:pt x="1238" y="654"/>
                    </a:lnTo>
                    <a:close/>
                    <a:moveTo>
                      <a:pt x="1238" y="1268"/>
                    </a:moveTo>
                    <a:cubicBezTo>
                      <a:pt x="1489" y="1177"/>
                      <a:pt x="1669" y="936"/>
                      <a:pt x="1669" y="654"/>
                    </a:cubicBezTo>
                    <a:cubicBezTo>
                      <a:pt x="1669" y="293"/>
                      <a:pt x="1377" y="0"/>
                      <a:pt x="1016" y="0"/>
                    </a:cubicBezTo>
                    <a:cubicBezTo>
                      <a:pt x="655" y="0"/>
                      <a:pt x="363" y="293"/>
                      <a:pt x="363" y="654"/>
                    </a:cubicBezTo>
                    <a:cubicBezTo>
                      <a:pt x="363" y="937"/>
                      <a:pt x="544" y="1178"/>
                      <a:pt x="796" y="1269"/>
                    </a:cubicBez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961CB3-408A-41FC-9E31-285BA43C835A}"/>
                </a:ext>
              </a:extLst>
            </p:cNvPr>
            <p:cNvGrpSpPr/>
            <p:nvPr/>
          </p:nvGrpSpPr>
          <p:grpSpPr>
            <a:xfrm>
              <a:off x="459956" y="1281600"/>
              <a:ext cx="481222" cy="692155"/>
              <a:chOff x="11172438" y="3865426"/>
              <a:chExt cx="856017" cy="1205319"/>
            </a:xfrm>
            <a:solidFill>
              <a:schemeClr val="bg2"/>
            </a:solidFill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DDDC6CB-712C-4635-944B-1C5A35BB5744}"/>
                  </a:ext>
                </a:extLst>
              </p:cNvPr>
              <p:cNvSpPr txBox="1"/>
              <p:nvPr/>
            </p:nvSpPr>
            <p:spPr>
              <a:xfrm>
                <a:off x="11172438" y="4588379"/>
                <a:ext cx="856017" cy="48236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Segoe UI Semilight" panose="020B0402040204020203" pitchFamily="34" charset="0"/>
                  </a:rPr>
                  <a:t>User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BB3EB60E-8B39-46BD-B42F-BA8410C6D009}"/>
                  </a:ext>
                </a:extLst>
              </p:cNvPr>
              <p:cNvGrpSpPr/>
              <p:nvPr/>
            </p:nvGrpSpPr>
            <p:grpSpPr>
              <a:xfrm>
                <a:off x="11218247" y="3865426"/>
                <a:ext cx="722954" cy="722954"/>
                <a:chOff x="11243975" y="3113510"/>
                <a:chExt cx="722954" cy="722954"/>
              </a:xfrm>
              <a:grpFill/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E1DABB4-B888-4710-B426-D1D573A5ED68}"/>
                    </a:ext>
                  </a:extLst>
                </p:cNvPr>
                <p:cNvSpPr/>
                <p:nvPr/>
              </p:nvSpPr>
              <p:spPr bwMode="auto">
                <a:xfrm>
                  <a:off x="11243975" y="3113510"/>
                  <a:ext cx="722954" cy="722954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62" name="boy">
                  <a:extLst>
                    <a:ext uri="{FF2B5EF4-FFF2-40B4-BE49-F238E27FC236}">
                      <a16:creationId xmlns:a16="http://schemas.microsoft.com/office/drawing/2014/main" id="{8F0FCF67-C30D-466A-9C42-D3DB0DD2C73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1464947" y="3292106"/>
                  <a:ext cx="281011" cy="365760"/>
                </a:xfrm>
                <a:custGeom>
                  <a:avLst/>
                  <a:gdLst>
                    <a:gd name="T0" fmla="*/ 27 w 261"/>
                    <a:gd name="T1" fmla="*/ 104 h 339"/>
                    <a:gd name="T2" fmla="*/ 131 w 261"/>
                    <a:gd name="T3" fmla="*/ 0 h 339"/>
                    <a:gd name="T4" fmla="*/ 235 w 261"/>
                    <a:gd name="T5" fmla="*/ 104 h 339"/>
                    <a:gd name="T6" fmla="*/ 131 w 261"/>
                    <a:gd name="T7" fmla="*/ 208 h 339"/>
                    <a:gd name="T8" fmla="*/ 27 w 261"/>
                    <a:gd name="T9" fmla="*/ 104 h 339"/>
                    <a:gd name="T10" fmla="*/ 261 w 261"/>
                    <a:gd name="T11" fmla="*/ 339 h 339"/>
                    <a:gd name="T12" fmla="*/ 131 w 261"/>
                    <a:gd name="T13" fmla="*/ 208 h 339"/>
                    <a:gd name="T14" fmla="*/ 0 w 261"/>
                    <a:gd name="T15" fmla="*/ 339 h 339"/>
                    <a:gd name="T16" fmla="*/ 74 w 261"/>
                    <a:gd name="T17" fmla="*/ 221 h 339"/>
                    <a:gd name="T18" fmla="*/ 131 w 261"/>
                    <a:gd name="T19" fmla="*/ 274 h 339"/>
                    <a:gd name="T20" fmla="*/ 187 w 261"/>
                    <a:gd name="T21" fmla="*/ 221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1" h="339">
                      <a:moveTo>
                        <a:pt x="27" y="104"/>
                      </a:moveTo>
                      <a:cubicBezTo>
                        <a:pt x="27" y="47"/>
                        <a:pt x="73" y="0"/>
                        <a:pt x="131" y="0"/>
                      </a:cubicBezTo>
                      <a:cubicBezTo>
                        <a:pt x="188" y="0"/>
                        <a:pt x="235" y="47"/>
                        <a:pt x="235" y="104"/>
                      </a:cubicBezTo>
                      <a:cubicBezTo>
                        <a:pt x="235" y="162"/>
                        <a:pt x="188" y="208"/>
                        <a:pt x="131" y="208"/>
                      </a:cubicBezTo>
                      <a:cubicBezTo>
                        <a:pt x="73" y="208"/>
                        <a:pt x="27" y="162"/>
                        <a:pt x="27" y="104"/>
                      </a:cubicBezTo>
                      <a:close/>
                      <a:moveTo>
                        <a:pt x="261" y="339"/>
                      </a:moveTo>
                      <a:cubicBezTo>
                        <a:pt x="261" y="267"/>
                        <a:pt x="203" y="208"/>
                        <a:pt x="131" y="208"/>
                      </a:cubicBezTo>
                      <a:cubicBezTo>
                        <a:pt x="59" y="208"/>
                        <a:pt x="0" y="267"/>
                        <a:pt x="0" y="339"/>
                      </a:cubicBezTo>
                      <a:moveTo>
                        <a:pt x="74" y="221"/>
                      </a:moveTo>
                      <a:cubicBezTo>
                        <a:pt x="131" y="274"/>
                        <a:pt x="131" y="274"/>
                        <a:pt x="131" y="274"/>
                      </a:cubicBezTo>
                      <a:cubicBezTo>
                        <a:pt x="187" y="221"/>
                        <a:pt x="187" y="221"/>
                        <a:pt x="187" y="221"/>
                      </a:cubicBezTo>
                    </a:path>
                  </a:pathLst>
                </a:custGeom>
                <a:grpFill/>
                <a:ln w="15875" cap="sq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74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E6C3A02-41CB-4B0C-BA1A-C1D92A252D93}"/>
                </a:ext>
              </a:extLst>
            </p:cNvPr>
            <p:cNvGrpSpPr/>
            <p:nvPr/>
          </p:nvGrpSpPr>
          <p:grpSpPr>
            <a:xfrm>
              <a:off x="1517047" y="1378423"/>
              <a:ext cx="1266683" cy="1131697"/>
              <a:chOff x="1480439" y="1370154"/>
              <a:chExt cx="1266683" cy="113169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6AA535-E4E2-4799-8399-3B712982B7B1}"/>
                  </a:ext>
                </a:extLst>
              </p:cNvPr>
              <p:cNvSpPr/>
              <p:nvPr/>
            </p:nvSpPr>
            <p:spPr bwMode="auto">
              <a:xfrm>
                <a:off x="1480439" y="1550252"/>
                <a:ext cx="1266683" cy="9515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30DB33F-881F-4FAE-AED1-5C1B15259EE0}"/>
                  </a:ext>
                </a:extLst>
              </p:cNvPr>
              <p:cNvSpPr/>
              <p:nvPr/>
            </p:nvSpPr>
            <p:spPr bwMode="auto">
              <a:xfrm>
                <a:off x="1668093" y="1370154"/>
                <a:ext cx="915725" cy="336286"/>
              </a:xfrm>
              <a:prstGeom prst="rect">
                <a:avLst/>
              </a:prstGeom>
              <a:solidFill>
                <a:srgbClr val="E6E6E6"/>
              </a:solidFill>
              <a:ln w="3175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rPr>
                  <a:t>TYPE</a:t>
                </a:r>
              </a:p>
            </p:txBody>
          </p:sp>
          <p:sp>
            <p:nvSpPr>
              <p:cNvPr id="66" name="keyboard">
                <a:extLst>
                  <a:ext uri="{FF2B5EF4-FFF2-40B4-BE49-F238E27FC236}">
                    <a16:creationId xmlns:a16="http://schemas.microsoft.com/office/drawing/2014/main" id="{71B511DD-C01E-4ACD-900C-8E60D87BAC3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882894" y="1862627"/>
                <a:ext cx="486124" cy="271657"/>
              </a:xfrm>
              <a:custGeom>
                <a:avLst/>
                <a:gdLst>
                  <a:gd name="T0" fmla="*/ 238 w 238"/>
                  <a:gd name="T1" fmla="*/ 63 h 133"/>
                  <a:gd name="T2" fmla="*/ 238 w 238"/>
                  <a:gd name="T3" fmla="*/ 133 h 133"/>
                  <a:gd name="T4" fmla="*/ 0 w 238"/>
                  <a:gd name="T5" fmla="*/ 133 h 133"/>
                  <a:gd name="T6" fmla="*/ 0 w 238"/>
                  <a:gd name="T7" fmla="*/ 0 h 133"/>
                  <a:gd name="T8" fmla="*/ 238 w 238"/>
                  <a:gd name="T9" fmla="*/ 0 h 133"/>
                  <a:gd name="T10" fmla="*/ 238 w 238"/>
                  <a:gd name="T11" fmla="*/ 63 h 133"/>
                  <a:gd name="T12" fmla="*/ 24 w 238"/>
                  <a:gd name="T13" fmla="*/ 31 h 133"/>
                  <a:gd name="T14" fmla="*/ 41 w 238"/>
                  <a:gd name="T15" fmla="*/ 31 h 133"/>
                  <a:gd name="T16" fmla="*/ 76 w 238"/>
                  <a:gd name="T17" fmla="*/ 66 h 133"/>
                  <a:gd name="T18" fmla="*/ 93 w 238"/>
                  <a:gd name="T19" fmla="*/ 66 h 133"/>
                  <a:gd name="T20" fmla="*/ 110 w 238"/>
                  <a:gd name="T21" fmla="*/ 66 h 133"/>
                  <a:gd name="T22" fmla="*/ 127 w 238"/>
                  <a:gd name="T23" fmla="*/ 66 h 133"/>
                  <a:gd name="T24" fmla="*/ 144 w 238"/>
                  <a:gd name="T25" fmla="*/ 66 h 133"/>
                  <a:gd name="T26" fmla="*/ 161 w 238"/>
                  <a:gd name="T27" fmla="*/ 66 h 133"/>
                  <a:gd name="T28" fmla="*/ 179 w 238"/>
                  <a:gd name="T29" fmla="*/ 66 h 133"/>
                  <a:gd name="T30" fmla="*/ 213 w 238"/>
                  <a:gd name="T31" fmla="*/ 66 h 133"/>
                  <a:gd name="T32" fmla="*/ 24 w 238"/>
                  <a:gd name="T33" fmla="*/ 66 h 133"/>
                  <a:gd name="T34" fmla="*/ 58 w 238"/>
                  <a:gd name="T35" fmla="*/ 66 h 133"/>
                  <a:gd name="T36" fmla="*/ 24 w 238"/>
                  <a:gd name="T37" fmla="*/ 100 h 133"/>
                  <a:gd name="T38" fmla="*/ 58 w 238"/>
                  <a:gd name="T39" fmla="*/ 100 h 133"/>
                  <a:gd name="T40" fmla="*/ 76 w 238"/>
                  <a:gd name="T41" fmla="*/ 100 h 133"/>
                  <a:gd name="T42" fmla="*/ 161 w 238"/>
                  <a:gd name="T43" fmla="*/ 100 h 133"/>
                  <a:gd name="T44" fmla="*/ 179 w 238"/>
                  <a:gd name="T45" fmla="*/ 100 h 133"/>
                  <a:gd name="T46" fmla="*/ 213 w 238"/>
                  <a:gd name="T47" fmla="*/ 100 h 133"/>
                  <a:gd name="T48" fmla="*/ 58 w 238"/>
                  <a:gd name="T49" fmla="*/ 31 h 133"/>
                  <a:gd name="T50" fmla="*/ 76 w 238"/>
                  <a:gd name="T51" fmla="*/ 31 h 133"/>
                  <a:gd name="T52" fmla="*/ 93 w 238"/>
                  <a:gd name="T53" fmla="*/ 31 h 133"/>
                  <a:gd name="T54" fmla="*/ 110 w 238"/>
                  <a:gd name="T55" fmla="*/ 31 h 133"/>
                  <a:gd name="T56" fmla="*/ 127 w 238"/>
                  <a:gd name="T57" fmla="*/ 31 h 133"/>
                  <a:gd name="T58" fmla="*/ 144 w 238"/>
                  <a:gd name="T59" fmla="*/ 31 h 133"/>
                  <a:gd name="T60" fmla="*/ 161 w 238"/>
                  <a:gd name="T61" fmla="*/ 31 h 133"/>
                  <a:gd name="T62" fmla="*/ 179 w 238"/>
                  <a:gd name="T63" fmla="*/ 31 h 133"/>
                  <a:gd name="T64" fmla="*/ 196 w 238"/>
                  <a:gd name="T65" fmla="*/ 31 h 133"/>
                  <a:gd name="T66" fmla="*/ 213 w 238"/>
                  <a:gd name="T67" fmla="*/ 3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8" h="133">
                    <a:moveTo>
                      <a:pt x="238" y="63"/>
                    </a:moveTo>
                    <a:lnTo>
                      <a:pt x="238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63"/>
                    </a:lnTo>
                    <a:moveTo>
                      <a:pt x="24" y="31"/>
                    </a:moveTo>
                    <a:lnTo>
                      <a:pt x="41" y="31"/>
                    </a:lnTo>
                    <a:moveTo>
                      <a:pt x="76" y="66"/>
                    </a:moveTo>
                    <a:lnTo>
                      <a:pt x="93" y="66"/>
                    </a:lnTo>
                    <a:moveTo>
                      <a:pt x="110" y="66"/>
                    </a:moveTo>
                    <a:lnTo>
                      <a:pt x="127" y="66"/>
                    </a:lnTo>
                    <a:moveTo>
                      <a:pt x="144" y="66"/>
                    </a:moveTo>
                    <a:lnTo>
                      <a:pt x="161" y="66"/>
                    </a:lnTo>
                    <a:moveTo>
                      <a:pt x="179" y="66"/>
                    </a:moveTo>
                    <a:lnTo>
                      <a:pt x="213" y="66"/>
                    </a:lnTo>
                    <a:moveTo>
                      <a:pt x="24" y="66"/>
                    </a:moveTo>
                    <a:lnTo>
                      <a:pt x="58" y="66"/>
                    </a:lnTo>
                    <a:moveTo>
                      <a:pt x="24" y="100"/>
                    </a:moveTo>
                    <a:lnTo>
                      <a:pt x="58" y="100"/>
                    </a:lnTo>
                    <a:moveTo>
                      <a:pt x="76" y="100"/>
                    </a:moveTo>
                    <a:lnTo>
                      <a:pt x="161" y="100"/>
                    </a:lnTo>
                    <a:moveTo>
                      <a:pt x="179" y="100"/>
                    </a:moveTo>
                    <a:lnTo>
                      <a:pt x="213" y="100"/>
                    </a:lnTo>
                    <a:moveTo>
                      <a:pt x="58" y="31"/>
                    </a:moveTo>
                    <a:lnTo>
                      <a:pt x="76" y="31"/>
                    </a:lnTo>
                    <a:moveTo>
                      <a:pt x="93" y="31"/>
                    </a:moveTo>
                    <a:lnTo>
                      <a:pt x="110" y="31"/>
                    </a:lnTo>
                    <a:moveTo>
                      <a:pt x="127" y="31"/>
                    </a:moveTo>
                    <a:lnTo>
                      <a:pt x="144" y="31"/>
                    </a:lnTo>
                    <a:moveTo>
                      <a:pt x="161" y="31"/>
                    </a:moveTo>
                    <a:lnTo>
                      <a:pt x="179" y="31"/>
                    </a:lnTo>
                    <a:moveTo>
                      <a:pt x="196" y="31"/>
                    </a:moveTo>
                    <a:lnTo>
                      <a:pt x="213" y="31"/>
                    </a:ln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8F02369-91E8-4B25-B504-81930ACCA6F3}"/>
              </a:ext>
            </a:extLst>
          </p:cNvPr>
          <p:cNvGrpSpPr/>
          <p:nvPr/>
        </p:nvGrpSpPr>
        <p:grpSpPr>
          <a:xfrm>
            <a:off x="6627329" y="2270495"/>
            <a:ext cx="5505273" cy="2040990"/>
            <a:chOff x="6627607" y="2112234"/>
            <a:chExt cx="5505273" cy="204099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7841E93-20E9-4BB4-AA81-D394BE80A0BF}"/>
                </a:ext>
              </a:extLst>
            </p:cNvPr>
            <p:cNvGrpSpPr/>
            <p:nvPr/>
          </p:nvGrpSpPr>
          <p:grpSpPr>
            <a:xfrm>
              <a:off x="11676356" y="3421062"/>
              <a:ext cx="456524" cy="732162"/>
              <a:chOff x="11552237" y="3040062"/>
              <a:chExt cx="456524" cy="732162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7E68E22-8B9C-40A6-986A-ED47614A1AF0}"/>
                  </a:ext>
                </a:extLst>
              </p:cNvPr>
              <p:cNvGrpSpPr/>
              <p:nvPr/>
            </p:nvGrpSpPr>
            <p:grpSpPr>
              <a:xfrm>
                <a:off x="11552237" y="3040062"/>
                <a:ext cx="456524" cy="433107"/>
                <a:chOff x="5070975" y="3728500"/>
                <a:chExt cx="810874" cy="764472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98C3F8E-A321-434A-87DC-9A0ECAE8B60A}"/>
                    </a:ext>
                  </a:extLst>
                </p:cNvPr>
                <p:cNvSpPr/>
                <p:nvPr/>
              </p:nvSpPr>
              <p:spPr bwMode="auto">
                <a:xfrm>
                  <a:off x="5070975" y="3728500"/>
                  <a:ext cx="810874" cy="764472"/>
                </a:xfrm>
                <a:prstGeom prst="ellipse">
                  <a:avLst/>
                </a:prstGeom>
                <a:solidFill>
                  <a:srgbClr val="E6E6E6"/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51028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48" b="0" i="0" u="none" strike="noStrike" kern="0" cap="none" spc="0" normalizeH="0" baseline="0" noProof="0" err="1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5C1EF866-CC3A-477C-B66B-5F8F0B7EF487}"/>
                    </a:ext>
                  </a:extLst>
                </p:cNvPr>
                <p:cNvGrpSpPr/>
                <p:nvPr/>
              </p:nvGrpSpPr>
              <p:grpSpPr>
                <a:xfrm>
                  <a:off x="5295299" y="3879058"/>
                  <a:ext cx="362182" cy="463362"/>
                  <a:chOff x="9550578" y="3412767"/>
                  <a:chExt cx="846043" cy="1148085"/>
                </a:xfrm>
                <a:solidFill>
                  <a:schemeClr val="tx1"/>
                </a:solidFill>
              </p:grpSpPr>
              <p:sp>
                <p:nvSpPr>
                  <p:cNvPr id="75" name="Freeform 5">
                    <a:extLst>
                      <a:ext uri="{FF2B5EF4-FFF2-40B4-BE49-F238E27FC236}">
                        <a16:creationId xmlns:a16="http://schemas.microsoft.com/office/drawing/2014/main" id="{709F9716-205D-4452-8541-3A004BBD302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604345" y="3412767"/>
                    <a:ext cx="733764" cy="469671"/>
                  </a:xfrm>
                  <a:custGeom>
                    <a:avLst/>
                    <a:gdLst>
                      <a:gd name="T0" fmla="*/ 74 w 229"/>
                      <a:gd name="T1" fmla="*/ 147 h 147"/>
                      <a:gd name="T2" fmla="*/ 156 w 229"/>
                      <a:gd name="T3" fmla="*/ 147 h 147"/>
                      <a:gd name="T4" fmla="*/ 229 w 229"/>
                      <a:gd name="T5" fmla="*/ 73 h 147"/>
                      <a:gd name="T6" fmla="*/ 156 w 229"/>
                      <a:gd name="T7" fmla="*/ 0 h 147"/>
                      <a:gd name="T8" fmla="*/ 74 w 229"/>
                      <a:gd name="T9" fmla="*/ 0 h 147"/>
                      <a:gd name="T10" fmla="*/ 0 w 229"/>
                      <a:gd name="T11" fmla="*/ 73 h 147"/>
                      <a:gd name="T12" fmla="*/ 74 w 229"/>
                      <a:gd name="T13" fmla="*/ 147 h 147"/>
                      <a:gd name="T14" fmla="*/ 84 w 229"/>
                      <a:gd name="T15" fmla="*/ 36 h 147"/>
                      <a:gd name="T16" fmla="*/ 145 w 229"/>
                      <a:gd name="T17" fmla="*/ 36 h 147"/>
                      <a:gd name="T18" fmla="*/ 183 w 229"/>
                      <a:gd name="T19" fmla="*/ 73 h 147"/>
                      <a:gd name="T20" fmla="*/ 145 w 229"/>
                      <a:gd name="T21" fmla="*/ 111 h 147"/>
                      <a:gd name="T22" fmla="*/ 84 w 229"/>
                      <a:gd name="T23" fmla="*/ 111 h 147"/>
                      <a:gd name="T24" fmla="*/ 47 w 229"/>
                      <a:gd name="T25" fmla="*/ 73 h 147"/>
                      <a:gd name="T26" fmla="*/ 84 w 229"/>
                      <a:gd name="T27" fmla="*/ 36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9" h="147">
                        <a:moveTo>
                          <a:pt x="74" y="147"/>
                        </a:moveTo>
                        <a:cubicBezTo>
                          <a:pt x="156" y="147"/>
                          <a:pt x="156" y="147"/>
                          <a:pt x="156" y="147"/>
                        </a:cubicBezTo>
                        <a:cubicBezTo>
                          <a:pt x="196" y="147"/>
                          <a:pt x="229" y="114"/>
                          <a:pt x="229" y="73"/>
                        </a:cubicBezTo>
                        <a:cubicBezTo>
                          <a:pt x="229" y="33"/>
                          <a:pt x="196" y="0"/>
                          <a:pt x="156" y="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cubicBezTo>
                          <a:pt x="33" y="0"/>
                          <a:pt x="0" y="33"/>
                          <a:pt x="0" y="73"/>
                        </a:cubicBezTo>
                        <a:cubicBezTo>
                          <a:pt x="0" y="114"/>
                          <a:pt x="33" y="147"/>
                          <a:pt x="74" y="147"/>
                        </a:cubicBezTo>
                        <a:close/>
                        <a:moveTo>
                          <a:pt x="84" y="36"/>
                        </a:moveTo>
                        <a:cubicBezTo>
                          <a:pt x="145" y="36"/>
                          <a:pt x="145" y="36"/>
                          <a:pt x="145" y="36"/>
                        </a:cubicBezTo>
                        <a:cubicBezTo>
                          <a:pt x="166" y="36"/>
                          <a:pt x="183" y="53"/>
                          <a:pt x="183" y="73"/>
                        </a:cubicBezTo>
                        <a:cubicBezTo>
                          <a:pt x="183" y="94"/>
                          <a:pt x="166" y="111"/>
                          <a:pt x="145" y="111"/>
                        </a:cubicBezTo>
                        <a:cubicBezTo>
                          <a:pt x="84" y="111"/>
                          <a:pt x="84" y="111"/>
                          <a:pt x="84" y="111"/>
                        </a:cubicBezTo>
                        <a:cubicBezTo>
                          <a:pt x="64" y="111"/>
                          <a:pt x="47" y="94"/>
                          <a:pt x="47" y="73"/>
                        </a:cubicBezTo>
                        <a:cubicBezTo>
                          <a:pt x="47" y="53"/>
                          <a:pt x="64" y="36"/>
                          <a:pt x="84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gradFill>
                        <a:gsLst>
                          <a:gs pos="1250">
                            <a:srgbClr val="353535"/>
                          </a:gs>
                          <a:gs pos="100000">
                            <a:srgbClr val="353535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8">
                    <a:extLst>
                      <a:ext uri="{FF2B5EF4-FFF2-40B4-BE49-F238E27FC236}">
                        <a16:creationId xmlns:a16="http://schemas.microsoft.com/office/drawing/2014/main" id="{46D44B1F-93AA-4201-95B9-4B05E4AD55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00810" y="4184483"/>
                    <a:ext cx="545579" cy="376369"/>
                  </a:xfrm>
                  <a:custGeom>
                    <a:avLst/>
                    <a:gdLst>
                      <a:gd name="T0" fmla="*/ 170 w 170"/>
                      <a:gd name="T1" fmla="*/ 0 h 118"/>
                      <a:gd name="T2" fmla="*/ 0 w 170"/>
                      <a:gd name="T3" fmla="*/ 0 h 118"/>
                      <a:gd name="T4" fmla="*/ 0 w 170"/>
                      <a:gd name="T5" fmla="*/ 11 h 118"/>
                      <a:gd name="T6" fmla="*/ 38 w 170"/>
                      <a:gd name="T7" fmla="*/ 49 h 118"/>
                      <a:gd name="T8" fmla="*/ 71 w 170"/>
                      <a:gd name="T9" fmla="*/ 49 h 118"/>
                      <a:gd name="T10" fmla="*/ 71 w 170"/>
                      <a:gd name="T11" fmla="*/ 75 h 118"/>
                      <a:gd name="T12" fmla="*/ 61 w 170"/>
                      <a:gd name="T13" fmla="*/ 94 h 118"/>
                      <a:gd name="T14" fmla="*/ 85 w 170"/>
                      <a:gd name="T15" fmla="*/ 118 h 118"/>
                      <a:gd name="T16" fmla="*/ 108 w 170"/>
                      <a:gd name="T17" fmla="*/ 94 h 118"/>
                      <a:gd name="T18" fmla="*/ 99 w 170"/>
                      <a:gd name="T19" fmla="*/ 75 h 118"/>
                      <a:gd name="T20" fmla="*/ 99 w 170"/>
                      <a:gd name="T21" fmla="*/ 49 h 118"/>
                      <a:gd name="T22" fmla="*/ 132 w 170"/>
                      <a:gd name="T23" fmla="*/ 49 h 118"/>
                      <a:gd name="T24" fmla="*/ 170 w 170"/>
                      <a:gd name="T25" fmla="*/ 11 h 118"/>
                      <a:gd name="T26" fmla="*/ 170 w 170"/>
                      <a:gd name="T27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0" h="118">
                        <a:moveTo>
                          <a:pt x="17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32"/>
                          <a:pt x="17" y="49"/>
                          <a:pt x="38" y="49"/>
                        </a:cubicBezTo>
                        <a:cubicBezTo>
                          <a:pt x="71" y="49"/>
                          <a:pt x="71" y="49"/>
                          <a:pt x="71" y="49"/>
                        </a:cubicBezTo>
                        <a:cubicBezTo>
                          <a:pt x="71" y="75"/>
                          <a:pt x="71" y="75"/>
                          <a:pt x="71" y="75"/>
                        </a:cubicBezTo>
                        <a:cubicBezTo>
                          <a:pt x="65" y="79"/>
                          <a:pt x="61" y="86"/>
                          <a:pt x="61" y="94"/>
                        </a:cubicBezTo>
                        <a:cubicBezTo>
                          <a:pt x="61" y="107"/>
                          <a:pt x="72" y="118"/>
                          <a:pt x="85" y="118"/>
                        </a:cubicBezTo>
                        <a:cubicBezTo>
                          <a:pt x="98" y="118"/>
                          <a:pt x="108" y="107"/>
                          <a:pt x="108" y="94"/>
                        </a:cubicBezTo>
                        <a:cubicBezTo>
                          <a:pt x="108" y="86"/>
                          <a:pt x="105" y="79"/>
                          <a:pt x="99" y="75"/>
                        </a:cubicBezTo>
                        <a:cubicBezTo>
                          <a:pt x="99" y="49"/>
                          <a:pt x="99" y="49"/>
                          <a:pt x="99" y="49"/>
                        </a:cubicBezTo>
                        <a:cubicBezTo>
                          <a:pt x="132" y="49"/>
                          <a:pt x="132" y="49"/>
                          <a:pt x="132" y="49"/>
                        </a:cubicBezTo>
                        <a:cubicBezTo>
                          <a:pt x="153" y="49"/>
                          <a:pt x="170" y="32"/>
                          <a:pt x="170" y="11"/>
                        </a:cubicBezTo>
                        <a:cubicBezTo>
                          <a:pt x="170" y="0"/>
                          <a:pt x="170" y="0"/>
                          <a:pt x="17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gradFill>
                        <a:gsLst>
                          <a:gs pos="1250">
                            <a:srgbClr val="353535"/>
                          </a:gs>
                          <a:gs pos="100000">
                            <a:srgbClr val="353535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Rectangle 9">
                    <a:extLst>
                      <a:ext uri="{FF2B5EF4-FFF2-40B4-BE49-F238E27FC236}">
                        <a16:creationId xmlns:a16="http://schemas.microsoft.com/office/drawing/2014/main" id="{EC15E104-E711-40F8-B8BF-281F3A1C85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00810" y="3920391"/>
                    <a:ext cx="545579" cy="22930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gradFill>
                        <a:gsLst>
                          <a:gs pos="1250">
                            <a:srgbClr val="353535"/>
                          </a:gs>
                          <a:gs pos="100000">
                            <a:srgbClr val="353535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10">
                    <a:extLst>
                      <a:ext uri="{FF2B5EF4-FFF2-40B4-BE49-F238E27FC236}">
                        <a16:creationId xmlns:a16="http://schemas.microsoft.com/office/drawing/2014/main" id="{F85E39A7-3358-4450-8627-AD86E1D5D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50578" y="3920391"/>
                    <a:ext cx="156557" cy="474415"/>
                  </a:xfrm>
                  <a:custGeom>
                    <a:avLst/>
                    <a:gdLst>
                      <a:gd name="T0" fmla="*/ 36 w 49"/>
                      <a:gd name="T1" fmla="*/ 104 h 149"/>
                      <a:gd name="T2" fmla="*/ 36 w 49"/>
                      <a:gd name="T3" fmla="*/ 78 h 149"/>
                      <a:gd name="T4" fmla="*/ 36 w 49"/>
                      <a:gd name="T5" fmla="*/ 60 h 149"/>
                      <a:gd name="T6" fmla="*/ 36 w 49"/>
                      <a:gd name="T7" fmla="*/ 0 h 149"/>
                      <a:gd name="T8" fmla="*/ 0 w 49"/>
                      <a:gd name="T9" fmla="*/ 39 h 149"/>
                      <a:gd name="T10" fmla="*/ 16 w 49"/>
                      <a:gd name="T11" fmla="*/ 71 h 149"/>
                      <a:gd name="T12" fmla="*/ 16 w 49"/>
                      <a:gd name="T13" fmla="*/ 104 h 149"/>
                      <a:gd name="T14" fmla="*/ 2 w 49"/>
                      <a:gd name="T15" fmla="*/ 126 h 149"/>
                      <a:gd name="T16" fmla="*/ 25 w 49"/>
                      <a:gd name="T17" fmla="*/ 149 h 149"/>
                      <a:gd name="T18" fmla="*/ 49 w 49"/>
                      <a:gd name="T19" fmla="*/ 126 h 149"/>
                      <a:gd name="T20" fmla="*/ 36 w 49"/>
                      <a:gd name="T21" fmla="*/ 10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9" h="149">
                        <a:moveTo>
                          <a:pt x="36" y="104"/>
                        </a:moveTo>
                        <a:cubicBezTo>
                          <a:pt x="36" y="78"/>
                          <a:pt x="36" y="78"/>
                          <a:pt x="36" y="78"/>
                        </a:cubicBezTo>
                        <a:cubicBezTo>
                          <a:pt x="36" y="60"/>
                          <a:pt x="36" y="60"/>
                          <a:pt x="36" y="6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16" y="2"/>
                          <a:pt x="0" y="19"/>
                          <a:pt x="0" y="39"/>
                        </a:cubicBezTo>
                        <a:cubicBezTo>
                          <a:pt x="0" y="52"/>
                          <a:pt x="6" y="64"/>
                          <a:pt x="16" y="71"/>
                        </a:cubicBezTo>
                        <a:cubicBezTo>
                          <a:pt x="16" y="104"/>
                          <a:pt x="16" y="104"/>
                          <a:pt x="16" y="104"/>
                        </a:cubicBezTo>
                        <a:cubicBezTo>
                          <a:pt x="8" y="107"/>
                          <a:pt x="2" y="116"/>
                          <a:pt x="2" y="126"/>
                        </a:cubicBezTo>
                        <a:cubicBezTo>
                          <a:pt x="2" y="139"/>
                          <a:pt x="12" y="149"/>
                          <a:pt x="25" y="149"/>
                        </a:cubicBezTo>
                        <a:cubicBezTo>
                          <a:pt x="38" y="149"/>
                          <a:pt x="49" y="139"/>
                          <a:pt x="49" y="126"/>
                        </a:cubicBezTo>
                        <a:cubicBezTo>
                          <a:pt x="49" y="116"/>
                          <a:pt x="43" y="108"/>
                          <a:pt x="36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gradFill>
                        <a:gsLst>
                          <a:gs pos="1250">
                            <a:srgbClr val="353535"/>
                          </a:gs>
                          <a:gs pos="100000">
                            <a:srgbClr val="353535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11">
                    <a:extLst>
                      <a:ext uri="{FF2B5EF4-FFF2-40B4-BE49-F238E27FC236}">
                        <a16:creationId xmlns:a16="http://schemas.microsoft.com/office/drawing/2014/main" id="{7013D6F7-1976-4B18-8DB8-FA34EDB5EE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40064" y="3920391"/>
                    <a:ext cx="156557" cy="474415"/>
                  </a:xfrm>
                  <a:custGeom>
                    <a:avLst/>
                    <a:gdLst>
                      <a:gd name="T0" fmla="*/ 33 w 49"/>
                      <a:gd name="T1" fmla="*/ 104 h 149"/>
                      <a:gd name="T2" fmla="*/ 33 w 49"/>
                      <a:gd name="T3" fmla="*/ 71 h 149"/>
                      <a:gd name="T4" fmla="*/ 49 w 49"/>
                      <a:gd name="T5" fmla="*/ 39 h 149"/>
                      <a:gd name="T6" fmla="*/ 13 w 49"/>
                      <a:gd name="T7" fmla="*/ 0 h 149"/>
                      <a:gd name="T8" fmla="*/ 13 w 49"/>
                      <a:gd name="T9" fmla="*/ 60 h 149"/>
                      <a:gd name="T10" fmla="*/ 13 w 49"/>
                      <a:gd name="T11" fmla="*/ 78 h 149"/>
                      <a:gd name="T12" fmla="*/ 13 w 49"/>
                      <a:gd name="T13" fmla="*/ 104 h 149"/>
                      <a:gd name="T14" fmla="*/ 0 w 49"/>
                      <a:gd name="T15" fmla="*/ 126 h 149"/>
                      <a:gd name="T16" fmla="*/ 24 w 49"/>
                      <a:gd name="T17" fmla="*/ 149 h 149"/>
                      <a:gd name="T18" fmla="*/ 47 w 49"/>
                      <a:gd name="T19" fmla="*/ 126 h 149"/>
                      <a:gd name="T20" fmla="*/ 33 w 49"/>
                      <a:gd name="T21" fmla="*/ 10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9" h="149">
                        <a:moveTo>
                          <a:pt x="33" y="104"/>
                        </a:moveTo>
                        <a:cubicBezTo>
                          <a:pt x="33" y="71"/>
                          <a:pt x="33" y="71"/>
                          <a:pt x="33" y="71"/>
                        </a:cubicBezTo>
                        <a:cubicBezTo>
                          <a:pt x="43" y="64"/>
                          <a:pt x="49" y="52"/>
                          <a:pt x="49" y="39"/>
                        </a:cubicBezTo>
                        <a:cubicBezTo>
                          <a:pt x="49" y="19"/>
                          <a:pt x="33" y="2"/>
                          <a:pt x="13" y="0"/>
                        </a:cubicBezTo>
                        <a:cubicBezTo>
                          <a:pt x="13" y="60"/>
                          <a:pt x="13" y="60"/>
                          <a:pt x="13" y="60"/>
                        </a:cubicBezTo>
                        <a:cubicBezTo>
                          <a:pt x="13" y="78"/>
                          <a:pt x="13" y="78"/>
                          <a:pt x="13" y="78"/>
                        </a:cubicBezTo>
                        <a:cubicBezTo>
                          <a:pt x="13" y="104"/>
                          <a:pt x="13" y="104"/>
                          <a:pt x="13" y="104"/>
                        </a:cubicBezTo>
                        <a:cubicBezTo>
                          <a:pt x="6" y="108"/>
                          <a:pt x="0" y="116"/>
                          <a:pt x="0" y="126"/>
                        </a:cubicBezTo>
                        <a:cubicBezTo>
                          <a:pt x="0" y="139"/>
                          <a:pt x="11" y="149"/>
                          <a:pt x="24" y="149"/>
                        </a:cubicBezTo>
                        <a:cubicBezTo>
                          <a:pt x="37" y="149"/>
                          <a:pt x="47" y="139"/>
                          <a:pt x="47" y="126"/>
                        </a:cubicBezTo>
                        <a:cubicBezTo>
                          <a:pt x="47" y="116"/>
                          <a:pt x="41" y="107"/>
                          <a:pt x="33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gradFill>
                        <a:gsLst>
                          <a:gs pos="1250">
                            <a:srgbClr val="353535"/>
                          </a:gs>
                          <a:gs pos="100000">
                            <a:srgbClr val="353535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6">
                    <a:extLst>
                      <a:ext uri="{FF2B5EF4-FFF2-40B4-BE49-F238E27FC236}">
                        <a16:creationId xmlns:a16="http://schemas.microsoft.com/office/drawing/2014/main" id="{9100FE2A-68B5-4D1B-A887-B9F111E0EE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806763" y="3597789"/>
                    <a:ext cx="99627" cy="996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gradFill>
                        <a:gsLst>
                          <a:gs pos="1250">
                            <a:srgbClr val="353535"/>
                          </a:gs>
                          <a:gs pos="100000">
                            <a:srgbClr val="353535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7">
                    <a:extLst>
                      <a:ext uri="{FF2B5EF4-FFF2-40B4-BE49-F238E27FC236}">
                        <a16:creationId xmlns:a16="http://schemas.microsoft.com/office/drawing/2014/main" id="{CB1117AA-5AED-47DC-B2D5-F014E57028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40809" y="3597789"/>
                    <a:ext cx="96465" cy="996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gradFill>
                        <a:gsLst>
                          <a:gs pos="1250">
                            <a:srgbClr val="353535"/>
                          </a:gs>
                          <a:gs pos="100000">
                            <a:srgbClr val="353535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934863C-027C-4F08-8DC3-510978D1D205}"/>
                  </a:ext>
                </a:extLst>
              </p:cNvPr>
              <p:cNvSpPr txBox="1"/>
              <p:nvPr/>
            </p:nvSpPr>
            <p:spPr>
              <a:xfrm>
                <a:off x="11592155" y="3495225"/>
                <a:ext cx="409086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Segoe UI Semilight" panose="020B0402040204020203" pitchFamily="34" charset="0"/>
                  </a:rPr>
                  <a:t>Bot</a:t>
                </a:r>
              </a:p>
            </p:txBody>
          </p:sp>
        </p:grpSp>
        <p:sp>
          <p:nvSpPr>
            <p:cNvPr id="84" name="Speech Bubble: Rectangle 83">
              <a:extLst>
                <a:ext uri="{FF2B5EF4-FFF2-40B4-BE49-F238E27FC236}">
                  <a16:creationId xmlns:a16="http://schemas.microsoft.com/office/drawing/2014/main" id="{A1D884E6-CA51-4DBD-9971-6B036A5E61D7}"/>
                </a:ext>
              </a:extLst>
            </p:cNvPr>
            <p:cNvSpPr/>
            <p:nvPr/>
          </p:nvSpPr>
          <p:spPr bwMode="auto">
            <a:xfrm>
              <a:off x="6627607" y="2112234"/>
              <a:ext cx="4762114" cy="1447800"/>
            </a:xfrm>
            <a:prstGeom prst="wedgeRectCallout">
              <a:avLst>
                <a:gd name="adj1" fmla="val 54855"/>
                <a:gd name="adj2" fmla="val 37493"/>
              </a:avLst>
            </a:prstGeom>
            <a:solidFill>
              <a:srgbClr val="E6E6E6"/>
            </a:solidFill>
            <a:ln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61000B2-77AC-4F18-8CE7-C4336BE407F5}"/>
                </a:ext>
              </a:extLst>
            </p:cNvPr>
            <p:cNvGrpSpPr/>
            <p:nvPr/>
          </p:nvGrpSpPr>
          <p:grpSpPr>
            <a:xfrm>
              <a:off x="6893721" y="2178534"/>
              <a:ext cx="1266683" cy="1131697"/>
              <a:chOff x="1480439" y="1370154"/>
              <a:chExt cx="1266683" cy="113169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BAFAA0-328F-4A8F-B4E8-BA83F5E91504}"/>
                  </a:ext>
                </a:extLst>
              </p:cNvPr>
              <p:cNvSpPr/>
              <p:nvPr/>
            </p:nvSpPr>
            <p:spPr bwMode="auto">
              <a:xfrm>
                <a:off x="1480439" y="1550252"/>
                <a:ext cx="1266683" cy="9515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FEFE718-D58E-4F8B-BB95-570BF5FA0618}"/>
                  </a:ext>
                </a:extLst>
              </p:cNvPr>
              <p:cNvSpPr/>
              <p:nvPr/>
            </p:nvSpPr>
            <p:spPr bwMode="auto">
              <a:xfrm>
                <a:off x="1668093" y="1370154"/>
                <a:ext cx="915725" cy="336286"/>
              </a:xfrm>
              <a:prstGeom prst="rect">
                <a:avLst/>
              </a:prstGeom>
              <a:solidFill>
                <a:srgbClr val="E6E6E6"/>
              </a:solidFill>
              <a:ln w="3175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rPr>
                  <a:t>TYPE</a:t>
                </a:r>
              </a:p>
            </p:txBody>
          </p:sp>
          <p:sp>
            <p:nvSpPr>
              <p:cNvPr id="89" name="keyboard">
                <a:extLst>
                  <a:ext uri="{FF2B5EF4-FFF2-40B4-BE49-F238E27FC236}">
                    <a16:creationId xmlns:a16="http://schemas.microsoft.com/office/drawing/2014/main" id="{E68E9C0C-D1F1-47E7-B088-0055600067B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882894" y="1862627"/>
                <a:ext cx="486124" cy="271657"/>
              </a:xfrm>
              <a:custGeom>
                <a:avLst/>
                <a:gdLst>
                  <a:gd name="T0" fmla="*/ 238 w 238"/>
                  <a:gd name="T1" fmla="*/ 63 h 133"/>
                  <a:gd name="T2" fmla="*/ 238 w 238"/>
                  <a:gd name="T3" fmla="*/ 133 h 133"/>
                  <a:gd name="T4" fmla="*/ 0 w 238"/>
                  <a:gd name="T5" fmla="*/ 133 h 133"/>
                  <a:gd name="T6" fmla="*/ 0 w 238"/>
                  <a:gd name="T7" fmla="*/ 0 h 133"/>
                  <a:gd name="T8" fmla="*/ 238 w 238"/>
                  <a:gd name="T9" fmla="*/ 0 h 133"/>
                  <a:gd name="T10" fmla="*/ 238 w 238"/>
                  <a:gd name="T11" fmla="*/ 63 h 133"/>
                  <a:gd name="T12" fmla="*/ 24 w 238"/>
                  <a:gd name="T13" fmla="*/ 31 h 133"/>
                  <a:gd name="T14" fmla="*/ 41 w 238"/>
                  <a:gd name="T15" fmla="*/ 31 h 133"/>
                  <a:gd name="T16" fmla="*/ 76 w 238"/>
                  <a:gd name="T17" fmla="*/ 66 h 133"/>
                  <a:gd name="T18" fmla="*/ 93 w 238"/>
                  <a:gd name="T19" fmla="*/ 66 h 133"/>
                  <a:gd name="T20" fmla="*/ 110 w 238"/>
                  <a:gd name="T21" fmla="*/ 66 h 133"/>
                  <a:gd name="T22" fmla="*/ 127 w 238"/>
                  <a:gd name="T23" fmla="*/ 66 h 133"/>
                  <a:gd name="T24" fmla="*/ 144 w 238"/>
                  <a:gd name="T25" fmla="*/ 66 h 133"/>
                  <a:gd name="T26" fmla="*/ 161 w 238"/>
                  <a:gd name="T27" fmla="*/ 66 h 133"/>
                  <a:gd name="T28" fmla="*/ 179 w 238"/>
                  <a:gd name="T29" fmla="*/ 66 h 133"/>
                  <a:gd name="T30" fmla="*/ 213 w 238"/>
                  <a:gd name="T31" fmla="*/ 66 h 133"/>
                  <a:gd name="T32" fmla="*/ 24 w 238"/>
                  <a:gd name="T33" fmla="*/ 66 h 133"/>
                  <a:gd name="T34" fmla="*/ 58 w 238"/>
                  <a:gd name="T35" fmla="*/ 66 h 133"/>
                  <a:gd name="T36" fmla="*/ 24 w 238"/>
                  <a:gd name="T37" fmla="*/ 100 h 133"/>
                  <a:gd name="T38" fmla="*/ 58 w 238"/>
                  <a:gd name="T39" fmla="*/ 100 h 133"/>
                  <a:gd name="T40" fmla="*/ 76 w 238"/>
                  <a:gd name="T41" fmla="*/ 100 h 133"/>
                  <a:gd name="T42" fmla="*/ 161 w 238"/>
                  <a:gd name="T43" fmla="*/ 100 h 133"/>
                  <a:gd name="T44" fmla="*/ 179 w 238"/>
                  <a:gd name="T45" fmla="*/ 100 h 133"/>
                  <a:gd name="T46" fmla="*/ 213 w 238"/>
                  <a:gd name="T47" fmla="*/ 100 h 133"/>
                  <a:gd name="T48" fmla="*/ 58 w 238"/>
                  <a:gd name="T49" fmla="*/ 31 h 133"/>
                  <a:gd name="T50" fmla="*/ 76 w 238"/>
                  <a:gd name="T51" fmla="*/ 31 h 133"/>
                  <a:gd name="T52" fmla="*/ 93 w 238"/>
                  <a:gd name="T53" fmla="*/ 31 h 133"/>
                  <a:gd name="T54" fmla="*/ 110 w 238"/>
                  <a:gd name="T55" fmla="*/ 31 h 133"/>
                  <a:gd name="T56" fmla="*/ 127 w 238"/>
                  <a:gd name="T57" fmla="*/ 31 h 133"/>
                  <a:gd name="T58" fmla="*/ 144 w 238"/>
                  <a:gd name="T59" fmla="*/ 31 h 133"/>
                  <a:gd name="T60" fmla="*/ 161 w 238"/>
                  <a:gd name="T61" fmla="*/ 31 h 133"/>
                  <a:gd name="T62" fmla="*/ 179 w 238"/>
                  <a:gd name="T63" fmla="*/ 31 h 133"/>
                  <a:gd name="T64" fmla="*/ 196 w 238"/>
                  <a:gd name="T65" fmla="*/ 31 h 133"/>
                  <a:gd name="T66" fmla="*/ 213 w 238"/>
                  <a:gd name="T67" fmla="*/ 3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8" h="133">
                    <a:moveTo>
                      <a:pt x="238" y="63"/>
                    </a:moveTo>
                    <a:lnTo>
                      <a:pt x="238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63"/>
                    </a:lnTo>
                    <a:moveTo>
                      <a:pt x="24" y="31"/>
                    </a:moveTo>
                    <a:lnTo>
                      <a:pt x="41" y="31"/>
                    </a:lnTo>
                    <a:moveTo>
                      <a:pt x="76" y="66"/>
                    </a:moveTo>
                    <a:lnTo>
                      <a:pt x="93" y="66"/>
                    </a:lnTo>
                    <a:moveTo>
                      <a:pt x="110" y="66"/>
                    </a:moveTo>
                    <a:lnTo>
                      <a:pt x="127" y="66"/>
                    </a:lnTo>
                    <a:moveTo>
                      <a:pt x="144" y="66"/>
                    </a:moveTo>
                    <a:lnTo>
                      <a:pt x="161" y="66"/>
                    </a:lnTo>
                    <a:moveTo>
                      <a:pt x="179" y="66"/>
                    </a:moveTo>
                    <a:lnTo>
                      <a:pt x="213" y="66"/>
                    </a:lnTo>
                    <a:moveTo>
                      <a:pt x="24" y="66"/>
                    </a:moveTo>
                    <a:lnTo>
                      <a:pt x="58" y="66"/>
                    </a:lnTo>
                    <a:moveTo>
                      <a:pt x="24" y="100"/>
                    </a:moveTo>
                    <a:lnTo>
                      <a:pt x="58" y="100"/>
                    </a:lnTo>
                    <a:moveTo>
                      <a:pt x="76" y="100"/>
                    </a:moveTo>
                    <a:lnTo>
                      <a:pt x="161" y="100"/>
                    </a:lnTo>
                    <a:moveTo>
                      <a:pt x="179" y="100"/>
                    </a:moveTo>
                    <a:lnTo>
                      <a:pt x="213" y="100"/>
                    </a:lnTo>
                    <a:moveTo>
                      <a:pt x="58" y="31"/>
                    </a:moveTo>
                    <a:lnTo>
                      <a:pt x="76" y="31"/>
                    </a:lnTo>
                    <a:moveTo>
                      <a:pt x="93" y="31"/>
                    </a:moveTo>
                    <a:lnTo>
                      <a:pt x="110" y="31"/>
                    </a:lnTo>
                    <a:moveTo>
                      <a:pt x="127" y="31"/>
                    </a:moveTo>
                    <a:lnTo>
                      <a:pt x="144" y="31"/>
                    </a:lnTo>
                    <a:moveTo>
                      <a:pt x="161" y="31"/>
                    </a:moveTo>
                    <a:lnTo>
                      <a:pt x="179" y="31"/>
                    </a:lnTo>
                    <a:moveTo>
                      <a:pt x="196" y="31"/>
                    </a:moveTo>
                    <a:lnTo>
                      <a:pt x="213" y="31"/>
                    </a:ln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10EC4F1-8D0B-4BD8-AE6D-04C03EA8B8DF}"/>
                </a:ext>
              </a:extLst>
            </p:cNvPr>
            <p:cNvGrpSpPr/>
            <p:nvPr/>
          </p:nvGrpSpPr>
          <p:grpSpPr>
            <a:xfrm>
              <a:off x="9926547" y="2170388"/>
              <a:ext cx="1266683" cy="1129748"/>
              <a:chOff x="5719936" y="1370153"/>
              <a:chExt cx="1266683" cy="1129748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3B9E332-F3C7-4933-A220-A036A392578D}"/>
                  </a:ext>
                </a:extLst>
              </p:cNvPr>
              <p:cNvSpPr/>
              <p:nvPr/>
            </p:nvSpPr>
            <p:spPr bwMode="auto">
              <a:xfrm>
                <a:off x="5719936" y="1548301"/>
                <a:ext cx="1266683" cy="951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398237C-E1CC-42FD-8386-8786E5C5F316}"/>
                  </a:ext>
                </a:extLst>
              </p:cNvPr>
              <p:cNvSpPr/>
              <p:nvPr/>
            </p:nvSpPr>
            <p:spPr bwMode="auto">
              <a:xfrm>
                <a:off x="5966338" y="1370153"/>
                <a:ext cx="734049" cy="336287"/>
              </a:xfrm>
              <a:prstGeom prst="rect">
                <a:avLst/>
              </a:prstGeom>
              <a:solidFill>
                <a:srgbClr val="E6E6E6"/>
              </a:solidFill>
              <a:ln w="3175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Segoe UI" pitchFamily="34" charset="0"/>
                    <a:cs typeface="Segoe UI" pitchFamily="34" charset="0"/>
                  </a:rPr>
                  <a:t>TALK</a:t>
                </a:r>
              </a:p>
            </p:txBody>
          </p:sp>
          <p:sp>
            <p:nvSpPr>
              <p:cNvPr id="93" name="speech_2">
                <a:extLst>
                  <a:ext uri="{FF2B5EF4-FFF2-40B4-BE49-F238E27FC236}">
                    <a16:creationId xmlns:a16="http://schemas.microsoft.com/office/drawing/2014/main" id="{771549C1-8A97-4D95-BCA7-E5C7296D7D6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148419" y="1824818"/>
                <a:ext cx="367675" cy="326632"/>
              </a:xfrm>
              <a:custGeom>
                <a:avLst/>
                <a:gdLst>
                  <a:gd name="T0" fmla="*/ 122 w 215"/>
                  <a:gd name="T1" fmla="*/ 145 h 191"/>
                  <a:gd name="T2" fmla="*/ 76 w 215"/>
                  <a:gd name="T3" fmla="*/ 145 h 191"/>
                  <a:gd name="T4" fmla="*/ 31 w 215"/>
                  <a:gd name="T5" fmla="*/ 191 h 191"/>
                  <a:gd name="T6" fmla="*/ 31 w 215"/>
                  <a:gd name="T7" fmla="*/ 145 h 191"/>
                  <a:gd name="T8" fmla="*/ 0 w 215"/>
                  <a:gd name="T9" fmla="*/ 145 h 191"/>
                  <a:gd name="T10" fmla="*/ 0 w 215"/>
                  <a:gd name="T11" fmla="*/ 0 h 191"/>
                  <a:gd name="T12" fmla="*/ 215 w 215"/>
                  <a:gd name="T13" fmla="*/ 0 h 191"/>
                  <a:gd name="T14" fmla="*/ 215 w 215"/>
                  <a:gd name="T15" fmla="*/ 120 h 191"/>
                  <a:gd name="T16" fmla="*/ 122 w 215"/>
                  <a:gd name="T17" fmla="*/ 145 h 191"/>
                  <a:gd name="T18" fmla="*/ 122 w 215"/>
                  <a:gd name="T19" fmla="*/ 145 h 191"/>
                  <a:gd name="T20" fmla="*/ 122 w 215"/>
                  <a:gd name="T21" fmla="*/ 145 h 191"/>
                  <a:gd name="T22" fmla="*/ 215 w 215"/>
                  <a:gd name="T23" fmla="*/ 145 h 191"/>
                  <a:gd name="T24" fmla="*/ 215 w 215"/>
                  <a:gd name="T25" fmla="*/ 12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191">
                    <a:moveTo>
                      <a:pt x="122" y="145"/>
                    </a:moveTo>
                    <a:lnTo>
                      <a:pt x="76" y="145"/>
                    </a:lnTo>
                    <a:lnTo>
                      <a:pt x="31" y="191"/>
                    </a:lnTo>
                    <a:lnTo>
                      <a:pt x="31" y="145"/>
                    </a:lnTo>
                    <a:lnTo>
                      <a:pt x="0" y="145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120"/>
                    </a:lnTo>
                    <a:moveTo>
                      <a:pt x="122" y="145"/>
                    </a:moveTo>
                    <a:lnTo>
                      <a:pt x="122" y="145"/>
                    </a:lnTo>
                    <a:moveTo>
                      <a:pt x="122" y="145"/>
                    </a:moveTo>
                    <a:lnTo>
                      <a:pt x="215" y="145"/>
                    </a:lnTo>
                    <a:lnTo>
                      <a:pt x="215" y="120"/>
                    </a:ln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F3E8D58-4604-414D-8011-A4E0A97415D6}"/>
                </a:ext>
              </a:extLst>
            </p:cNvPr>
            <p:cNvSpPr/>
            <p:nvPr/>
          </p:nvSpPr>
          <p:spPr bwMode="auto">
            <a:xfrm>
              <a:off x="8399555" y="2353685"/>
              <a:ext cx="1266683" cy="95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7605213-8851-4099-A4BA-0D638A6127E4}"/>
                </a:ext>
              </a:extLst>
            </p:cNvPr>
            <p:cNvSpPr/>
            <p:nvPr/>
          </p:nvSpPr>
          <p:spPr bwMode="auto">
            <a:xfrm>
              <a:off x="8645957" y="2175537"/>
              <a:ext cx="772680" cy="336287"/>
            </a:xfrm>
            <a:prstGeom prst="rect">
              <a:avLst/>
            </a:prstGeom>
            <a:solidFill>
              <a:srgbClr val="E6E6E6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CARD</a:t>
              </a:r>
            </a:p>
          </p:txBody>
        </p:sp>
        <p:pic>
          <p:nvPicPr>
            <p:cNvPr id="101" name="Graphic 100" descr="List">
              <a:extLst>
                <a:ext uri="{FF2B5EF4-FFF2-40B4-BE49-F238E27FC236}">
                  <a16:creationId xmlns:a16="http://schemas.microsoft.com/office/drawing/2014/main" id="{7CB78E3A-BAF3-43D4-A5C3-CDB6A757A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53882" y="2566814"/>
              <a:ext cx="444959" cy="444959"/>
            </a:xfrm>
            <a:prstGeom prst="rect">
              <a:avLst/>
            </a:prstGeom>
          </p:spPr>
        </p:pic>
      </p:grpSp>
      <p:grpSp>
        <p:nvGrpSpPr>
          <p:cNvPr id="147" name="Group 146"/>
          <p:cNvGrpSpPr/>
          <p:nvPr/>
        </p:nvGrpSpPr>
        <p:grpSpPr>
          <a:xfrm>
            <a:off x="1369496" y="4149913"/>
            <a:ext cx="9268341" cy="2608968"/>
            <a:chOff x="1131288" y="4164894"/>
            <a:chExt cx="9268341" cy="260896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7EAA29F-1A32-47AD-94BD-D7B2DA17BE3A}"/>
                </a:ext>
              </a:extLst>
            </p:cNvPr>
            <p:cNvGrpSpPr/>
            <p:nvPr/>
          </p:nvGrpSpPr>
          <p:grpSpPr>
            <a:xfrm>
              <a:off x="7527805" y="4164894"/>
              <a:ext cx="2871824" cy="2572038"/>
              <a:chOff x="7608399" y="2041386"/>
              <a:chExt cx="2847855" cy="2847855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31B4ABA-C18B-4D90-AE2B-034A329F8082}"/>
                  </a:ext>
                </a:extLst>
              </p:cNvPr>
              <p:cNvSpPr/>
              <p:nvPr/>
            </p:nvSpPr>
            <p:spPr>
              <a:xfrm>
                <a:off x="7608399" y="2041386"/>
                <a:ext cx="2847855" cy="2847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B2082F3-6F91-4617-9727-E47B8CFFFE92}"/>
                  </a:ext>
                </a:extLst>
              </p:cNvPr>
              <p:cNvSpPr/>
              <p:nvPr/>
            </p:nvSpPr>
            <p:spPr>
              <a:xfrm>
                <a:off x="7741726" y="2220881"/>
                <a:ext cx="2650539" cy="408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1</a:t>
                </a:r>
                <a:r>
                  <a:rPr kumimoji="0" lang="en-US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st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 and 3</a:t>
                </a:r>
                <a:r>
                  <a:rPr kumimoji="0" lang="en-US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rd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 Party Channels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035D7AF-5C36-45F1-AC32-79B0C0A2ED99}"/>
                </a:ext>
              </a:extLst>
            </p:cNvPr>
            <p:cNvGrpSpPr/>
            <p:nvPr/>
          </p:nvGrpSpPr>
          <p:grpSpPr>
            <a:xfrm>
              <a:off x="1131288" y="4201824"/>
              <a:ext cx="2892912" cy="2572038"/>
              <a:chOff x="4080915" y="2041386"/>
              <a:chExt cx="2868767" cy="2120291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287714E-64E3-43A2-8F34-7315285352EB}"/>
                  </a:ext>
                </a:extLst>
              </p:cNvPr>
              <p:cNvSpPr/>
              <p:nvPr/>
            </p:nvSpPr>
            <p:spPr>
              <a:xfrm>
                <a:off x="4080915" y="2041386"/>
                <a:ext cx="2847855" cy="2120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0222FFB6-9EFF-4343-B5BE-17E848DDE4B0}"/>
                  </a:ext>
                </a:extLst>
              </p:cNvPr>
              <p:cNvSpPr/>
              <p:nvPr/>
            </p:nvSpPr>
            <p:spPr>
              <a:xfrm>
                <a:off x="4091564" y="2160931"/>
                <a:ext cx="2858118" cy="327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ctr" defTabSz="932742" rtl="0" eaLnBrk="1" fontAlgn="ctr" latinLnBrk="0" hangingPunct="1">
                  <a:lnSpc>
                    <a:spcPct val="11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Custom app or website</a:t>
                </a: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7EAA29F-1A32-47AD-94BD-D7B2DA17BE3A}"/>
                </a:ext>
              </a:extLst>
            </p:cNvPr>
            <p:cNvGrpSpPr/>
            <p:nvPr/>
          </p:nvGrpSpPr>
          <p:grpSpPr>
            <a:xfrm>
              <a:off x="4337014" y="4181750"/>
              <a:ext cx="2871824" cy="2572038"/>
              <a:chOff x="7608399" y="2041386"/>
              <a:chExt cx="2847855" cy="2847855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C31B4ABA-C18B-4D90-AE2B-034A329F8082}"/>
                  </a:ext>
                </a:extLst>
              </p:cNvPr>
              <p:cNvSpPr/>
              <p:nvPr/>
            </p:nvSpPr>
            <p:spPr>
              <a:xfrm>
                <a:off x="7608399" y="2041386"/>
                <a:ext cx="2847855" cy="2847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8B2082F3-6F91-4617-9727-E47B8CFFFE92}"/>
                  </a:ext>
                </a:extLst>
              </p:cNvPr>
              <p:cNvSpPr/>
              <p:nvPr/>
            </p:nvSpPr>
            <p:spPr>
              <a:xfrm>
                <a:off x="8205253" y="2220881"/>
                <a:ext cx="1723469" cy="408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bold" panose="020B0702040204020203" pitchFamily="34" charset="0"/>
                  </a:rPr>
                  <a:t>Custom devices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4547936" y="4881140"/>
              <a:ext cx="2431625" cy="1735633"/>
              <a:chOff x="4547936" y="4881140"/>
              <a:chExt cx="2431625" cy="1735633"/>
            </a:xfrm>
          </p:grpSpPr>
          <p:pic>
            <p:nvPicPr>
              <p:cNvPr id="173" name="Graphic 202" descr="Smart Phone">
                <a:extLst>
                  <a:ext uri="{FF2B5EF4-FFF2-40B4-BE49-F238E27FC236}">
                    <a16:creationId xmlns:a16="http://schemas.microsoft.com/office/drawing/2014/main" id="{FFE42ABE-6E9E-45D9-BCE7-FFAEAB9B4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12197" y="4986739"/>
                <a:ext cx="386131" cy="386131"/>
              </a:xfrm>
              <a:prstGeom prst="rect">
                <a:avLst/>
              </a:prstGeom>
            </p:spPr>
          </p:pic>
          <p:pic>
            <p:nvPicPr>
              <p:cNvPr id="174" name="Graphic 204" descr="Computer">
                <a:extLst>
                  <a:ext uri="{FF2B5EF4-FFF2-40B4-BE49-F238E27FC236}">
                    <a16:creationId xmlns:a16="http://schemas.microsoft.com/office/drawing/2014/main" id="{0DC0624E-6724-44D4-975F-0850B18AE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618037" y="6088164"/>
                <a:ext cx="497626" cy="497626"/>
              </a:xfrm>
              <a:prstGeom prst="rect">
                <a:avLst/>
              </a:prstGeom>
            </p:spPr>
          </p:pic>
          <p:pic>
            <p:nvPicPr>
              <p:cNvPr id="175" name="Graphic 206" descr="Laptop">
                <a:extLst>
                  <a:ext uri="{FF2B5EF4-FFF2-40B4-BE49-F238E27FC236}">
                    <a16:creationId xmlns:a16="http://schemas.microsoft.com/office/drawing/2014/main" id="{C3028EB1-5F51-49F6-BBA1-CE4D2CB73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05787" y="4910934"/>
                <a:ext cx="537740" cy="537740"/>
              </a:xfrm>
              <a:prstGeom prst="rect">
                <a:avLst/>
              </a:prstGeom>
            </p:spPr>
          </p:pic>
          <p:pic>
            <p:nvPicPr>
              <p:cNvPr id="176" name="Graphic 208" descr="DVD player">
                <a:extLst>
                  <a:ext uri="{FF2B5EF4-FFF2-40B4-BE49-F238E27FC236}">
                    <a16:creationId xmlns:a16="http://schemas.microsoft.com/office/drawing/2014/main" id="{AA503903-EA0B-4557-A6AB-FB5B212EF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478833" y="6016548"/>
                <a:ext cx="600225" cy="600225"/>
              </a:xfrm>
              <a:prstGeom prst="rect">
                <a:avLst/>
              </a:prstGeom>
            </p:spPr>
          </p:pic>
          <p:pic>
            <p:nvPicPr>
              <p:cNvPr id="177" name="Graphic 210" descr="Projector">
                <a:extLst>
                  <a:ext uri="{FF2B5EF4-FFF2-40B4-BE49-F238E27FC236}">
                    <a16:creationId xmlns:a16="http://schemas.microsoft.com/office/drawing/2014/main" id="{251BD444-965D-4310-BDB4-7FC74ECA5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487073" y="5478462"/>
                <a:ext cx="590715" cy="590715"/>
              </a:xfrm>
              <a:prstGeom prst="rect">
                <a:avLst/>
              </a:prstGeom>
            </p:spPr>
          </p:pic>
          <p:pic>
            <p:nvPicPr>
              <p:cNvPr id="178" name="Graphic 212" descr="Remote control">
                <a:extLst>
                  <a:ext uri="{FF2B5EF4-FFF2-40B4-BE49-F238E27FC236}">
                    <a16:creationId xmlns:a16="http://schemas.microsoft.com/office/drawing/2014/main" id="{901B9EB4-1B24-46EC-8319-071CB9ECC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612822" y="5540042"/>
                <a:ext cx="467555" cy="467555"/>
              </a:xfrm>
              <a:prstGeom prst="rect">
                <a:avLst/>
              </a:prstGeom>
            </p:spPr>
          </p:pic>
          <p:pic>
            <p:nvPicPr>
              <p:cNvPr id="179" name="Graphic 214" descr="Web cam">
                <a:extLst>
                  <a:ext uri="{FF2B5EF4-FFF2-40B4-BE49-F238E27FC236}">
                    <a16:creationId xmlns:a16="http://schemas.microsoft.com/office/drawing/2014/main" id="{98C8AB2D-2C04-4D12-874A-45D87B825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484484" y="6069123"/>
                <a:ext cx="495077" cy="495077"/>
              </a:xfrm>
              <a:prstGeom prst="rect">
                <a:avLst/>
              </a:prstGeom>
            </p:spPr>
          </p:pic>
          <p:pic>
            <p:nvPicPr>
              <p:cNvPr id="180" name="Graphic 218" descr="Car">
                <a:extLst>
                  <a:ext uri="{FF2B5EF4-FFF2-40B4-BE49-F238E27FC236}">
                    <a16:creationId xmlns:a16="http://schemas.microsoft.com/office/drawing/2014/main" id="{34854927-8DEB-4BCE-9236-C140334C1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547936" y="4881140"/>
                <a:ext cx="597328" cy="597328"/>
              </a:xfrm>
              <a:prstGeom prst="rect">
                <a:avLst/>
              </a:prstGeom>
            </p:spPr>
          </p:pic>
          <p:pic>
            <p:nvPicPr>
              <p:cNvPr id="181" name="Graphic 220" descr="House">
                <a:extLst>
                  <a:ext uri="{FF2B5EF4-FFF2-40B4-BE49-F238E27FC236}">
                    <a16:creationId xmlns:a16="http://schemas.microsoft.com/office/drawing/2014/main" id="{505420CB-C882-4733-8664-4CB5E1677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6501076" y="5548819"/>
                <a:ext cx="450000" cy="450000"/>
              </a:xfrm>
              <a:prstGeom prst="rect">
                <a:avLst/>
              </a:prstGeom>
            </p:spPr>
          </p:pic>
        </p:grpSp>
        <p:grpSp>
          <p:nvGrpSpPr>
            <p:cNvPr id="152" name="Group 151"/>
            <p:cNvGrpSpPr/>
            <p:nvPr/>
          </p:nvGrpSpPr>
          <p:grpSpPr>
            <a:xfrm>
              <a:off x="1596342" y="4945062"/>
              <a:ext cx="1873731" cy="1511978"/>
              <a:chOff x="1596342" y="4945062"/>
              <a:chExt cx="1873731" cy="1511978"/>
            </a:xfrm>
          </p:grpSpPr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AA043EFD-89D2-465D-9351-E65764F0E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96342" y="4945062"/>
                <a:ext cx="754063" cy="754063"/>
              </a:xfrm>
              <a:prstGeom prst="rect">
                <a:avLst/>
              </a:prstGeom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EF70B45-4F1F-4C0A-848D-DF2AED257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08157" y="5788171"/>
                <a:ext cx="668869" cy="668869"/>
              </a:xfrm>
              <a:prstGeom prst="rect">
                <a:avLst/>
              </a:prstGeom>
            </p:spPr>
          </p:pic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8C6E75F5-055D-41A6-9503-752157135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69441" y="5097462"/>
                <a:ext cx="800632" cy="600474"/>
              </a:xfrm>
              <a:prstGeom prst="rect">
                <a:avLst/>
              </a:prstGeom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800" y="5848285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153" name="Group 152"/>
            <p:cNvGrpSpPr/>
            <p:nvPr/>
          </p:nvGrpSpPr>
          <p:grpSpPr>
            <a:xfrm>
              <a:off x="7733135" y="4945062"/>
              <a:ext cx="2616339" cy="1600200"/>
              <a:chOff x="7733135" y="4945062"/>
              <a:chExt cx="2616339" cy="1600200"/>
            </a:xfrm>
          </p:grpSpPr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495" y="496395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495" y="6078375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0688" y="496395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8581" y="550631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2274" y="546153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3415" y="550631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3301" y="548784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3135" y="494673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2521" y="606370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5702" y="550631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4299" y="494506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3135" y="608123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2981" y="608806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808833" y="6088062"/>
                <a:ext cx="508170" cy="457200"/>
              </a:xfrm>
              <a:prstGeom prst="rect">
                <a:avLst/>
              </a:prstGeom>
            </p:spPr>
          </p:pic>
          <p:pic>
            <p:nvPicPr>
              <p:cNvPr id="168" name="Picture 12" descr="Image result for bing logo">
                <a:extLst>
                  <a:ext uri="{FF2B5EF4-FFF2-40B4-BE49-F238E27FC236}">
                    <a16:creationId xmlns:a16="http://schemas.microsoft.com/office/drawing/2014/main" id="{5027CEC3-63D0-44CB-BA00-CCC7C82FC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9" t="20589" r="34229" b="20589"/>
              <a:stretch/>
            </p:blipFill>
            <p:spPr bwMode="auto">
              <a:xfrm>
                <a:off x="8896115" y="4963951"/>
                <a:ext cx="256374" cy="436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7637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F4DA-3AF6-4524-AD57-04E8C968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Type, Tap &amp; Talk – where &amp; why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36D734-61E3-4081-8177-47EC3A043EB2}"/>
              </a:ext>
            </a:extLst>
          </p:cNvPr>
          <p:cNvGrpSpPr/>
          <p:nvPr/>
        </p:nvGrpSpPr>
        <p:grpSpPr>
          <a:xfrm>
            <a:off x="675392" y="2430650"/>
            <a:ext cx="3512785" cy="2895412"/>
            <a:chOff x="675392" y="2430650"/>
            <a:chExt cx="3512785" cy="2895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7B7D44-9EF9-45E5-A550-B3E1258B9D93}"/>
                </a:ext>
              </a:extLst>
            </p:cNvPr>
            <p:cNvSpPr/>
            <p:nvPr/>
          </p:nvSpPr>
          <p:spPr bwMode="auto">
            <a:xfrm>
              <a:off x="675392" y="2650594"/>
              <a:ext cx="3512785" cy="2675468"/>
            </a:xfrm>
            <a:prstGeom prst="rect">
              <a:avLst/>
            </a:prstGeom>
            <a:solidFill>
              <a:srgbClr val="E6E6E6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02763-0D72-4E81-8E83-927A04BADB12}"/>
                </a:ext>
              </a:extLst>
            </p:cNvPr>
            <p:cNvSpPr/>
            <p:nvPr/>
          </p:nvSpPr>
          <p:spPr>
            <a:xfrm>
              <a:off x="751592" y="2871624"/>
              <a:ext cx="3334985" cy="1446550"/>
            </a:xfrm>
            <a:prstGeom prst="rect">
              <a:avLst/>
            </a:prstGeom>
            <a:solidFill>
              <a:srgbClr val="E6E6E6"/>
            </a:solidFill>
            <a:ln>
              <a:noFill/>
              <a:prstDash val="solid"/>
            </a:ln>
          </p:spPr>
          <p:txBody>
            <a:bodyPr wrap="square" lIns="182880" tIns="146304" rIns="182880" bIns="146304">
              <a:spAutoFit/>
            </a:bodyPr>
            <a:lstStyle/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Great for communication apps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User is already typing in these experiences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E6759F-A059-4F3A-84DB-0EF814BF484A}"/>
                </a:ext>
              </a:extLst>
            </p:cNvPr>
            <p:cNvSpPr/>
            <p:nvPr/>
          </p:nvSpPr>
          <p:spPr>
            <a:xfrm>
              <a:off x="919260" y="2430650"/>
              <a:ext cx="2974246" cy="424732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Type</a:t>
              </a:r>
            </a:p>
          </p:txBody>
        </p:sp>
        <p:sp>
          <p:nvSpPr>
            <p:cNvPr id="13" name="keyboard">
              <a:extLst>
                <a:ext uri="{FF2B5EF4-FFF2-40B4-BE49-F238E27FC236}">
                  <a16:creationId xmlns:a16="http://schemas.microsoft.com/office/drawing/2014/main" id="{E5277DCD-6D94-4BCA-A8D4-7C70435013D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17637" y="2544138"/>
              <a:ext cx="381000" cy="212911"/>
            </a:xfrm>
            <a:custGeom>
              <a:avLst/>
              <a:gdLst>
                <a:gd name="T0" fmla="*/ 238 w 238"/>
                <a:gd name="T1" fmla="*/ 63 h 133"/>
                <a:gd name="T2" fmla="*/ 238 w 238"/>
                <a:gd name="T3" fmla="*/ 133 h 133"/>
                <a:gd name="T4" fmla="*/ 0 w 238"/>
                <a:gd name="T5" fmla="*/ 133 h 133"/>
                <a:gd name="T6" fmla="*/ 0 w 238"/>
                <a:gd name="T7" fmla="*/ 0 h 133"/>
                <a:gd name="T8" fmla="*/ 238 w 238"/>
                <a:gd name="T9" fmla="*/ 0 h 133"/>
                <a:gd name="T10" fmla="*/ 238 w 238"/>
                <a:gd name="T11" fmla="*/ 63 h 133"/>
                <a:gd name="T12" fmla="*/ 24 w 238"/>
                <a:gd name="T13" fmla="*/ 31 h 133"/>
                <a:gd name="T14" fmla="*/ 41 w 238"/>
                <a:gd name="T15" fmla="*/ 31 h 133"/>
                <a:gd name="T16" fmla="*/ 76 w 238"/>
                <a:gd name="T17" fmla="*/ 66 h 133"/>
                <a:gd name="T18" fmla="*/ 93 w 238"/>
                <a:gd name="T19" fmla="*/ 66 h 133"/>
                <a:gd name="T20" fmla="*/ 110 w 238"/>
                <a:gd name="T21" fmla="*/ 66 h 133"/>
                <a:gd name="T22" fmla="*/ 127 w 238"/>
                <a:gd name="T23" fmla="*/ 66 h 133"/>
                <a:gd name="T24" fmla="*/ 144 w 238"/>
                <a:gd name="T25" fmla="*/ 66 h 133"/>
                <a:gd name="T26" fmla="*/ 161 w 238"/>
                <a:gd name="T27" fmla="*/ 66 h 133"/>
                <a:gd name="T28" fmla="*/ 179 w 238"/>
                <a:gd name="T29" fmla="*/ 66 h 133"/>
                <a:gd name="T30" fmla="*/ 213 w 238"/>
                <a:gd name="T31" fmla="*/ 66 h 133"/>
                <a:gd name="T32" fmla="*/ 24 w 238"/>
                <a:gd name="T33" fmla="*/ 66 h 133"/>
                <a:gd name="T34" fmla="*/ 58 w 238"/>
                <a:gd name="T35" fmla="*/ 66 h 133"/>
                <a:gd name="T36" fmla="*/ 24 w 238"/>
                <a:gd name="T37" fmla="*/ 100 h 133"/>
                <a:gd name="T38" fmla="*/ 58 w 238"/>
                <a:gd name="T39" fmla="*/ 100 h 133"/>
                <a:gd name="T40" fmla="*/ 76 w 238"/>
                <a:gd name="T41" fmla="*/ 100 h 133"/>
                <a:gd name="T42" fmla="*/ 161 w 238"/>
                <a:gd name="T43" fmla="*/ 100 h 133"/>
                <a:gd name="T44" fmla="*/ 179 w 238"/>
                <a:gd name="T45" fmla="*/ 100 h 133"/>
                <a:gd name="T46" fmla="*/ 213 w 238"/>
                <a:gd name="T47" fmla="*/ 100 h 133"/>
                <a:gd name="T48" fmla="*/ 58 w 238"/>
                <a:gd name="T49" fmla="*/ 31 h 133"/>
                <a:gd name="T50" fmla="*/ 76 w 238"/>
                <a:gd name="T51" fmla="*/ 31 h 133"/>
                <a:gd name="T52" fmla="*/ 93 w 238"/>
                <a:gd name="T53" fmla="*/ 31 h 133"/>
                <a:gd name="T54" fmla="*/ 110 w 238"/>
                <a:gd name="T55" fmla="*/ 31 h 133"/>
                <a:gd name="T56" fmla="*/ 127 w 238"/>
                <a:gd name="T57" fmla="*/ 31 h 133"/>
                <a:gd name="T58" fmla="*/ 144 w 238"/>
                <a:gd name="T59" fmla="*/ 31 h 133"/>
                <a:gd name="T60" fmla="*/ 161 w 238"/>
                <a:gd name="T61" fmla="*/ 31 h 133"/>
                <a:gd name="T62" fmla="*/ 179 w 238"/>
                <a:gd name="T63" fmla="*/ 31 h 133"/>
                <a:gd name="T64" fmla="*/ 196 w 238"/>
                <a:gd name="T65" fmla="*/ 31 h 133"/>
                <a:gd name="T66" fmla="*/ 213 w 238"/>
                <a:gd name="T67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8" h="133">
                  <a:moveTo>
                    <a:pt x="238" y="63"/>
                  </a:moveTo>
                  <a:lnTo>
                    <a:pt x="238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63"/>
                  </a:lnTo>
                  <a:moveTo>
                    <a:pt x="24" y="31"/>
                  </a:moveTo>
                  <a:lnTo>
                    <a:pt x="41" y="31"/>
                  </a:lnTo>
                  <a:moveTo>
                    <a:pt x="76" y="66"/>
                  </a:moveTo>
                  <a:lnTo>
                    <a:pt x="93" y="66"/>
                  </a:lnTo>
                  <a:moveTo>
                    <a:pt x="110" y="66"/>
                  </a:moveTo>
                  <a:lnTo>
                    <a:pt x="127" y="66"/>
                  </a:lnTo>
                  <a:moveTo>
                    <a:pt x="144" y="66"/>
                  </a:moveTo>
                  <a:lnTo>
                    <a:pt x="161" y="66"/>
                  </a:lnTo>
                  <a:moveTo>
                    <a:pt x="179" y="66"/>
                  </a:moveTo>
                  <a:lnTo>
                    <a:pt x="213" y="66"/>
                  </a:lnTo>
                  <a:moveTo>
                    <a:pt x="24" y="66"/>
                  </a:moveTo>
                  <a:lnTo>
                    <a:pt x="58" y="66"/>
                  </a:lnTo>
                  <a:moveTo>
                    <a:pt x="24" y="100"/>
                  </a:moveTo>
                  <a:lnTo>
                    <a:pt x="58" y="100"/>
                  </a:lnTo>
                  <a:moveTo>
                    <a:pt x="76" y="100"/>
                  </a:moveTo>
                  <a:lnTo>
                    <a:pt x="161" y="100"/>
                  </a:lnTo>
                  <a:moveTo>
                    <a:pt x="179" y="100"/>
                  </a:moveTo>
                  <a:lnTo>
                    <a:pt x="213" y="100"/>
                  </a:lnTo>
                  <a:moveTo>
                    <a:pt x="58" y="31"/>
                  </a:moveTo>
                  <a:lnTo>
                    <a:pt x="76" y="31"/>
                  </a:lnTo>
                  <a:moveTo>
                    <a:pt x="93" y="31"/>
                  </a:moveTo>
                  <a:lnTo>
                    <a:pt x="110" y="31"/>
                  </a:lnTo>
                  <a:moveTo>
                    <a:pt x="127" y="31"/>
                  </a:moveTo>
                  <a:lnTo>
                    <a:pt x="144" y="31"/>
                  </a:lnTo>
                  <a:moveTo>
                    <a:pt x="161" y="31"/>
                  </a:moveTo>
                  <a:lnTo>
                    <a:pt x="179" y="31"/>
                  </a:lnTo>
                  <a:moveTo>
                    <a:pt x="196" y="31"/>
                  </a:moveTo>
                  <a:lnTo>
                    <a:pt x="213" y="31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702C01-375A-49AA-AA18-DCBA7ACDD32A}"/>
              </a:ext>
            </a:extLst>
          </p:cNvPr>
          <p:cNvGrpSpPr/>
          <p:nvPr/>
        </p:nvGrpSpPr>
        <p:grpSpPr>
          <a:xfrm>
            <a:off x="8214100" y="2444458"/>
            <a:ext cx="3512785" cy="2881604"/>
            <a:chOff x="8214100" y="2444458"/>
            <a:chExt cx="3512785" cy="2881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B4A894-A6C1-4E3D-956F-D4CBE0261B81}"/>
                </a:ext>
              </a:extLst>
            </p:cNvPr>
            <p:cNvSpPr/>
            <p:nvPr/>
          </p:nvSpPr>
          <p:spPr bwMode="auto">
            <a:xfrm>
              <a:off x="8214100" y="2650594"/>
              <a:ext cx="3512785" cy="2675468"/>
            </a:xfrm>
            <a:prstGeom prst="rect">
              <a:avLst/>
            </a:prstGeom>
            <a:solidFill>
              <a:srgbClr val="E6E6E6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001799-D3FC-4B55-86C7-DBFCA9E08053}"/>
                </a:ext>
              </a:extLst>
            </p:cNvPr>
            <p:cNvSpPr/>
            <p:nvPr/>
          </p:nvSpPr>
          <p:spPr>
            <a:xfrm>
              <a:off x="8303001" y="2871624"/>
              <a:ext cx="3334985" cy="1446550"/>
            </a:xfrm>
            <a:prstGeom prst="rect">
              <a:avLst/>
            </a:prstGeom>
            <a:solidFill>
              <a:srgbClr val="E6E6E6"/>
            </a:solidFill>
            <a:ln>
              <a:noFill/>
              <a:prstDash val="solid"/>
            </a:ln>
          </p:spPr>
          <p:txBody>
            <a:bodyPr wrap="square" lIns="182880" tIns="146304" rIns="182880" bIns="146304">
              <a:spAutoFit/>
            </a:bodyPr>
            <a:lstStyle/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IoT/ speech-first device form factor and experience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Assistant experiences like Cortana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735235-9A53-4059-A033-13FCD655C415}"/>
                </a:ext>
              </a:extLst>
            </p:cNvPr>
            <p:cNvSpPr/>
            <p:nvPr/>
          </p:nvSpPr>
          <p:spPr>
            <a:xfrm>
              <a:off x="8483370" y="2444458"/>
              <a:ext cx="2974246" cy="424732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Talk</a:t>
              </a:r>
            </a:p>
          </p:txBody>
        </p:sp>
        <p:sp>
          <p:nvSpPr>
            <p:cNvPr id="14" name="speech_2">
              <a:extLst>
                <a:ext uri="{FF2B5EF4-FFF2-40B4-BE49-F238E27FC236}">
                  <a16:creationId xmlns:a16="http://schemas.microsoft.com/office/drawing/2014/main" id="{FD89CA7C-9365-4249-868E-198F091402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190037" y="2527809"/>
              <a:ext cx="312559" cy="277669"/>
            </a:xfrm>
            <a:custGeom>
              <a:avLst/>
              <a:gdLst>
                <a:gd name="T0" fmla="*/ 122 w 215"/>
                <a:gd name="T1" fmla="*/ 145 h 191"/>
                <a:gd name="T2" fmla="*/ 76 w 215"/>
                <a:gd name="T3" fmla="*/ 145 h 191"/>
                <a:gd name="T4" fmla="*/ 31 w 215"/>
                <a:gd name="T5" fmla="*/ 191 h 191"/>
                <a:gd name="T6" fmla="*/ 31 w 215"/>
                <a:gd name="T7" fmla="*/ 145 h 191"/>
                <a:gd name="T8" fmla="*/ 0 w 215"/>
                <a:gd name="T9" fmla="*/ 145 h 191"/>
                <a:gd name="T10" fmla="*/ 0 w 215"/>
                <a:gd name="T11" fmla="*/ 0 h 191"/>
                <a:gd name="T12" fmla="*/ 215 w 215"/>
                <a:gd name="T13" fmla="*/ 0 h 191"/>
                <a:gd name="T14" fmla="*/ 215 w 215"/>
                <a:gd name="T15" fmla="*/ 120 h 191"/>
                <a:gd name="T16" fmla="*/ 122 w 215"/>
                <a:gd name="T17" fmla="*/ 145 h 191"/>
                <a:gd name="T18" fmla="*/ 122 w 215"/>
                <a:gd name="T19" fmla="*/ 145 h 191"/>
                <a:gd name="T20" fmla="*/ 122 w 215"/>
                <a:gd name="T21" fmla="*/ 145 h 191"/>
                <a:gd name="T22" fmla="*/ 215 w 215"/>
                <a:gd name="T23" fmla="*/ 145 h 191"/>
                <a:gd name="T24" fmla="*/ 215 w 215"/>
                <a:gd name="T25" fmla="*/ 1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191">
                  <a:moveTo>
                    <a:pt x="122" y="145"/>
                  </a:moveTo>
                  <a:lnTo>
                    <a:pt x="76" y="145"/>
                  </a:lnTo>
                  <a:lnTo>
                    <a:pt x="31" y="191"/>
                  </a:lnTo>
                  <a:lnTo>
                    <a:pt x="31" y="145"/>
                  </a:lnTo>
                  <a:lnTo>
                    <a:pt x="0" y="145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120"/>
                  </a:lnTo>
                  <a:moveTo>
                    <a:pt x="122" y="145"/>
                  </a:moveTo>
                  <a:lnTo>
                    <a:pt x="122" y="145"/>
                  </a:lnTo>
                  <a:moveTo>
                    <a:pt x="122" y="145"/>
                  </a:moveTo>
                  <a:lnTo>
                    <a:pt x="215" y="145"/>
                  </a:lnTo>
                  <a:lnTo>
                    <a:pt x="215" y="120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141859-B2A2-439F-B75C-F80A11F3911E}"/>
              </a:ext>
            </a:extLst>
          </p:cNvPr>
          <p:cNvGrpSpPr/>
          <p:nvPr/>
        </p:nvGrpSpPr>
        <p:grpSpPr>
          <a:xfrm>
            <a:off x="4432045" y="2444458"/>
            <a:ext cx="3512785" cy="2881604"/>
            <a:chOff x="4432045" y="2444458"/>
            <a:chExt cx="3512785" cy="28816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807370-7F30-444A-8658-07556D6A7A53}"/>
                </a:ext>
              </a:extLst>
            </p:cNvPr>
            <p:cNvSpPr/>
            <p:nvPr/>
          </p:nvSpPr>
          <p:spPr bwMode="auto">
            <a:xfrm>
              <a:off x="4432045" y="2650594"/>
              <a:ext cx="3512785" cy="2675468"/>
            </a:xfrm>
            <a:prstGeom prst="rect">
              <a:avLst/>
            </a:prstGeom>
            <a:solidFill>
              <a:srgbClr val="E6E6E6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07C2FF-481E-4F4F-989E-A8FEBCE7418B}"/>
                </a:ext>
              </a:extLst>
            </p:cNvPr>
            <p:cNvSpPr/>
            <p:nvPr/>
          </p:nvSpPr>
          <p:spPr>
            <a:xfrm>
              <a:off x="4520946" y="2871624"/>
              <a:ext cx="3334985" cy="2348335"/>
            </a:xfrm>
            <a:prstGeom prst="rect">
              <a:avLst/>
            </a:prstGeom>
            <a:solidFill>
              <a:srgbClr val="E6E6E6"/>
            </a:solidFill>
            <a:ln>
              <a:noFill/>
              <a:prstDash val="solid"/>
            </a:ln>
          </p:spPr>
          <p:txBody>
            <a:bodyPr wrap="square" lIns="182880" tIns="146304" rIns="182880" bIns="146304">
              <a:spAutoFit/>
            </a:bodyPr>
            <a:lstStyle/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Supplement conversational experiences in custom apps/ website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On PC/ mobile form factors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Users are accustomed to click/ tap experience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41F3A9-CC78-465B-BF76-B6399256A99C}"/>
                </a:ext>
              </a:extLst>
            </p:cNvPr>
            <p:cNvSpPr/>
            <p:nvPr/>
          </p:nvSpPr>
          <p:spPr>
            <a:xfrm>
              <a:off x="4701315" y="2444458"/>
              <a:ext cx="2974246" cy="424732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Tap</a:t>
              </a:r>
            </a:p>
          </p:txBody>
        </p:sp>
        <p:sp>
          <p:nvSpPr>
            <p:cNvPr id="15" name="Touch_E815">
              <a:extLst>
                <a:ext uri="{FF2B5EF4-FFF2-40B4-BE49-F238E27FC236}">
                  <a16:creationId xmlns:a16="http://schemas.microsoft.com/office/drawing/2014/main" id="{0930D12B-F495-45EA-AA00-8224A798597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532437" y="2475968"/>
              <a:ext cx="228600" cy="334095"/>
            </a:xfrm>
            <a:custGeom>
              <a:avLst/>
              <a:gdLst>
                <a:gd name="T0" fmla="*/ 1238 w 2563"/>
                <a:gd name="T1" fmla="*/ 1510 h 3746"/>
                <a:gd name="T2" fmla="*/ 1238 w 2563"/>
                <a:gd name="T3" fmla="*/ 1758 h 3746"/>
                <a:gd name="T4" fmla="*/ 1238 w 2563"/>
                <a:gd name="T5" fmla="*/ 654 h 3746"/>
                <a:gd name="T6" fmla="*/ 1017 w 2563"/>
                <a:gd name="T7" fmla="*/ 433 h 3746"/>
                <a:gd name="T8" fmla="*/ 796 w 2563"/>
                <a:gd name="T9" fmla="*/ 654 h 3746"/>
                <a:gd name="T10" fmla="*/ 796 w 2563"/>
                <a:gd name="T11" fmla="*/ 669 h 3746"/>
                <a:gd name="T12" fmla="*/ 796 w 2563"/>
                <a:gd name="T13" fmla="*/ 2453 h 3746"/>
                <a:gd name="T14" fmla="*/ 662 w 2563"/>
                <a:gd name="T15" fmla="*/ 2508 h 3746"/>
                <a:gd name="T16" fmla="*/ 423 w 2563"/>
                <a:gd name="T17" fmla="*/ 2269 h 3746"/>
                <a:gd name="T18" fmla="*/ 92 w 2563"/>
                <a:gd name="T19" fmla="*/ 2269 h 3746"/>
                <a:gd name="T20" fmla="*/ 92 w 2563"/>
                <a:gd name="T21" fmla="*/ 2600 h 3746"/>
                <a:gd name="T22" fmla="*/ 906 w 2563"/>
                <a:gd name="T23" fmla="*/ 3415 h 3746"/>
                <a:gd name="T24" fmla="*/ 1680 w 2563"/>
                <a:gd name="T25" fmla="*/ 3746 h 3746"/>
                <a:gd name="T26" fmla="*/ 2563 w 2563"/>
                <a:gd name="T27" fmla="*/ 2863 h 3746"/>
                <a:gd name="T28" fmla="*/ 2563 w 2563"/>
                <a:gd name="T29" fmla="*/ 2013 h 3746"/>
                <a:gd name="T30" fmla="*/ 2396 w 2563"/>
                <a:gd name="T31" fmla="*/ 1799 h 3746"/>
                <a:gd name="T32" fmla="*/ 1238 w 2563"/>
                <a:gd name="T33" fmla="*/ 1510 h 3746"/>
                <a:gd name="T34" fmla="*/ 1238 w 2563"/>
                <a:gd name="T35" fmla="*/ 654 h 3746"/>
                <a:gd name="T36" fmla="*/ 1238 w 2563"/>
                <a:gd name="T37" fmla="*/ 1268 h 3746"/>
                <a:gd name="T38" fmla="*/ 1669 w 2563"/>
                <a:gd name="T39" fmla="*/ 654 h 3746"/>
                <a:gd name="T40" fmla="*/ 1016 w 2563"/>
                <a:gd name="T41" fmla="*/ 0 h 3746"/>
                <a:gd name="T42" fmla="*/ 363 w 2563"/>
                <a:gd name="T43" fmla="*/ 654 h 3746"/>
                <a:gd name="T44" fmla="*/ 796 w 2563"/>
                <a:gd name="T45" fmla="*/ 1269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63" h="3746">
                  <a:moveTo>
                    <a:pt x="1238" y="1510"/>
                  </a:moveTo>
                  <a:cubicBezTo>
                    <a:pt x="1238" y="1758"/>
                    <a:pt x="1238" y="1758"/>
                    <a:pt x="1238" y="1758"/>
                  </a:cubicBezTo>
                  <a:moveTo>
                    <a:pt x="1238" y="654"/>
                  </a:moveTo>
                  <a:cubicBezTo>
                    <a:pt x="1238" y="532"/>
                    <a:pt x="1139" y="433"/>
                    <a:pt x="1017" y="433"/>
                  </a:cubicBezTo>
                  <a:cubicBezTo>
                    <a:pt x="895" y="433"/>
                    <a:pt x="796" y="532"/>
                    <a:pt x="796" y="654"/>
                  </a:cubicBezTo>
                  <a:cubicBezTo>
                    <a:pt x="796" y="654"/>
                    <a:pt x="796" y="659"/>
                    <a:pt x="796" y="669"/>
                  </a:cubicBezTo>
                  <a:cubicBezTo>
                    <a:pt x="796" y="818"/>
                    <a:pt x="796" y="2026"/>
                    <a:pt x="796" y="2453"/>
                  </a:cubicBezTo>
                  <a:cubicBezTo>
                    <a:pt x="796" y="2523"/>
                    <a:pt x="712" y="2557"/>
                    <a:pt x="662" y="2508"/>
                  </a:cubicBezTo>
                  <a:cubicBezTo>
                    <a:pt x="423" y="2269"/>
                    <a:pt x="423" y="2269"/>
                    <a:pt x="423" y="2269"/>
                  </a:cubicBezTo>
                  <a:cubicBezTo>
                    <a:pt x="331" y="2177"/>
                    <a:pt x="183" y="2177"/>
                    <a:pt x="92" y="2269"/>
                  </a:cubicBezTo>
                  <a:cubicBezTo>
                    <a:pt x="0" y="2360"/>
                    <a:pt x="0" y="2508"/>
                    <a:pt x="92" y="2600"/>
                  </a:cubicBezTo>
                  <a:cubicBezTo>
                    <a:pt x="906" y="3415"/>
                    <a:pt x="906" y="3415"/>
                    <a:pt x="906" y="3415"/>
                  </a:cubicBezTo>
                  <a:cubicBezTo>
                    <a:pt x="1104" y="3619"/>
                    <a:pt x="1377" y="3746"/>
                    <a:pt x="1680" y="3746"/>
                  </a:cubicBezTo>
                  <a:cubicBezTo>
                    <a:pt x="2168" y="3746"/>
                    <a:pt x="2563" y="3351"/>
                    <a:pt x="2563" y="2863"/>
                  </a:cubicBezTo>
                  <a:cubicBezTo>
                    <a:pt x="2563" y="2013"/>
                    <a:pt x="2563" y="2013"/>
                    <a:pt x="2563" y="2013"/>
                  </a:cubicBezTo>
                  <a:cubicBezTo>
                    <a:pt x="2563" y="1912"/>
                    <a:pt x="2494" y="1824"/>
                    <a:pt x="2396" y="1799"/>
                  </a:cubicBezTo>
                  <a:cubicBezTo>
                    <a:pt x="1238" y="1510"/>
                    <a:pt x="1238" y="1510"/>
                    <a:pt x="1238" y="1510"/>
                  </a:cubicBezTo>
                  <a:lnTo>
                    <a:pt x="1238" y="654"/>
                  </a:lnTo>
                  <a:close/>
                  <a:moveTo>
                    <a:pt x="1238" y="1268"/>
                  </a:moveTo>
                  <a:cubicBezTo>
                    <a:pt x="1489" y="1177"/>
                    <a:pt x="1669" y="936"/>
                    <a:pt x="1669" y="654"/>
                  </a:cubicBezTo>
                  <a:cubicBezTo>
                    <a:pt x="1669" y="293"/>
                    <a:pt x="1377" y="0"/>
                    <a:pt x="1016" y="0"/>
                  </a:cubicBezTo>
                  <a:cubicBezTo>
                    <a:pt x="655" y="0"/>
                    <a:pt x="363" y="293"/>
                    <a:pt x="363" y="654"/>
                  </a:cubicBezTo>
                  <a:cubicBezTo>
                    <a:pt x="363" y="937"/>
                    <a:pt x="544" y="1178"/>
                    <a:pt x="796" y="1269"/>
                  </a:cubicBezTo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1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10058401" cy="738664"/>
          </a:xfrm>
        </p:spPr>
        <p:txBody>
          <a:bodyPr/>
          <a:lstStyle/>
          <a:p>
            <a:r>
              <a:rPr lang="en-US" dirty="0" err="1"/>
              <a:t>ContosoCafeOnTheWeb</a:t>
            </a:r>
            <a:r>
              <a:rPr lang="en-US" dirty="0"/>
              <a:t>, different channels</a:t>
            </a:r>
          </a:p>
        </p:txBody>
      </p:sp>
    </p:spTree>
    <p:extLst>
      <p:ext uri="{BB962C8B-B14F-4D97-AF65-F5344CB8AC3E}">
        <p14:creationId xmlns:p14="http://schemas.microsoft.com/office/powerpoint/2010/main" val="32424175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6DEE-672D-4008-9F94-B55160B7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>
                <a:latin typeface="+mn-lt"/>
              </a:rPr>
              <a:t>Modelling conversations - Types of dialogue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466F79-0CB4-4484-A535-2C4FDA4C1530}"/>
              </a:ext>
            </a:extLst>
          </p:cNvPr>
          <p:cNvGrpSpPr/>
          <p:nvPr/>
        </p:nvGrpSpPr>
        <p:grpSpPr>
          <a:xfrm>
            <a:off x="4366063" y="1890708"/>
            <a:ext cx="3706715" cy="3892553"/>
            <a:chOff x="4366063" y="1890708"/>
            <a:chExt cx="3706715" cy="3892553"/>
          </a:xfrm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2D0079A8-8B9D-4893-944D-91F7C155B106}"/>
                </a:ext>
              </a:extLst>
            </p:cNvPr>
            <p:cNvSpPr/>
            <p:nvPr/>
          </p:nvSpPr>
          <p:spPr>
            <a:xfrm>
              <a:off x="4366063" y="2075375"/>
              <a:ext cx="3706715" cy="3707886"/>
            </a:xfrm>
            <a:prstGeom prst="wedgeRectCallout">
              <a:avLst>
                <a:gd name="adj1" fmla="val -4692"/>
                <a:gd name="adj2" fmla="val 5791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306DA2-8956-4AC1-A4F3-CCDC7D992749}"/>
                </a:ext>
              </a:extLst>
            </p:cNvPr>
            <p:cNvSpPr txBox="1"/>
            <p:nvPr/>
          </p:nvSpPr>
          <p:spPr>
            <a:xfrm>
              <a:off x="4539193" y="2378536"/>
              <a:ext cx="3484220" cy="31393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Requires collecting pieces of missing information required for task completion</a:t>
              </a:r>
            </a:p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On-the-rails conversation. </a:t>
              </a:r>
            </a:p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Multi-turn capable; but can be single-turn</a:t>
              </a:r>
            </a:p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Can include business logic to direct conversational flow</a:t>
              </a: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E.g. Ticket booking, form filling, Order stuff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2DDB8A-5BE1-4317-A489-B6C652DB0A3E}"/>
                </a:ext>
              </a:extLst>
            </p:cNvPr>
            <p:cNvSpPr txBox="1"/>
            <p:nvPr/>
          </p:nvSpPr>
          <p:spPr>
            <a:xfrm>
              <a:off x="4770437" y="1890708"/>
              <a:ext cx="2990499" cy="40011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Structured directed flows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4167B4-43AB-4C4E-B239-73493A24E457}"/>
              </a:ext>
            </a:extLst>
          </p:cNvPr>
          <p:cNvGrpSpPr/>
          <p:nvPr/>
        </p:nvGrpSpPr>
        <p:grpSpPr>
          <a:xfrm>
            <a:off x="8256244" y="1890708"/>
            <a:ext cx="3703161" cy="3892553"/>
            <a:chOff x="8256244" y="1890708"/>
            <a:chExt cx="3703161" cy="3892553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4A2006F7-BBB3-4B2A-BD53-3B35A5ADD142}"/>
                </a:ext>
              </a:extLst>
            </p:cNvPr>
            <p:cNvSpPr/>
            <p:nvPr/>
          </p:nvSpPr>
          <p:spPr>
            <a:xfrm>
              <a:off x="8256244" y="2075374"/>
              <a:ext cx="3703161" cy="3707887"/>
            </a:xfrm>
            <a:prstGeom prst="wedgeRectCallout">
              <a:avLst>
                <a:gd name="adj1" fmla="val 5901"/>
                <a:gd name="adj2" fmla="val 5916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64492E-EF91-4534-A7E1-495DB2AEC20B}"/>
                </a:ext>
              </a:extLst>
            </p:cNvPr>
            <p:cNvSpPr txBox="1"/>
            <p:nvPr/>
          </p:nvSpPr>
          <p:spPr>
            <a:xfrm>
              <a:off x="9037637" y="1890708"/>
              <a:ext cx="2244910" cy="400110"/>
            </a:xfrm>
            <a:prstGeom prst="rect">
              <a:avLst/>
            </a:prstGeom>
            <a:solidFill>
              <a:srgbClr val="E6E6E6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Context carry-over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054E4E-D772-470C-9600-F76A263A6832}"/>
                </a:ext>
              </a:extLst>
            </p:cNvPr>
            <p:cNvSpPr txBox="1"/>
            <p:nvPr/>
          </p:nvSpPr>
          <p:spPr>
            <a:xfrm>
              <a:off x="8418007" y="2378536"/>
              <a:ext cx="34808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Open ended conversation in a specific domain or intent</a:t>
              </a:r>
            </a:p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Multi-turn capable</a:t>
              </a:r>
            </a:p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Context (domain, intent, entities) carried forward across conversation</a:t>
              </a: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E.g. Search refinement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AE024F-7737-49F8-A119-5E5D6B453153}"/>
              </a:ext>
            </a:extLst>
          </p:cNvPr>
          <p:cNvGrpSpPr/>
          <p:nvPr/>
        </p:nvGrpSpPr>
        <p:grpSpPr>
          <a:xfrm>
            <a:off x="490287" y="1890708"/>
            <a:ext cx="3703161" cy="3892553"/>
            <a:chOff x="490287" y="1890708"/>
            <a:chExt cx="3703161" cy="3892553"/>
          </a:xfrm>
        </p:grpSpPr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6E5BA177-A69D-466A-B39C-87C748EEEFA6}"/>
                </a:ext>
              </a:extLst>
            </p:cNvPr>
            <p:cNvSpPr/>
            <p:nvPr/>
          </p:nvSpPr>
          <p:spPr>
            <a:xfrm>
              <a:off x="490287" y="2075374"/>
              <a:ext cx="3703161" cy="3707887"/>
            </a:xfrm>
            <a:prstGeom prst="wedgeRectCallout">
              <a:avLst>
                <a:gd name="adj1" fmla="val -4692"/>
                <a:gd name="adj2" fmla="val 57917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072E2D-4427-4862-94CF-16FD123A0FF9}"/>
                </a:ext>
              </a:extLst>
            </p:cNvPr>
            <p:cNvSpPr txBox="1"/>
            <p:nvPr/>
          </p:nvSpPr>
          <p:spPr>
            <a:xfrm>
              <a:off x="856639" y="1890708"/>
              <a:ext cx="2846998" cy="400110"/>
            </a:xfrm>
            <a:prstGeom prst="rect">
              <a:avLst/>
            </a:prstGeom>
            <a:solidFill>
              <a:srgbClr val="E6E6E6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Single turn conversation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2DFB3F-A368-4371-BAA6-C794D6C763AA}"/>
                </a:ext>
              </a:extLst>
            </p:cNvPr>
            <p:cNvSpPr txBox="1"/>
            <p:nvPr/>
          </p:nvSpPr>
          <p:spPr>
            <a:xfrm>
              <a:off x="601426" y="2369868"/>
              <a:ext cx="3480879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Modelled like simple question and answer pairs</a:t>
              </a:r>
            </a:p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Typically there are no follow up questions from the user</a:t>
              </a:r>
            </a:p>
            <a:p>
              <a:pPr marL="285750" marR="0" lvl="0" indent="-28575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No bot-initiated questions either</a:t>
              </a: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E.g. Q&amp;A, Facts, Answers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543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10058401" cy="738664"/>
          </a:xfrm>
        </p:spPr>
        <p:txBody>
          <a:bodyPr/>
          <a:lstStyle/>
          <a:p>
            <a:r>
              <a:rPr lang="en-US" dirty="0" err="1"/>
              <a:t>ContosoCafeOnTheWeb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1477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52CB-429C-4534-BD91-F5A796F3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+mn-lt"/>
              </a:rPr>
              <a:t>Qnamaker.ai</a:t>
            </a:r>
            <a:endParaRPr lang="en-US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79ADA-667A-453F-BD5D-60E3C801A486}"/>
              </a:ext>
            </a:extLst>
          </p:cNvPr>
          <p:cNvSpPr/>
          <p:nvPr/>
        </p:nvSpPr>
        <p:spPr>
          <a:xfrm>
            <a:off x="350837" y="1516062"/>
            <a:ext cx="1158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One of the Microsoft Cognitive Services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Build, train and publish a simple question and answer bot based on FAQ URLs, structured documents or editorial content in minutes.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Offers a no-code experience to build single-turn conversations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Supports a variety of content sources you could start from – 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Existing FAQ pages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Import question and answer pairs from 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tsv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, .pdf, .doc, 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docx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, 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xlsx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Friendly user interface to enter question and answer pairs in the knowledge base table</a:t>
            </a:r>
          </a:p>
        </p:txBody>
      </p:sp>
    </p:spTree>
    <p:extLst>
      <p:ext uri="{BB962C8B-B14F-4D97-AF65-F5344CB8AC3E}">
        <p14:creationId xmlns:p14="http://schemas.microsoft.com/office/powerpoint/2010/main" val="19708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10058401" cy="738664"/>
          </a:xfrm>
        </p:spPr>
        <p:txBody>
          <a:bodyPr/>
          <a:lstStyle/>
          <a:p>
            <a:r>
              <a:rPr lang="en-US" dirty="0"/>
              <a:t>Qnamaker.ai</a:t>
            </a:r>
          </a:p>
        </p:txBody>
      </p:sp>
    </p:spTree>
    <p:extLst>
      <p:ext uri="{BB962C8B-B14F-4D97-AF65-F5344CB8AC3E}">
        <p14:creationId xmlns:p14="http://schemas.microsoft.com/office/powerpoint/2010/main" val="35829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EBAE-508E-4AFA-98B9-2BDACFE8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Conversational experiences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778389-496D-4666-970B-27F252C8E75C}"/>
              </a:ext>
            </a:extLst>
          </p:cNvPr>
          <p:cNvGrpSpPr/>
          <p:nvPr/>
        </p:nvGrpSpPr>
        <p:grpSpPr>
          <a:xfrm>
            <a:off x="427037" y="2098981"/>
            <a:ext cx="5334000" cy="3305521"/>
            <a:chOff x="427037" y="2098981"/>
            <a:chExt cx="5334000" cy="33055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8EA12F-82C7-4461-A36B-D86675E21EBF}"/>
                </a:ext>
              </a:extLst>
            </p:cNvPr>
            <p:cNvSpPr/>
            <p:nvPr/>
          </p:nvSpPr>
          <p:spPr bwMode="auto">
            <a:xfrm>
              <a:off x="427037" y="2278062"/>
              <a:ext cx="5334000" cy="3076170"/>
            </a:xfrm>
            <a:prstGeom prst="rect">
              <a:avLst/>
            </a:prstGeom>
            <a:solidFill>
              <a:srgbClr val="E6E6E6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E07691-CFED-46B7-B4D9-5DF7A0A7F663}"/>
                </a:ext>
              </a:extLst>
            </p:cNvPr>
            <p:cNvSpPr/>
            <p:nvPr/>
          </p:nvSpPr>
          <p:spPr>
            <a:xfrm>
              <a:off x="503237" y="2499091"/>
              <a:ext cx="5181600" cy="2905411"/>
            </a:xfrm>
            <a:prstGeom prst="rect">
              <a:avLst/>
            </a:prstGeom>
            <a:solidFill>
              <a:srgbClr val="E6E6E6"/>
            </a:solidFill>
            <a:ln>
              <a:noFill/>
              <a:prstDash val="solid"/>
            </a:ln>
          </p:spPr>
          <p:txBody>
            <a:bodyPr wrap="square" lIns="182880" tIns="146304" rIns="182880" bIns="146304">
              <a:spAutoFit/>
            </a:bodyPr>
            <a:lstStyle/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Easier and more natural 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Traversals, less steps (e.g. dinner reservation)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Devices with limited or no display surface/ typing is not an option or is cumbersome (e.g. Xbox, Invoke)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Multitasking (e.g. control music while writing a doc)</a:t>
              </a:r>
            </a:p>
            <a:p>
              <a:pPr marL="0" marR="0" lvl="0" indent="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DED08-9E54-41DD-B118-4AD2A911F243}"/>
                </a:ext>
              </a:extLst>
            </p:cNvPr>
            <p:cNvSpPr/>
            <p:nvPr/>
          </p:nvSpPr>
          <p:spPr>
            <a:xfrm>
              <a:off x="1622814" y="2098981"/>
              <a:ext cx="2970170" cy="424732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The Good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7CC288-8470-45FF-8B26-A6E5BF0FE9D4}"/>
              </a:ext>
            </a:extLst>
          </p:cNvPr>
          <p:cNvGrpSpPr/>
          <p:nvPr/>
        </p:nvGrpSpPr>
        <p:grpSpPr>
          <a:xfrm>
            <a:off x="6349409" y="2106001"/>
            <a:ext cx="5334000" cy="3967858"/>
            <a:chOff x="6349409" y="2106001"/>
            <a:chExt cx="5334000" cy="39678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4E1A94-8803-4C43-A912-FD86F97FA612}"/>
                </a:ext>
              </a:extLst>
            </p:cNvPr>
            <p:cNvSpPr/>
            <p:nvPr/>
          </p:nvSpPr>
          <p:spPr bwMode="auto">
            <a:xfrm>
              <a:off x="6349409" y="2311347"/>
              <a:ext cx="5334000" cy="3059299"/>
            </a:xfrm>
            <a:prstGeom prst="rect">
              <a:avLst/>
            </a:prstGeom>
            <a:solidFill>
              <a:srgbClr val="E6E6E6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43FCA-7ECA-49B8-9521-52A1D3936C40}"/>
                </a:ext>
              </a:extLst>
            </p:cNvPr>
            <p:cNvSpPr/>
            <p:nvPr/>
          </p:nvSpPr>
          <p:spPr>
            <a:xfrm>
              <a:off x="6349409" y="2515962"/>
              <a:ext cx="5334000" cy="355789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lIns="182880" tIns="146304" rIns="182880" bIns="146304">
              <a:spAutoFit/>
            </a:bodyPr>
            <a:lstStyle/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Setting up language understanding to allow for conversational tangents, corrections, forward-slot filling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Deciding the right conversation model for your scenario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Environment (e.g. speech in a noisy environment)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Adapting to context – device as well as user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25086E-8EE3-4889-A8C1-97326B1A531A}"/>
                </a:ext>
              </a:extLst>
            </p:cNvPr>
            <p:cNvSpPr/>
            <p:nvPr/>
          </p:nvSpPr>
          <p:spPr>
            <a:xfrm>
              <a:off x="7664917" y="2106001"/>
              <a:ext cx="2702984" cy="424732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The Challenge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4682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Conversation Designer</a:t>
            </a:r>
          </a:p>
        </p:txBody>
      </p:sp>
    </p:spTree>
    <p:extLst>
      <p:ext uri="{BB962C8B-B14F-4D97-AF65-F5344CB8AC3E}">
        <p14:creationId xmlns:p14="http://schemas.microsoft.com/office/powerpoint/2010/main" val="318050908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16D44CFF-BD9D-4F5B-8E3C-CDACC6CA5CED}"/>
              </a:ext>
            </a:extLst>
          </p:cNvPr>
          <p:cNvSpPr/>
          <p:nvPr/>
        </p:nvSpPr>
        <p:spPr bwMode="auto">
          <a:xfrm flipV="1">
            <a:off x="3359222" y="5387814"/>
            <a:ext cx="1633901" cy="201082"/>
          </a:xfrm>
          <a:custGeom>
            <a:avLst/>
            <a:gdLst>
              <a:gd name="connsiteX0" fmla="*/ 0 w 3183467"/>
              <a:gd name="connsiteY0" fmla="*/ 139700 h 139700"/>
              <a:gd name="connsiteX1" fmla="*/ 1600200 w 3183467"/>
              <a:gd name="connsiteY1" fmla="*/ 139700 h 139700"/>
              <a:gd name="connsiteX2" fmla="*/ 1739900 w 3183467"/>
              <a:gd name="connsiteY2" fmla="*/ 0 h 139700"/>
              <a:gd name="connsiteX3" fmla="*/ 3183467 w 3183467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3467" h="139700">
                <a:moveTo>
                  <a:pt x="0" y="139700"/>
                </a:moveTo>
                <a:lnTo>
                  <a:pt x="1600200" y="139700"/>
                </a:lnTo>
                <a:lnTo>
                  <a:pt x="1739900" y="0"/>
                </a:lnTo>
                <a:lnTo>
                  <a:pt x="3183467" y="0"/>
                </a:lnTo>
              </a:path>
            </a:pathLst>
          </a:custGeom>
          <a:noFill/>
          <a:ln w="3175" cap="flat">
            <a:solidFill>
              <a:schemeClr val="tx1">
                <a:lumMod val="75000"/>
              </a:schemeClr>
            </a:solidFill>
            <a:prstDash val="solid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CCD2D443-E773-4935-B651-6A2FA6D5332A}"/>
              </a:ext>
            </a:extLst>
          </p:cNvPr>
          <p:cNvSpPr/>
          <p:nvPr/>
        </p:nvSpPr>
        <p:spPr bwMode="auto">
          <a:xfrm>
            <a:off x="2781420" y="4585300"/>
            <a:ext cx="4268012" cy="479254"/>
          </a:xfrm>
          <a:custGeom>
            <a:avLst/>
            <a:gdLst>
              <a:gd name="connsiteX0" fmla="*/ 0 w 3183467"/>
              <a:gd name="connsiteY0" fmla="*/ 338667 h 338667"/>
              <a:gd name="connsiteX1" fmla="*/ 300567 w 3183467"/>
              <a:gd name="connsiteY1" fmla="*/ 338667 h 338667"/>
              <a:gd name="connsiteX2" fmla="*/ 465667 w 3183467"/>
              <a:gd name="connsiteY2" fmla="*/ 173567 h 338667"/>
              <a:gd name="connsiteX3" fmla="*/ 1494367 w 3183467"/>
              <a:gd name="connsiteY3" fmla="*/ 173567 h 338667"/>
              <a:gd name="connsiteX4" fmla="*/ 1600200 w 3183467"/>
              <a:gd name="connsiteY4" fmla="*/ 0 h 338667"/>
              <a:gd name="connsiteX5" fmla="*/ 3183467 w 3183467"/>
              <a:gd name="connsiteY5" fmla="*/ 0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3467" h="338667">
                <a:moveTo>
                  <a:pt x="0" y="338667"/>
                </a:moveTo>
                <a:lnTo>
                  <a:pt x="300567" y="338667"/>
                </a:lnTo>
                <a:lnTo>
                  <a:pt x="465667" y="173567"/>
                </a:lnTo>
                <a:lnTo>
                  <a:pt x="1494367" y="173567"/>
                </a:lnTo>
                <a:lnTo>
                  <a:pt x="1600200" y="0"/>
                </a:lnTo>
                <a:lnTo>
                  <a:pt x="3183467" y="0"/>
                </a:lnTo>
              </a:path>
            </a:pathLst>
          </a:custGeom>
          <a:noFill/>
          <a:ln w="3175" cap="flat">
            <a:solidFill>
              <a:schemeClr val="tx1">
                <a:lumMod val="75000"/>
              </a:schemeClr>
            </a:solidFill>
            <a:prstDash val="solid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4BA6E20-095F-4935-8EF6-2F32719FD895}"/>
              </a:ext>
            </a:extLst>
          </p:cNvPr>
          <p:cNvSpPr/>
          <p:nvPr/>
        </p:nvSpPr>
        <p:spPr bwMode="auto">
          <a:xfrm>
            <a:off x="2081967" y="4222620"/>
            <a:ext cx="4335605" cy="686500"/>
          </a:xfrm>
          <a:custGeom>
            <a:avLst/>
            <a:gdLst>
              <a:gd name="connsiteX0" fmla="*/ 0 w 3860800"/>
              <a:gd name="connsiteY0" fmla="*/ 673100 h 673100"/>
              <a:gd name="connsiteX1" fmla="*/ 0 w 3860800"/>
              <a:gd name="connsiteY1" fmla="*/ 0 h 673100"/>
              <a:gd name="connsiteX2" fmla="*/ 3860800 w 3860800"/>
              <a:gd name="connsiteY2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0800" h="673100">
                <a:moveTo>
                  <a:pt x="0" y="673100"/>
                </a:moveTo>
                <a:lnTo>
                  <a:pt x="0" y="0"/>
                </a:lnTo>
                <a:lnTo>
                  <a:pt x="3860800" y="0"/>
                </a:lnTo>
              </a:path>
            </a:pathLst>
          </a:custGeom>
          <a:noFill/>
          <a:ln w="3175" cap="flat">
            <a:solidFill>
              <a:schemeClr val="tx1">
                <a:lumMod val="75000"/>
              </a:schemeClr>
            </a:solidFill>
            <a:prstDash val="solid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B752716-3F16-4927-8D3E-437F187FCA60}"/>
              </a:ext>
            </a:extLst>
          </p:cNvPr>
          <p:cNvSpPr/>
          <p:nvPr/>
        </p:nvSpPr>
        <p:spPr bwMode="auto">
          <a:xfrm>
            <a:off x="1369563" y="4356466"/>
            <a:ext cx="5048009" cy="925794"/>
          </a:xfrm>
          <a:custGeom>
            <a:avLst/>
            <a:gdLst>
              <a:gd name="connsiteX0" fmla="*/ 254000 w 4546600"/>
              <a:gd name="connsiteY0" fmla="*/ 825500 h 825500"/>
              <a:gd name="connsiteX1" fmla="*/ 84667 w 4546600"/>
              <a:gd name="connsiteY1" fmla="*/ 825500 h 825500"/>
              <a:gd name="connsiteX2" fmla="*/ 0 w 4546600"/>
              <a:gd name="connsiteY2" fmla="*/ 736600 h 825500"/>
              <a:gd name="connsiteX3" fmla="*/ 0 w 4546600"/>
              <a:gd name="connsiteY3" fmla="*/ 0 h 825500"/>
              <a:gd name="connsiteX4" fmla="*/ 3259667 w 4546600"/>
              <a:gd name="connsiteY4" fmla="*/ 0 h 825500"/>
              <a:gd name="connsiteX5" fmla="*/ 3352800 w 4546600"/>
              <a:gd name="connsiteY5" fmla="*/ 93133 h 825500"/>
              <a:gd name="connsiteX6" fmla="*/ 3352800 w 4546600"/>
              <a:gd name="connsiteY6" fmla="*/ 520700 h 825500"/>
              <a:gd name="connsiteX7" fmla="*/ 4546600 w 4546600"/>
              <a:gd name="connsiteY7" fmla="*/ 5207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6600" h="825500">
                <a:moveTo>
                  <a:pt x="254000" y="825500"/>
                </a:moveTo>
                <a:lnTo>
                  <a:pt x="84667" y="825500"/>
                </a:lnTo>
                <a:lnTo>
                  <a:pt x="0" y="736600"/>
                </a:lnTo>
                <a:lnTo>
                  <a:pt x="0" y="0"/>
                </a:lnTo>
                <a:lnTo>
                  <a:pt x="3259667" y="0"/>
                </a:lnTo>
                <a:lnTo>
                  <a:pt x="3352800" y="93133"/>
                </a:lnTo>
                <a:lnTo>
                  <a:pt x="3352800" y="520700"/>
                </a:lnTo>
                <a:lnTo>
                  <a:pt x="4546600" y="520700"/>
                </a:lnTo>
              </a:path>
            </a:pathLst>
          </a:custGeom>
          <a:noFill/>
          <a:ln w="3175" cap="flat">
            <a:solidFill>
              <a:schemeClr val="tx1">
                <a:lumMod val="75000"/>
              </a:schemeClr>
            </a:solidFill>
            <a:prstDash val="solid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What is a Bot? 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551D4DE-D310-4E06-BADE-77317931C6A8}"/>
              </a:ext>
            </a:extLst>
          </p:cNvPr>
          <p:cNvSpPr>
            <a:spLocks/>
          </p:cNvSpPr>
          <p:nvPr/>
        </p:nvSpPr>
        <p:spPr bwMode="auto">
          <a:xfrm>
            <a:off x="8981505" y="1288322"/>
            <a:ext cx="2987785" cy="5356477"/>
          </a:xfrm>
          <a:custGeom>
            <a:avLst/>
            <a:gdLst>
              <a:gd name="T0" fmla="*/ 108 w 108"/>
              <a:gd name="T1" fmla="*/ 188 h 196"/>
              <a:gd name="T2" fmla="*/ 99 w 108"/>
              <a:gd name="T3" fmla="*/ 196 h 196"/>
              <a:gd name="T4" fmla="*/ 8 w 108"/>
              <a:gd name="T5" fmla="*/ 196 h 196"/>
              <a:gd name="T6" fmla="*/ 0 w 108"/>
              <a:gd name="T7" fmla="*/ 188 h 196"/>
              <a:gd name="T8" fmla="*/ 0 w 108"/>
              <a:gd name="T9" fmla="*/ 8 h 196"/>
              <a:gd name="T10" fmla="*/ 8 w 108"/>
              <a:gd name="T11" fmla="*/ 0 h 196"/>
              <a:gd name="T12" fmla="*/ 99 w 108"/>
              <a:gd name="T13" fmla="*/ 0 h 196"/>
              <a:gd name="T14" fmla="*/ 108 w 108"/>
              <a:gd name="T15" fmla="*/ 8 h 196"/>
              <a:gd name="T16" fmla="*/ 108 w 108"/>
              <a:gd name="T17" fmla="*/ 18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196">
                <a:moveTo>
                  <a:pt x="108" y="188"/>
                </a:moveTo>
                <a:cubicBezTo>
                  <a:pt x="108" y="192"/>
                  <a:pt x="104" y="196"/>
                  <a:pt x="99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4" y="196"/>
                  <a:pt x="0" y="192"/>
                  <a:pt x="0" y="18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4" y="0"/>
                  <a:pt x="108" y="4"/>
                  <a:pt x="108" y="8"/>
                </a:cubicBezTo>
                <a:lnTo>
                  <a:pt x="108" y="188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0AE2BA1-BF87-4726-BB4C-0A3A6BABBCA3}"/>
              </a:ext>
            </a:extLst>
          </p:cNvPr>
          <p:cNvSpPr>
            <a:spLocks/>
          </p:cNvSpPr>
          <p:nvPr/>
        </p:nvSpPr>
        <p:spPr bwMode="auto">
          <a:xfrm>
            <a:off x="9645457" y="1593380"/>
            <a:ext cx="1632964" cy="80751"/>
          </a:xfrm>
          <a:custGeom>
            <a:avLst/>
            <a:gdLst>
              <a:gd name="T0" fmla="*/ 59 w 59"/>
              <a:gd name="T1" fmla="*/ 2 h 3"/>
              <a:gd name="T2" fmla="*/ 58 w 59"/>
              <a:gd name="T3" fmla="*/ 3 h 3"/>
              <a:gd name="T4" fmla="*/ 1 w 59"/>
              <a:gd name="T5" fmla="*/ 3 h 3"/>
              <a:gd name="T6" fmla="*/ 0 w 59"/>
              <a:gd name="T7" fmla="*/ 2 h 3"/>
              <a:gd name="T8" fmla="*/ 0 w 59"/>
              <a:gd name="T9" fmla="*/ 2 h 3"/>
              <a:gd name="T10" fmla="*/ 1 w 59"/>
              <a:gd name="T11" fmla="*/ 0 h 3"/>
              <a:gd name="T12" fmla="*/ 58 w 59"/>
              <a:gd name="T13" fmla="*/ 0 h 3"/>
              <a:gd name="T14" fmla="*/ 59 w 59"/>
              <a:gd name="T1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3">
                <a:moveTo>
                  <a:pt x="59" y="2"/>
                </a:moveTo>
                <a:cubicBezTo>
                  <a:pt x="59" y="2"/>
                  <a:pt x="59" y="3"/>
                  <a:pt x="58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59" y="1"/>
                  <a:pt x="59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A224DBC2-CAF4-4C70-9800-3B1A66E3B984}"/>
              </a:ext>
            </a:extLst>
          </p:cNvPr>
          <p:cNvSpPr>
            <a:spLocks/>
          </p:cNvSpPr>
          <p:nvPr/>
        </p:nvSpPr>
        <p:spPr bwMode="auto">
          <a:xfrm>
            <a:off x="9116090" y="6178238"/>
            <a:ext cx="305058" cy="161501"/>
          </a:xfrm>
          <a:custGeom>
            <a:avLst/>
            <a:gdLst>
              <a:gd name="T0" fmla="*/ 11 w 11"/>
              <a:gd name="T1" fmla="*/ 3 h 6"/>
              <a:gd name="T2" fmla="*/ 8 w 11"/>
              <a:gd name="T3" fmla="*/ 6 h 6"/>
              <a:gd name="T4" fmla="*/ 3 w 11"/>
              <a:gd name="T5" fmla="*/ 6 h 6"/>
              <a:gd name="T6" fmla="*/ 0 w 11"/>
              <a:gd name="T7" fmla="*/ 3 h 6"/>
              <a:gd name="T8" fmla="*/ 0 w 11"/>
              <a:gd name="T9" fmla="*/ 3 h 6"/>
              <a:gd name="T10" fmla="*/ 3 w 11"/>
              <a:gd name="T11" fmla="*/ 0 h 6"/>
              <a:gd name="T12" fmla="*/ 8 w 11"/>
              <a:gd name="T13" fmla="*/ 0 h 6"/>
              <a:gd name="T14" fmla="*/ 11 w 11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6">
                <a:moveTo>
                  <a:pt x="11" y="3"/>
                </a:moveTo>
                <a:cubicBezTo>
                  <a:pt x="11" y="5"/>
                  <a:pt x="10" y="6"/>
                  <a:pt x="8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1" y="2"/>
                  <a:pt x="11" y="3"/>
                </a:cubicBezTo>
                <a:close/>
              </a:path>
            </a:pathLst>
          </a:custGeom>
          <a:solidFill>
            <a:srgbClr val="73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1A3117E7-1661-4BCF-9320-2E11EF78B9C5}"/>
              </a:ext>
            </a:extLst>
          </p:cNvPr>
          <p:cNvSpPr>
            <a:spLocks/>
          </p:cNvSpPr>
          <p:nvPr/>
        </p:nvSpPr>
        <p:spPr bwMode="auto">
          <a:xfrm>
            <a:off x="11502728" y="6178238"/>
            <a:ext cx="305058" cy="161501"/>
          </a:xfrm>
          <a:custGeom>
            <a:avLst/>
            <a:gdLst>
              <a:gd name="T0" fmla="*/ 11 w 11"/>
              <a:gd name="T1" fmla="*/ 3 h 6"/>
              <a:gd name="T2" fmla="*/ 8 w 11"/>
              <a:gd name="T3" fmla="*/ 6 h 6"/>
              <a:gd name="T4" fmla="*/ 3 w 11"/>
              <a:gd name="T5" fmla="*/ 6 h 6"/>
              <a:gd name="T6" fmla="*/ 0 w 11"/>
              <a:gd name="T7" fmla="*/ 3 h 6"/>
              <a:gd name="T8" fmla="*/ 0 w 11"/>
              <a:gd name="T9" fmla="*/ 3 h 6"/>
              <a:gd name="T10" fmla="*/ 3 w 11"/>
              <a:gd name="T11" fmla="*/ 0 h 6"/>
              <a:gd name="T12" fmla="*/ 8 w 11"/>
              <a:gd name="T13" fmla="*/ 0 h 6"/>
              <a:gd name="T14" fmla="*/ 11 w 11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6">
                <a:moveTo>
                  <a:pt x="11" y="3"/>
                </a:moveTo>
                <a:cubicBezTo>
                  <a:pt x="11" y="5"/>
                  <a:pt x="9" y="6"/>
                  <a:pt x="8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1" y="2"/>
                  <a:pt x="11" y="3"/>
                </a:cubicBezTo>
                <a:close/>
              </a:path>
            </a:pathLst>
          </a:custGeom>
          <a:solidFill>
            <a:srgbClr val="73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AB76AA29-2877-4013-9765-1BE2F847EFBD}"/>
              </a:ext>
            </a:extLst>
          </p:cNvPr>
          <p:cNvSpPr>
            <a:spLocks/>
          </p:cNvSpPr>
          <p:nvPr/>
        </p:nvSpPr>
        <p:spPr bwMode="auto">
          <a:xfrm>
            <a:off x="10147908" y="6097486"/>
            <a:ext cx="628063" cy="331976"/>
          </a:xfrm>
          <a:custGeom>
            <a:avLst/>
            <a:gdLst>
              <a:gd name="T0" fmla="*/ 23 w 23"/>
              <a:gd name="T1" fmla="*/ 6 h 12"/>
              <a:gd name="T2" fmla="*/ 17 w 23"/>
              <a:gd name="T3" fmla="*/ 12 h 12"/>
              <a:gd name="T4" fmla="*/ 6 w 23"/>
              <a:gd name="T5" fmla="*/ 12 h 12"/>
              <a:gd name="T6" fmla="*/ 0 w 23"/>
              <a:gd name="T7" fmla="*/ 6 h 12"/>
              <a:gd name="T8" fmla="*/ 0 w 23"/>
              <a:gd name="T9" fmla="*/ 6 h 12"/>
              <a:gd name="T10" fmla="*/ 6 w 23"/>
              <a:gd name="T11" fmla="*/ 0 h 12"/>
              <a:gd name="T12" fmla="*/ 17 w 23"/>
              <a:gd name="T13" fmla="*/ 0 h 12"/>
              <a:gd name="T14" fmla="*/ 23 w 23"/>
              <a:gd name="T1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12">
                <a:moveTo>
                  <a:pt x="23" y="6"/>
                </a:moveTo>
                <a:cubicBezTo>
                  <a:pt x="23" y="10"/>
                  <a:pt x="21" y="12"/>
                  <a:pt x="1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1" y="0"/>
                  <a:pt x="23" y="3"/>
                  <a:pt x="23" y="6"/>
                </a:cubicBezTo>
                <a:close/>
              </a:path>
            </a:pathLst>
          </a:custGeom>
          <a:solidFill>
            <a:srgbClr val="73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pic>
        <p:nvPicPr>
          <p:cNvPr id="108" name="BotFrameworkLoopingVideo">
            <a:hlinkClick r:id="" action="ppaction://media"/>
            <a:extLst>
              <a:ext uri="{FF2B5EF4-FFF2-40B4-BE49-F238E27FC236}">
                <a16:creationId xmlns:a16="http://schemas.microsoft.com/office/drawing/2014/main" id="{BD805836-A295-48F6-9EA7-A0AEC91B1E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7023" y="2050970"/>
            <a:ext cx="2716748" cy="39127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5C290FC-1691-430F-A033-552D1B1DB7A1}"/>
              </a:ext>
            </a:extLst>
          </p:cNvPr>
          <p:cNvSpPr/>
          <p:nvPr/>
        </p:nvSpPr>
        <p:spPr bwMode="auto">
          <a:xfrm>
            <a:off x="1409240" y="1991079"/>
            <a:ext cx="1811158" cy="1320926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98D27D0-EBEA-47C8-99E5-71AC8B8A81F2}"/>
              </a:ext>
            </a:extLst>
          </p:cNvPr>
          <p:cNvSpPr/>
          <p:nvPr/>
        </p:nvSpPr>
        <p:spPr bwMode="auto">
          <a:xfrm>
            <a:off x="1660147" y="1718995"/>
            <a:ext cx="1309343" cy="466802"/>
          </a:xfrm>
          <a:prstGeom prst="rect">
            <a:avLst/>
          </a:prstGeom>
          <a:solidFill>
            <a:srgbClr val="E6E6E6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TYPE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B7CBEC2-EF62-4BF4-B0CB-7A93D0F0E613}"/>
              </a:ext>
            </a:extLst>
          </p:cNvPr>
          <p:cNvSpPr/>
          <p:nvPr/>
        </p:nvSpPr>
        <p:spPr bwMode="auto">
          <a:xfrm>
            <a:off x="5658969" y="1989127"/>
            <a:ext cx="1811158" cy="1320927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9DA4FD1-2E13-470B-8B3A-CE75A1F6B634}"/>
              </a:ext>
            </a:extLst>
          </p:cNvPr>
          <p:cNvSpPr/>
          <p:nvPr/>
        </p:nvSpPr>
        <p:spPr bwMode="auto">
          <a:xfrm>
            <a:off x="5909876" y="1717043"/>
            <a:ext cx="1309343" cy="466804"/>
          </a:xfrm>
          <a:prstGeom prst="rect">
            <a:avLst/>
          </a:prstGeom>
          <a:solidFill>
            <a:srgbClr val="E6E6E6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TALK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9FBB436-9C6E-4230-B405-77025EE934E9}"/>
              </a:ext>
            </a:extLst>
          </p:cNvPr>
          <p:cNvSpPr/>
          <p:nvPr/>
        </p:nvSpPr>
        <p:spPr bwMode="auto">
          <a:xfrm>
            <a:off x="3554782" y="1982979"/>
            <a:ext cx="1811158" cy="1320926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8B54027-16BF-4357-873D-998683A6A8C6}"/>
              </a:ext>
            </a:extLst>
          </p:cNvPr>
          <p:cNvSpPr/>
          <p:nvPr/>
        </p:nvSpPr>
        <p:spPr bwMode="auto">
          <a:xfrm>
            <a:off x="3805689" y="1710895"/>
            <a:ext cx="1309343" cy="466802"/>
          </a:xfrm>
          <a:prstGeom prst="rect">
            <a:avLst/>
          </a:prstGeom>
          <a:solidFill>
            <a:srgbClr val="E6E6E6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TAP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2FBA2EB-F4B7-4CA7-9C70-81E10F23D988}"/>
              </a:ext>
            </a:extLst>
          </p:cNvPr>
          <p:cNvSpPr/>
          <p:nvPr/>
        </p:nvSpPr>
        <p:spPr bwMode="auto">
          <a:xfrm>
            <a:off x="882" y="6631845"/>
            <a:ext cx="12434711" cy="3626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6DCB4A8-2723-4861-AF3A-909C24D6BC56}"/>
              </a:ext>
            </a:extLst>
          </p:cNvPr>
          <p:cNvGrpSpPr/>
          <p:nvPr/>
        </p:nvGrpSpPr>
        <p:grpSpPr>
          <a:xfrm>
            <a:off x="1429201" y="4881511"/>
            <a:ext cx="1956683" cy="1776245"/>
            <a:chOff x="486041" y="5289232"/>
            <a:chExt cx="1728131" cy="1568768"/>
          </a:xfrm>
        </p:grpSpPr>
        <p:pic>
          <p:nvPicPr>
            <p:cNvPr id="402" name="Picture 401">
              <a:extLst>
                <a:ext uri="{FF2B5EF4-FFF2-40B4-BE49-F238E27FC236}">
                  <a16:creationId xmlns:a16="http://schemas.microsoft.com/office/drawing/2014/main" id="{79991B63-C944-4779-BEC4-8716A56D1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512" y="5289232"/>
              <a:ext cx="1032968" cy="782233"/>
            </a:xfrm>
            <a:prstGeom prst="rect">
              <a:avLst/>
            </a:prstGeom>
          </p:spPr>
        </p:pic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AC19CF4-F74B-4801-81EB-E44C74D6F23B}"/>
                </a:ext>
              </a:extLst>
            </p:cNvPr>
            <p:cNvGrpSpPr/>
            <p:nvPr/>
          </p:nvGrpSpPr>
          <p:grpSpPr>
            <a:xfrm>
              <a:off x="486041" y="6197508"/>
              <a:ext cx="1728131" cy="644726"/>
              <a:chOff x="4160492" y="5377912"/>
              <a:chExt cx="2585360" cy="1280165"/>
            </a:xfrm>
          </p:grpSpPr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B030FDA1-1336-4AB1-9CB8-58B07FFB8BBB}"/>
                  </a:ext>
                </a:extLst>
              </p:cNvPr>
              <p:cNvGrpSpPr/>
              <p:nvPr/>
            </p:nvGrpSpPr>
            <p:grpSpPr>
              <a:xfrm>
                <a:off x="4352925" y="5495925"/>
                <a:ext cx="2201139" cy="1162152"/>
                <a:chOff x="4352925" y="5495925"/>
                <a:chExt cx="2201139" cy="1162152"/>
              </a:xfrm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1A8466CC-7C8D-487B-B7B2-D0C640F3708C}"/>
                    </a:ext>
                  </a:extLst>
                </p:cNvPr>
                <p:cNvSpPr/>
                <p:nvPr/>
              </p:nvSpPr>
              <p:spPr>
                <a:xfrm>
                  <a:off x="4352925" y="5495925"/>
                  <a:ext cx="2201139" cy="262166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E07DA36E-7718-4209-B2ED-64AD8FE004F8}"/>
                    </a:ext>
                  </a:extLst>
                </p:cNvPr>
                <p:cNvSpPr/>
                <p:nvPr/>
              </p:nvSpPr>
              <p:spPr>
                <a:xfrm rot="5400000">
                  <a:off x="4016269" y="6065695"/>
                  <a:ext cx="991698" cy="193058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FF29AE72-832F-49F2-B7B7-AE143F2103B0}"/>
                    </a:ext>
                  </a:extLst>
                </p:cNvPr>
                <p:cNvSpPr/>
                <p:nvPr/>
              </p:nvSpPr>
              <p:spPr>
                <a:xfrm rot="5400000">
                  <a:off x="5982014" y="6086027"/>
                  <a:ext cx="991698" cy="152401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29A68E5D-8397-4714-B1E5-B6FA16DFCD51}"/>
                  </a:ext>
                </a:extLst>
              </p:cNvPr>
              <p:cNvSpPr/>
              <p:nvPr/>
            </p:nvSpPr>
            <p:spPr>
              <a:xfrm rot="5400000">
                <a:off x="3719060" y="5920886"/>
                <a:ext cx="1280160" cy="194213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3EA63E53-8757-4214-B25C-53CE08CD828F}"/>
                  </a:ext>
                </a:extLst>
              </p:cNvPr>
              <p:cNvSpPr/>
              <p:nvPr/>
            </p:nvSpPr>
            <p:spPr>
              <a:xfrm rot="5400000">
                <a:off x="6008666" y="5920887"/>
                <a:ext cx="1280159" cy="194213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FA99620C-8012-4EEB-80C8-DD82CB5E5E20}"/>
                  </a:ext>
                </a:extLst>
              </p:cNvPr>
              <p:cNvSpPr/>
              <p:nvPr/>
            </p:nvSpPr>
            <p:spPr>
              <a:xfrm>
                <a:off x="4262034" y="5377912"/>
                <a:ext cx="2477277" cy="194213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B84D4480-84D3-46FB-A4DD-E77826109077}"/>
                  </a:ext>
                </a:extLst>
              </p:cNvPr>
              <p:cNvSpPr/>
              <p:nvPr/>
            </p:nvSpPr>
            <p:spPr>
              <a:xfrm rot="5400000">
                <a:off x="3617519" y="5920888"/>
                <a:ext cx="1280160" cy="194213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F080D900-6F71-4635-9D95-742D3717DFC2}"/>
                </a:ext>
              </a:extLst>
            </p:cNvPr>
            <p:cNvGrpSpPr/>
            <p:nvPr/>
          </p:nvGrpSpPr>
          <p:grpSpPr>
            <a:xfrm>
              <a:off x="1588348" y="6376423"/>
              <a:ext cx="216637" cy="481577"/>
              <a:chOff x="6013796" y="6118930"/>
              <a:chExt cx="216637" cy="481577"/>
            </a:xfrm>
          </p:grpSpPr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58DD8A0-A643-4517-B2FA-09065E5A30F0}"/>
                  </a:ext>
                </a:extLst>
              </p:cNvPr>
              <p:cNvCxnSpPr/>
              <p:nvPr/>
            </p:nvCxnSpPr>
            <p:spPr>
              <a:xfrm flipH="1" flipV="1">
                <a:off x="6122114" y="6118930"/>
                <a:ext cx="0" cy="69268"/>
              </a:xfrm>
              <a:prstGeom prst="line">
                <a:avLst/>
              </a:prstGeom>
              <a:noFill/>
              <a:ln w="9525" cap="flat" cmpd="sng" algn="ctr">
                <a:solidFill>
                  <a:srgbClr val="68217A"/>
                </a:solidFill>
                <a:prstDash val="solid"/>
              </a:ln>
              <a:effectLst/>
            </p:spPr>
          </p:cxnSp>
          <p:pic>
            <p:nvPicPr>
              <p:cNvPr id="372" name="Picture 371">
                <a:extLst>
                  <a:ext uri="{FF2B5EF4-FFF2-40B4-BE49-F238E27FC236}">
                    <a16:creationId xmlns:a16="http://schemas.microsoft.com/office/drawing/2014/main" id="{90E7FCD4-EF1E-4DE7-842C-6CB08285B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3796" y="6188198"/>
                <a:ext cx="216637" cy="412309"/>
              </a:xfrm>
              <a:prstGeom prst="rect">
                <a:avLst/>
              </a:prstGeom>
            </p:spPr>
          </p:pic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21A12A06-F661-4AD9-84B7-B5F4B441C2B6}"/>
                </a:ext>
              </a:extLst>
            </p:cNvPr>
            <p:cNvGrpSpPr/>
            <p:nvPr/>
          </p:nvGrpSpPr>
          <p:grpSpPr>
            <a:xfrm>
              <a:off x="718726" y="5392639"/>
              <a:ext cx="1144776" cy="1441516"/>
              <a:chOff x="1232899" y="5003799"/>
              <a:chExt cx="1473811" cy="1855838"/>
            </a:xfrm>
          </p:grpSpPr>
          <p:sp>
            <p:nvSpPr>
              <p:cNvPr id="283" name="Rectangle: Rounded Corners 282">
                <a:extLst>
                  <a:ext uri="{FF2B5EF4-FFF2-40B4-BE49-F238E27FC236}">
                    <a16:creationId xmlns:a16="http://schemas.microsoft.com/office/drawing/2014/main" id="{A35F31EB-201E-4B50-A227-CF5066326EDF}"/>
                  </a:ext>
                </a:extLst>
              </p:cNvPr>
              <p:cNvSpPr/>
              <p:nvPr/>
            </p:nvSpPr>
            <p:spPr>
              <a:xfrm>
                <a:off x="2200750" y="5935263"/>
                <a:ext cx="505960" cy="100698"/>
              </a:xfrm>
              <a:prstGeom prst="roundRect">
                <a:avLst>
                  <a:gd name="adj" fmla="val 50000"/>
                </a:avLst>
              </a:prstGeom>
              <a:solidFill>
                <a:srgbClr val="505050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4" name="Rectangle: Rounded Corners 283">
                <a:extLst>
                  <a:ext uri="{FF2B5EF4-FFF2-40B4-BE49-F238E27FC236}">
                    <a16:creationId xmlns:a16="http://schemas.microsoft.com/office/drawing/2014/main" id="{15BD0180-0D43-42F9-AEEA-8EEAB4C3CF6E}"/>
                  </a:ext>
                </a:extLst>
              </p:cNvPr>
              <p:cNvSpPr/>
              <p:nvPr/>
            </p:nvSpPr>
            <p:spPr>
              <a:xfrm>
                <a:off x="2167622" y="5874433"/>
                <a:ext cx="505960" cy="161529"/>
              </a:xfrm>
              <a:prstGeom prst="roundRect">
                <a:avLst>
                  <a:gd name="adj" fmla="val 50000"/>
                </a:avLst>
              </a:prstGeom>
              <a:solidFill>
                <a:srgbClr val="D8B195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9ABBECFF-D033-42F8-9F89-D6615D1E77D4}"/>
                  </a:ext>
                </a:extLst>
              </p:cNvPr>
              <p:cNvSpPr/>
              <p:nvPr/>
            </p:nvSpPr>
            <p:spPr>
              <a:xfrm>
                <a:off x="1262328" y="5916833"/>
                <a:ext cx="505960" cy="131631"/>
              </a:xfrm>
              <a:prstGeom prst="roundRect">
                <a:avLst>
                  <a:gd name="adj" fmla="val 50000"/>
                </a:avLst>
              </a:prstGeom>
              <a:solidFill>
                <a:srgbClr val="68217A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8" name="Freeform 60">
                <a:extLst>
                  <a:ext uri="{FF2B5EF4-FFF2-40B4-BE49-F238E27FC236}">
                    <a16:creationId xmlns:a16="http://schemas.microsoft.com/office/drawing/2014/main" id="{8A4FE5AE-16AD-487E-ADDA-1D5B97B2E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373" y="5185381"/>
                <a:ext cx="366207" cy="85964"/>
              </a:xfrm>
              <a:custGeom>
                <a:avLst/>
                <a:gdLst>
                  <a:gd name="T0" fmla="*/ 0 w 184"/>
                  <a:gd name="T1" fmla="*/ 41 h 54"/>
                  <a:gd name="T2" fmla="*/ 9 w 184"/>
                  <a:gd name="T3" fmla="*/ 54 h 54"/>
                  <a:gd name="T4" fmla="*/ 175 w 184"/>
                  <a:gd name="T5" fmla="*/ 54 h 54"/>
                  <a:gd name="T6" fmla="*/ 184 w 184"/>
                  <a:gd name="T7" fmla="*/ 41 h 54"/>
                  <a:gd name="T8" fmla="*/ 184 w 184"/>
                  <a:gd name="T9" fmla="*/ 13 h 54"/>
                  <a:gd name="T10" fmla="*/ 175 w 184"/>
                  <a:gd name="T11" fmla="*/ 0 h 54"/>
                  <a:gd name="T12" fmla="*/ 9 w 184"/>
                  <a:gd name="T13" fmla="*/ 0 h 54"/>
                  <a:gd name="T14" fmla="*/ 0 w 184"/>
                  <a:gd name="T15" fmla="*/ 13 h 54"/>
                  <a:gd name="T16" fmla="*/ 0 w 184"/>
                  <a:gd name="T1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54">
                    <a:moveTo>
                      <a:pt x="0" y="41"/>
                    </a:moveTo>
                    <a:cubicBezTo>
                      <a:pt x="0" y="48"/>
                      <a:pt x="4" y="54"/>
                      <a:pt x="9" y="54"/>
                    </a:cubicBezTo>
                    <a:cubicBezTo>
                      <a:pt x="175" y="54"/>
                      <a:pt x="175" y="54"/>
                      <a:pt x="175" y="54"/>
                    </a:cubicBezTo>
                    <a:cubicBezTo>
                      <a:pt x="180" y="54"/>
                      <a:pt x="184" y="48"/>
                      <a:pt x="184" y="41"/>
                    </a:cubicBezTo>
                    <a:cubicBezTo>
                      <a:pt x="184" y="13"/>
                      <a:pt x="184" y="13"/>
                      <a:pt x="184" y="13"/>
                    </a:cubicBezTo>
                    <a:cubicBezTo>
                      <a:pt x="184" y="5"/>
                      <a:pt x="180" y="0"/>
                      <a:pt x="17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3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8B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C00E955C-3483-406D-8E8B-393147D74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232" y="5068408"/>
                <a:ext cx="292278" cy="470947"/>
              </a:xfrm>
              <a:custGeom>
                <a:avLst/>
                <a:gdLst>
                  <a:gd name="connsiteX0" fmla="*/ 44980 w 269876"/>
                  <a:gd name="connsiteY0" fmla="*/ 0 h 434850"/>
                  <a:gd name="connsiteX1" fmla="*/ 224896 w 269876"/>
                  <a:gd name="connsiteY1" fmla="*/ 0 h 434850"/>
                  <a:gd name="connsiteX2" fmla="*/ 269876 w 269876"/>
                  <a:gd name="connsiteY2" fmla="*/ 44980 h 434850"/>
                  <a:gd name="connsiteX3" fmla="*/ 269876 w 269876"/>
                  <a:gd name="connsiteY3" fmla="*/ 292016 h 434850"/>
                  <a:gd name="connsiteX4" fmla="*/ 224896 w 269876"/>
                  <a:gd name="connsiteY4" fmla="*/ 336996 h 434850"/>
                  <a:gd name="connsiteX5" fmla="*/ 203995 w 269876"/>
                  <a:gd name="connsiteY5" fmla="*/ 336996 h 434850"/>
                  <a:gd name="connsiteX6" fmla="*/ 203995 w 269876"/>
                  <a:gd name="connsiteY6" fmla="*/ 345992 h 434850"/>
                  <a:gd name="connsiteX7" fmla="*/ 203995 w 269876"/>
                  <a:gd name="connsiteY7" fmla="*/ 368613 h 434850"/>
                  <a:gd name="connsiteX8" fmla="*/ 134939 w 269876"/>
                  <a:gd name="connsiteY8" fmla="*/ 434850 h 434850"/>
                  <a:gd name="connsiteX9" fmla="*/ 65882 w 269876"/>
                  <a:gd name="connsiteY9" fmla="*/ 368613 h 434850"/>
                  <a:gd name="connsiteX10" fmla="*/ 65882 w 269876"/>
                  <a:gd name="connsiteY10" fmla="*/ 337614 h 434850"/>
                  <a:gd name="connsiteX11" fmla="*/ 65882 w 269876"/>
                  <a:gd name="connsiteY11" fmla="*/ 336996 h 434850"/>
                  <a:gd name="connsiteX12" fmla="*/ 44980 w 269876"/>
                  <a:gd name="connsiteY12" fmla="*/ 336996 h 434850"/>
                  <a:gd name="connsiteX13" fmla="*/ 0 w 269876"/>
                  <a:gd name="connsiteY13" fmla="*/ 292016 h 434850"/>
                  <a:gd name="connsiteX14" fmla="*/ 0 w 269876"/>
                  <a:gd name="connsiteY14" fmla="*/ 44980 h 434850"/>
                  <a:gd name="connsiteX15" fmla="*/ 44980 w 269876"/>
                  <a:gd name="connsiteY15" fmla="*/ 0 h 4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9876" h="434850">
                    <a:moveTo>
                      <a:pt x="44980" y="0"/>
                    </a:moveTo>
                    <a:lnTo>
                      <a:pt x="224896" y="0"/>
                    </a:lnTo>
                    <a:cubicBezTo>
                      <a:pt x="249738" y="0"/>
                      <a:pt x="269876" y="20138"/>
                      <a:pt x="269876" y="44980"/>
                    </a:cubicBezTo>
                    <a:lnTo>
                      <a:pt x="269876" y="292016"/>
                    </a:lnTo>
                    <a:cubicBezTo>
                      <a:pt x="269876" y="316858"/>
                      <a:pt x="249738" y="336996"/>
                      <a:pt x="224896" y="336996"/>
                    </a:cubicBezTo>
                    <a:lnTo>
                      <a:pt x="203995" y="336996"/>
                    </a:lnTo>
                    <a:lnTo>
                      <a:pt x="203995" y="345992"/>
                    </a:lnTo>
                    <a:cubicBezTo>
                      <a:pt x="203995" y="368613"/>
                      <a:pt x="203995" y="368613"/>
                      <a:pt x="203995" y="368613"/>
                    </a:cubicBezTo>
                    <a:cubicBezTo>
                      <a:pt x="203995" y="409617"/>
                      <a:pt x="173140" y="434850"/>
                      <a:pt x="134939" y="434850"/>
                    </a:cubicBezTo>
                    <a:cubicBezTo>
                      <a:pt x="96737" y="434850"/>
                      <a:pt x="65882" y="409617"/>
                      <a:pt x="65882" y="368613"/>
                    </a:cubicBezTo>
                    <a:cubicBezTo>
                      <a:pt x="65882" y="355208"/>
                      <a:pt x="65882" y="345155"/>
                      <a:pt x="65882" y="337614"/>
                    </a:cubicBezTo>
                    <a:lnTo>
                      <a:pt x="65882" y="336996"/>
                    </a:lnTo>
                    <a:lnTo>
                      <a:pt x="44980" y="336996"/>
                    </a:lnTo>
                    <a:cubicBezTo>
                      <a:pt x="20138" y="336996"/>
                      <a:pt x="0" y="316858"/>
                      <a:pt x="0" y="292016"/>
                    </a:cubicBezTo>
                    <a:lnTo>
                      <a:pt x="0" y="44980"/>
                    </a:lnTo>
                    <a:cubicBezTo>
                      <a:pt x="0" y="20138"/>
                      <a:pt x="20138" y="0"/>
                      <a:pt x="44980" y="0"/>
                    </a:cubicBezTo>
                    <a:close/>
                  </a:path>
                </a:pathLst>
              </a:custGeom>
              <a:solidFill>
                <a:srgbClr val="D8B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0" name="Rectangle: Rounded Corners 84">
                <a:extLst>
                  <a:ext uri="{FF2B5EF4-FFF2-40B4-BE49-F238E27FC236}">
                    <a16:creationId xmlns:a16="http://schemas.microsoft.com/office/drawing/2014/main" id="{55FE6E1F-6BCD-46A4-8C87-361A0AD36A4E}"/>
                  </a:ext>
                </a:extLst>
              </p:cNvPr>
              <p:cNvSpPr/>
              <p:nvPr/>
            </p:nvSpPr>
            <p:spPr>
              <a:xfrm>
                <a:off x="1601873" y="5003799"/>
                <a:ext cx="342136" cy="447675"/>
              </a:xfrm>
              <a:custGeom>
                <a:avLst/>
                <a:gdLst>
                  <a:gd name="connsiteX0" fmla="*/ 0 w 303212"/>
                  <a:gd name="connsiteY0" fmla="*/ 114284 h 315841"/>
                  <a:gd name="connsiteX1" fmla="*/ 114284 w 303212"/>
                  <a:gd name="connsiteY1" fmla="*/ 0 h 315841"/>
                  <a:gd name="connsiteX2" fmla="*/ 188928 w 303212"/>
                  <a:gd name="connsiteY2" fmla="*/ 0 h 315841"/>
                  <a:gd name="connsiteX3" fmla="*/ 303212 w 303212"/>
                  <a:gd name="connsiteY3" fmla="*/ 114284 h 315841"/>
                  <a:gd name="connsiteX4" fmla="*/ 303212 w 303212"/>
                  <a:gd name="connsiteY4" fmla="*/ 201557 h 315841"/>
                  <a:gd name="connsiteX5" fmla="*/ 188928 w 303212"/>
                  <a:gd name="connsiteY5" fmla="*/ 315841 h 315841"/>
                  <a:gd name="connsiteX6" fmla="*/ 114284 w 303212"/>
                  <a:gd name="connsiteY6" fmla="*/ 315841 h 315841"/>
                  <a:gd name="connsiteX7" fmla="*/ 0 w 303212"/>
                  <a:gd name="connsiteY7" fmla="*/ 201557 h 315841"/>
                  <a:gd name="connsiteX8" fmla="*/ 0 w 303212"/>
                  <a:gd name="connsiteY8" fmla="*/ 114284 h 315841"/>
                  <a:gd name="connsiteX0" fmla="*/ 151 w 303363"/>
                  <a:gd name="connsiteY0" fmla="*/ 114284 h 315841"/>
                  <a:gd name="connsiteX1" fmla="*/ 114435 w 303363"/>
                  <a:gd name="connsiteY1" fmla="*/ 0 h 315841"/>
                  <a:gd name="connsiteX2" fmla="*/ 189079 w 303363"/>
                  <a:gd name="connsiteY2" fmla="*/ 0 h 315841"/>
                  <a:gd name="connsiteX3" fmla="*/ 303363 w 303363"/>
                  <a:gd name="connsiteY3" fmla="*/ 114284 h 315841"/>
                  <a:gd name="connsiteX4" fmla="*/ 303363 w 303363"/>
                  <a:gd name="connsiteY4" fmla="*/ 201557 h 315841"/>
                  <a:gd name="connsiteX5" fmla="*/ 189079 w 303363"/>
                  <a:gd name="connsiteY5" fmla="*/ 315841 h 315841"/>
                  <a:gd name="connsiteX6" fmla="*/ 57285 w 303363"/>
                  <a:gd name="connsiteY6" fmla="*/ 309491 h 315841"/>
                  <a:gd name="connsiteX7" fmla="*/ 151 w 303363"/>
                  <a:gd name="connsiteY7" fmla="*/ 201557 h 315841"/>
                  <a:gd name="connsiteX8" fmla="*/ 151 w 303363"/>
                  <a:gd name="connsiteY8" fmla="*/ 114284 h 315841"/>
                  <a:gd name="connsiteX0" fmla="*/ 151 w 308261"/>
                  <a:gd name="connsiteY0" fmla="*/ 114284 h 319016"/>
                  <a:gd name="connsiteX1" fmla="*/ 114435 w 308261"/>
                  <a:gd name="connsiteY1" fmla="*/ 0 h 319016"/>
                  <a:gd name="connsiteX2" fmla="*/ 189079 w 308261"/>
                  <a:gd name="connsiteY2" fmla="*/ 0 h 319016"/>
                  <a:gd name="connsiteX3" fmla="*/ 303363 w 308261"/>
                  <a:gd name="connsiteY3" fmla="*/ 114284 h 319016"/>
                  <a:gd name="connsiteX4" fmla="*/ 303363 w 308261"/>
                  <a:gd name="connsiteY4" fmla="*/ 201557 h 319016"/>
                  <a:gd name="connsiteX5" fmla="*/ 265279 w 308261"/>
                  <a:gd name="connsiteY5" fmla="*/ 319016 h 319016"/>
                  <a:gd name="connsiteX6" fmla="*/ 57285 w 308261"/>
                  <a:gd name="connsiteY6" fmla="*/ 309491 h 319016"/>
                  <a:gd name="connsiteX7" fmla="*/ 151 w 308261"/>
                  <a:gd name="connsiteY7" fmla="*/ 201557 h 319016"/>
                  <a:gd name="connsiteX8" fmla="*/ 151 w 308261"/>
                  <a:gd name="connsiteY8" fmla="*/ 114284 h 319016"/>
                  <a:gd name="connsiteX0" fmla="*/ 7802 w 315912"/>
                  <a:gd name="connsiteY0" fmla="*/ 114284 h 319016"/>
                  <a:gd name="connsiteX1" fmla="*/ 122086 w 315912"/>
                  <a:gd name="connsiteY1" fmla="*/ 0 h 319016"/>
                  <a:gd name="connsiteX2" fmla="*/ 196730 w 315912"/>
                  <a:gd name="connsiteY2" fmla="*/ 0 h 319016"/>
                  <a:gd name="connsiteX3" fmla="*/ 311014 w 315912"/>
                  <a:gd name="connsiteY3" fmla="*/ 114284 h 319016"/>
                  <a:gd name="connsiteX4" fmla="*/ 311014 w 315912"/>
                  <a:gd name="connsiteY4" fmla="*/ 201557 h 319016"/>
                  <a:gd name="connsiteX5" fmla="*/ 272930 w 315912"/>
                  <a:gd name="connsiteY5" fmla="*/ 319016 h 319016"/>
                  <a:gd name="connsiteX6" fmla="*/ 39536 w 315912"/>
                  <a:gd name="connsiteY6" fmla="*/ 319016 h 319016"/>
                  <a:gd name="connsiteX7" fmla="*/ 7802 w 315912"/>
                  <a:gd name="connsiteY7" fmla="*/ 201557 h 319016"/>
                  <a:gd name="connsiteX8" fmla="*/ 7802 w 315912"/>
                  <a:gd name="connsiteY8" fmla="*/ 114284 h 31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5912" h="319016">
                    <a:moveTo>
                      <a:pt x="7802" y="114284"/>
                    </a:moveTo>
                    <a:cubicBezTo>
                      <a:pt x="7802" y="51167"/>
                      <a:pt x="58969" y="0"/>
                      <a:pt x="122086" y="0"/>
                    </a:cubicBezTo>
                    <a:lnTo>
                      <a:pt x="196730" y="0"/>
                    </a:lnTo>
                    <a:cubicBezTo>
                      <a:pt x="259847" y="0"/>
                      <a:pt x="311014" y="51167"/>
                      <a:pt x="311014" y="114284"/>
                    </a:cubicBezTo>
                    <a:lnTo>
                      <a:pt x="311014" y="201557"/>
                    </a:lnTo>
                    <a:cubicBezTo>
                      <a:pt x="311014" y="264674"/>
                      <a:pt x="336047" y="319016"/>
                      <a:pt x="272930" y="319016"/>
                    </a:cubicBezTo>
                    <a:lnTo>
                      <a:pt x="39536" y="319016"/>
                    </a:lnTo>
                    <a:cubicBezTo>
                      <a:pt x="-23581" y="319016"/>
                      <a:pt x="7802" y="264674"/>
                      <a:pt x="7802" y="201557"/>
                    </a:cubicBezTo>
                    <a:lnTo>
                      <a:pt x="7802" y="114284"/>
                    </a:lnTo>
                    <a:close/>
                  </a:path>
                </a:pathLst>
              </a:custGeom>
              <a:solidFill>
                <a:srgbClr val="000000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64E9730-7AC0-4563-93A9-0E3CC29626D7}"/>
                  </a:ext>
                </a:extLst>
              </p:cNvPr>
              <p:cNvSpPr/>
              <p:nvPr/>
            </p:nvSpPr>
            <p:spPr>
              <a:xfrm>
                <a:off x="1427904" y="6285262"/>
                <a:ext cx="222972" cy="574374"/>
              </a:xfrm>
              <a:custGeom>
                <a:avLst/>
                <a:gdLst>
                  <a:gd name="connsiteX0" fmla="*/ 102941 w 205882"/>
                  <a:gd name="connsiteY0" fmla="*/ 0 h 530350"/>
                  <a:gd name="connsiteX1" fmla="*/ 205882 w 205882"/>
                  <a:gd name="connsiteY1" fmla="*/ 102941 h 530350"/>
                  <a:gd name="connsiteX2" fmla="*/ 205882 w 205882"/>
                  <a:gd name="connsiteY2" fmla="*/ 530350 h 530350"/>
                  <a:gd name="connsiteX3" fmla="*/ 0 w 205882"/>
                  <a:gd name="connsiteY3" fmla="*/ 530350 h 530350"/>
                  <a:gd name="connsiteX4" fmla="*/ 0 w 205882"/>
                  <a:gd name="connsiteY4" fmla="*/ 102941 h 530350"/>
                  <a:gd name="connsiteX5" fmla="*/ 102941 w 205882"/>
                  <a:gd name="connsiteY5" fmla="*/ 0 h 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882" h="530350">
                    <a:moveTo>
                      <a:pt x="102941" y="0"/>
                    </a:moveTo>
                    <a:cubicBezTo>
                      <a:pt x="159794" y="0"/>
                      <a:pt x="205882" y="46088"/>
                      <a:pt x="205882" y="102941"/>
                    </a:cubicBezTo>
                    <a:lnTo>
                      <a:pt x="205882" y="530350"/>
                    </a:lnTo>
                    <a:lnTo>
                      <a:pt x="0" y="530350"/>
                    </a:lnTo>
                    <a:lnTo>
                      <a:pt x="0" y="102941"/>
                    </a:lnTo>
                    <a:cubicBezTo>
                      <a:pt x="0" y="46088"/>
                      <a:pt x="46088" y="0"/>
                      <a:pt x="102941" y="0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5598B8D-1AF6-4F7C-88F5-DA3633E0D389}"/>
                  </a:ext>
                </a:extLst>
              </p:cNvPr>
              <p:cNvSpPr/>
              <p:nvPr/>
            </p:nvSpPr>
            <p:spPr>
              <a:xfrm>
                <a:off x="1938527" y="6285262"/>
                <a:ext cx="218766" cy="574375"/>
              </a:xfrm>
              <a:custGeom>
                <a:avLst/>
                <a:gdLst>
                  <a:gd name="connsiteX0" fmla="*/ 100999 w 201998"/>
                  <a:gd name="connsiteY0" fmla="*/ 0 h 530351"/>
                  <a:gd name="connsiteX1" fmla="*/ 201998 w 201998"/>
                  <a:gd name="connsiteY1" fmla="*/ 100999 h 530351"/>
                  <a:gd name="connsiteX2" fmla="*/ 201998 w 201998"/>
                  <a:gd name="connsiteY2" fmla="*/ 530351 h 530351"/>
                  <a:gd name="connsiteX3" fmla="*/ 0 w 201998"/>
                  <a:gd name="connsiteY3" fmla="*/ 530351 h 530351"/>
                  <a:gd name="connsiteX4" fmla="*/ 0 w 201998"/>
                  <a:gd name="connsiteY4" fmla="*/ 100999 h 530351"/>
                  <a:gd name="connsiteX5" fmla="*/ 100999 w 201998"/>
                  <a:gd name="connsiteY5" fmla="*/ 0 h 53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998" h="530351">
                    <a:moveTo>
                      <a:pt x="100999" y="0"/>
                    </a:moveTo>
                    <a:cubicBezTo>
                      <a:pt x="156779" y="0"/>
                      <a:pt x="201998" y="45219"/>
                      <a:pt x="201998" y="100999"/>
                    </a:cubicBezTo>
                    <a:lnTo>
                      <a:pt x="201998" y="530351"/>
                    </a:lnTo>
                    <a:lnTo>
                      <a:pt x="0" y="530351"/>
                    </a:lnTo>
                    <a:lnTo>
                      <a:pt x="0" y="100999"/>
                    </a:lnTo>
                    <a:cubicBezTo>
                      <a:pt x="0" y="45219"/>
                      <a:pt x="45219" y="0"/>
                      <a:pt x="100999" y="0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3A87AB9A-A474-4DDD-9DD4-7EB150C1A31D}"/>
                  </a:ext>
                </a:extLst>
              </p:cNvPr>
              <p:cNvSpPr/>
              <p:nvPr/>
            </p:nvSpPr>
            <p:spPr>
              <a:xfrm>
                <a:off x="1232899" y="5480041"/>
                <a:ext cx="1330989" cy="990304"/>
              </a:xfrm>
              <a:custGeom>
                <a:avLst/>
                <a:gdLst>
                  <a:gd name="connsiteX0" fmla="*/ 323097 w 1228972"/>
                  <a:gd name="connsiteY0" fmla="*/ 0 h 914400"/>
                  <a:gd name="connsiteX1" fmla="*/ 704093 w 1228972"/>
                  <a:gd name="connsiteY1" fmla="*/ 0 h 914400"/>
                  <a:gd name="connsiteX2" fmla="*/ 734728 w 1228972"/>
                  <a:gd name="connsiteY2" fmla="*/ 6185 h 914400"/>
                  <a:gd name="connsiteX3" fmla="*/ 743472 w 1228972"/>
                  <a:gd name="connsiteY3" fmla="*/ 6340 h 914400"/>
                  <a:gd name="connsiteX4" fmla="*/ 805041 w 1228972"/>
                  <a:gd name="connsiteY4" fmla="*/ 48694 h 914400"/>
                  <a:gd name="connsiteX5" fmla="*/ 981548 w 1228972"/>
                  <a:gd name="connsiteY5" fmla="*/ 351630 h 914400"/>
                  <a:gd name="connsiteX6" fmla="*/ 1204765 w 1228972"/>
                  <a:gd name="connsiteY6" fmla="*/ 351630 h 914400"/>
                  <a:gd name="connsiteX7" fmla="*/ 1228972 w 1228972"/>
                  <a:gd name="connsiteY7" fmla="*/ 356518 h 914400"/>
                  <a:gd name="connsiteX8" fmla="*/ 1228972 w 1228972"/>
                  <a:gd name="connsiteY8" fmla="*/ 516979 h 914400"/>
                  <a:gd name="connsiteX9" fmla="*/ 1204765 w 1228972"/>
                  <a:gd name="connsiteY9" fmla="*/ 521866 h 914400"/>
                  <a:gd name="connsiteX10" fmla="*/ 940796 w 1228972"/>
                  <a:gd name="connsiteY10" fmla="*/ 521866 h 914400"/>
                  <a:gd name="connsiteX11" fmla="*/ 940049 w 1228972"/>
                  <a:gd name="connsiteY11" fmla="*/ 522121 h 914400"/>
                  <a:gd name="connsiteX12" fmla="*/ 936178 w 1228972"/>
                  <a:gd name="connsiteY12" fmla="*/ 521866 h 914400"/>
                  <a:gd name="connsiteX13" fmla="*/ 925739 w 1228972"/>
                  <a:gd name="connsiteY13" fmla="*/ 521866 h 914400"/>
                  <a:gd name="connsiteX14" fmla="*/ 920699 w 1228972"/>
                  <a:gd name="connsiteY14" fmla="*/ 520849 h 914400"/>
                  <a:gd name="connsiteX15" fmla="*/ 906543 w 1228972"/>
                  <a:gd name="connsiteY15" fmla="*/ 519918 h 914400"/>
                  <a:gd name="connsiteX16" fmla="*/ 899688 w 1228972"/>
                  <a:gd name="connsiteY16" fmla="*/ 516606 h 914400"/>
                  <a:gd name="connsiteX17" fmla="*/ 892608 w 1228972"/>
                  <a:gd name="connsiteY17" fmla="*/ 515177 h 914400"/>
                  <a:gd name="connsiteX18" fmla="*/ 882193 w 1228972"/>
                  <a:gd name="connsiteY18" fmla="*/ 508155 h 914400"/>
                  <a:gd name="connsiteX19" fmla="*/ 876307 w 1228972"/>
                  <a:gd name="connsiteY19" fmla="*/ 505312 h 914400"/>
                  <a:gd name="connsiteX20" fmla="*/ 873809 w 1228972"/>
                  <a:gd name="connsiteY20" fmla="*/ 502503 h 914400"/>
                  <a:gd name="connsiteX21" fmla="*/ 865552 w 1228972"/>
                  <a:gd name="connsiteY21" fmla="*/ 496936 h 914400"/>
                  <a:gd name="connsiteX22" fmla="*/ 855176 w 1228972"/>
                  <a:gd name="connsiteY22" fmla="*/ 481546 h 914400"/>
                  <a:gd name="connsiteX23" fmla="*/ 853195 w 1228972"/>
                  <a:gd name="connsiteY23" fmla="*/ 479318 h 914400"/>
                  <a:gd name="connsiteX24" fmla="*/ 850147 w 1228972"/>
                  <a:gd name="connsiteY24" fmla="*/ 474087 h 914400"/>
                  <a:gd name="connsiteX25" fmla="*/ 847310 w 1228972"/>
                  <a:gd name="connsiteY25" fmla="*/ 469880 h 914400"/>
                  <a:gd name="connsiteX26" fmla="*/ 847106 w 1228972"/>
                  <a:gd name="connsiteY26" fmla="*/ 468868 h 914400"/>
                  <a:gd name="connsiteX27" fmla="*/ 799345 w 1228972"/>
                  <a:gd name="connsiteY27" fmla="*/ 386896 h 914400"/>
                  <a:gd name="connsiteX28" fmla="*/ 799345 w 1228972"/>
                  <a:gd name="connsiteY28" fmla="*/ 819148 h 914400"/>
                  <a:gd name="connsiteX29" fmla="*/ 704093 w 1228972"/>
                  <a:gd name="connsiteY29" fmla="*/ 914400 h 914400"/>
                  <a:gd name="connsiteX30" fmla="*/ 323097 w 1228972"/>
                  <a:gd name="connsiteY30" fmla="*/ 914400 h 914400"/>
                  <a:gd name="connsiteX31" fmla="*/ 227845 w 1228972"/>
                  <a:gd name="connsiteY31" fmla="*/ 819148 h 914400"/>
                  <a:gd name="connsiteX32" fmla="*/ 227845 w 1228972"/>
                  <a:gd name="connsiteY32" fmla="*/ 366140 h 914400"/>
                  <a:gd name="connsiteX33" fmla="*/ 163288 w 1228972"/>
                  <a:gd name="connsiteY33" fmla="*/ 476938 h 914400"/>
                  <a:gd name="connsiteX34" fmla="*/ 43509 w 1228972"/>
                  <a:gd name="connsiteY34" fmla="*/ 508524 h 914400"/>
                  <a:gd name="connsiteX35" fmla="*/ 43509 w 1228972"/>
                  <a:gd name="connsiteY35" fmla="*/ 508525 h 914400"/>
                  <a:gd name="connsiteX36" fmla="*/ 11923 w 1228972"/>
                  <a:gd name="connsiteY36" fmla="*/ 388745 h 914400"/>
                  <a:gd name="connsiteX37" fmla="*/ 211442 w 1228972"/>
                  <a:gd name="connsiteY37" fmla="*/ 46314 h 914400"/>
                  <a:gd name="connsiteX38" fmla="*/ 298297 w 1228972"/>
                  <a:gd name="connsiteY38" fmla="*/ 3511 h 914400"/>
                  <a:gd name="connsiteX39" fmla="*/ 301054 w 1228972"/>
                  <a:gd name="connsiteY39" fmla="*/ 445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28972" h="914400">
                    <a:moveTo>
                      <a:pt x="323097" y="0"/>
                    </a:moveTo>
                    <a:lnTo>
                      <a:pt x="704093" y="0"/>
                    </a:lnTo>
                    <a:lnTo>
                      <a:pt x="734728" y="6185"/>
                    </a:lnTo>
                    <a:lnTo>
                      <a:pt x="743472" y="6340"/>
                    </a:lnTo>
                    <a:cubicBezTo>
                      <a:pt x="768380" y="10421"/>
                      <a:pt x="791341" y="25182"/>
                      <a:pt x="805041" y="48694"/>
                    </a:cubicBezTo>
                    <a:lnTo>
                      <a:pt x="981548" y="351630"/>
                    </a:lnTo>
                    <a:lnTo>
                      <a:pt x="1204765" y="351630"/>
                    </a:lnTo>
                    <a:lnTo>
                      <a:pt x="1228972" y="356518"/>
                    </a:lnTo>
                    <a:lnTo>
                      <a:pt x="1228972" y="516979"/>
                    </a:lnTo>
                    <a:lnTo>
                      <a:pt x="1204765" y="521866"/>
                    </a:lnTo>
                    <a:lnTo>
                      <a:pt x="940796" y="521866"/>
                    </a:lnTo>
                    <a:lnTo>
                      <a:pt x="940049" y="522121"/>
                    </a:lnTo>
                    <a:lnTo>
                      <a:pt x="936178" y="521866"/>
                    </a:lnTo>
                    <a:lnTo>
                      <a:pt x="925739" y="521866"/>
                    </a:lnTo>
                    <a:lnTo>
                      <a:pt x="920699" y="520849"/>
                    </a:lnTo>
                    <a:lnTo>
                      <a:pt x="906543" y="519918"/>
                    </a:lnTo>
                    <a:lnTo>
                      <a:pt x="899688" y="516606"/>
                    </a:lnTo>
                    <a:lnTo>
                      <a:pt x="892608" y="515177"/>
                    </a:lnTo>
                    <a:lnTo>
                      <a:pt x="882193" y="508155"/>
                    </a:lnTo>
                    <a:lnTo>
                      <a:pt x="876307" y="505312"/>
                    </a:lnTo>
                    <a:lnTo>
                      <a:pt x="873809" y="502503"/>
                    </a:lnTo>
                    <a:lnTo>
                      <a:pt x="865552" y="496936"/>
                    </a:lnTo>
                    <a:lnTo>
                      <a:pt x="855176" y="481546"/>
                    </a:lnTo>
                    <a:lnTo>
                      <a:pt x="853195" y="479318"/>
                    </a:lnTo>
                    <a:lnTo>
                      <a:pt x="850147" y="474087"/>
                    </a:lnTo>
                    <a:lnTo>
                      <a:pt x="847310" y="469880"/>
                    </a:lnTo>
                    <a:lnTo>
                      <a:pt x="847106" y="468868"/>
                    </a:lnTo>
                    <a:lnTo>
                      <a:pt x="799345" y="386896"/>
                    </a:lnTo>
                    <a:lnTo>
                      <a:pt x="799345" y="819148"/>
                    </a:lnTo>
                    <a:cubicBezTo>
                      <a:pt x="799345" y="871754"/>
                      <a:pt x="756699" y="914400"/>
                      <a:pt x="704093" y="914400"/>
                    </a:cubicBezTo>
                    <a:lnTo>
                      <a:pt x="323097" y="914400"/>
                    </a:lnTo>
                    <a:cubicBezTo>
                      <a:pt x="270491" y="914400"/>
                      <a:pt x="227845" y="871754"/>
                      <a:pt x="227845" y="819148"/>
                    </a:cubicBezTo>
                    <a:lnTo>
                      <a:pt x="227845" y="366140"/>
                    </a:lnTo>
                    <a:lnTo>
                      <a:pt x="163288" y="476938"/>
                    </a:lnTo>
                    <a:cubicBezTo>
                      <a:pt x="138934" y="518736"/>
                      <a:pt x="85308" y="532878"/>
                      <a:pt x="43509" y="508524"/>
                    </a:cubicBezTo>
                    <a:lnTo>
                      <a:pt x="43509" y="508525"/>
                    </a:lnTo>
                    <a:cubicBezTo>
                      <a:pt x="1710" y="484170"/>
                      <a:pt x="-12431" y="430544"/>
                      <a:pt x="11923" y="388745"/>
                    </a:cubicBezTo>
                    <a:lnTo>
                      <a:pt x="211442" y="46314"/>
                    </a:lnTo>
                    <a:cubicBezTo>
                      <a:pt x="229708" y="14965"/>
                      <a:pt x="264439" y="-827"/>
                      <a:pt x="298297" y="3511"/>
                    </a:cubicBezTo>
                    <a:lnTo>
                      <a:pt x="301054" y="4450"/>
                    </a:lnTo>
                    <a:close/>
                  </a:path>
                </a:pathLst>
              </a:custGeom>
              <a:solidFill>
                <a:srgbClr val="B4009E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E3A66E4F-2E66-440F-8987-945F26452D3F}"/>
                  </a:ext>
                </a:extLst>
              </p:cNvPr>
              <p:cNvGrpSpPr/>
              <p:nvPr/>
            </p:nvGrpSpPr>
            <p:grpSpPr>
              <a:xfrm>
                <a:off x="1397659" y="5850623"/>
                <a:ext cx="757133" cy="1006386"/>
                <a:chOff x="3666811" y="5009099"/>
                <a:chExt cx="1108389" cy="1473283"/>
              </a:xfrm>
            </p:grpSpPr>
            <p:sp>
              <p:nvSpPr>
                <p:cNvPr id="309" name="Freeform 148">
                  <a:extLst>
                    <a:ext uri="{FF2B5EF4-FFF2-40B4-BE49-F238E27FC236}">
                      <a16:creationId xmlns:a16="http://schemas.microsoft.com/office/drawing/2014/main" id="{6A47D367-8ABA-420F-9908-446754B80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7135" y="6218594"/>
                  <a:ext cx="154774" cy="263788"/>
                </a:xfrm>
                <a:custGeom>
                  <a:avLst/>
                  <a:gdLst>
                    <a:gd name="T0" fmla="*/ 48 w 48"/>
                    <a:gd name="T1" fmla="*/ 90 h 90"/>
                    <a:gd name="T2" fmla="*/ 0 w 48"/>
                    <a:gd name="T3" fmla="*/ 90 h 90"/>
                    <a:gd name="T4" fmla="*/ 5 w 48"/>
                    <a:gd name="T5" fmla="*/ 0 h 90"/>
                    <a:gd name="T6" fmla="*/ 41 w 48"/>
                    <a:gd name="T7" fmla="*/ 0 h 90"/>
                    <a:gd name="T8" fmla="*/ 48 w 48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0">
                      <a:moveTo>
                        <a:pt x="48" y="90"/>
                      </a:moveTo>
                      <a:lnTo>
                        <a:pt x="0" y="90"/>
                      </a:lnTo>
                      <a:lnTo>
                        <a:pt x="5" y="0"/>
                      </a:lnTo>
                      <a:lnTo>
                        <a:pt x="41" y="0"/>
                      </a:lnTo>
                      <a:lnTo>
                        <a:pt x="48" y="90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149">
                  <a:extLst>
                    <a:ext uri="{FF2B5EF4-FFF2-40B4-BE49-F238E27FC236}">
                      <a16:creationId xmlns:a16="http://schemas.microsoft.com/office/drawing/2014/main" id="{0940654D-5907-4860-9519-C6E34B98A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071" y="6080042"/>
                  <a:ext cx="89869" cy="138550"/>
                </a:xfrm>
                <a:custGeom>
                  <a:avLst/>
                  <a:gdLst>
                    <a:gd name="T0" fmla="*/ 24 w 24"/>
                    <a:gd name="T1" fmla="*/ 37 h 37"/>
                    <a:gd name="T2" fmla="*/ 0 w 24"/>
                    <a:gd name="T3" fmla="*/ 37 h 37"/>
                    <a:gd name="T4" fmla="*/ 2 w 24"/>
                    <a:gd name="T5" fmla="*/ 0 h 37"/>
                    <a:gd name="T6" fmla="*/ 22 w 24"/>
                    <a:gd name="T7" fmla="*/ 0 h 37"/>
                    <a:gd name="T8" fmla="*/ 24 w 24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7">
                      <a:moveTo>
                        <a:pt x="24" y="37"/>
                      </a:moveTo>
                      <a:lnTo>
                        <a:pt x="0" y="37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152">
                  <a:extLst>
                    <a:ext uri="{FF2B5EF4-FFF2-40B4-BE49-F238E27FC236}">
                      <a16:creationId xmlns:a16="http://schemas.microsoft.com/office/drawing/2014/main" id="{051525D5-7373-412E-A991-64EAA2C41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061" y="6095021"/>
                  <a:ext cx="265865" cy="82380"/>
                </a:xfrm>
                <a:custGeom>
                  <a:avLst/>
                  <a:gdLst>
                    <a:gd name="T0" fmla="*/ 33 w 33"/>
                    <a:gd name="T1" fmla="*/ 0 h 10"/>
                    <a:gd name="T2" fmla="*/ 33 w 33"/>
                    <a:gd name="T3" fmla="*/ 3 h 10"/>
                    <a:gd name="T4" fmla="*/ 26 w 33"/>
                    <a:gd name="T5" fmla="*/ 10 h 10"/>
                    <a:gd name="T6" fmla="*/ 0 w 33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0">
                      <a:moveTo>
                        <a:pt x="33" y="0"/>
                      </a:move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7"/>
                        <a:pt x="30" y="10"/>
                        <a:pt x="26" y="10"/>
                      </a:cubicBezTo>
                      <a:cubicBezTo>
                        <a:pt x="0" y="10"/>
                        <a:pt x="0" y="10"/>
                        <a:pt x="0" y="10"/>
                      </a:cubicBez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53">
                  <a:extLst>
                    <a:ext uri="{FF2B5EF4-FFF2-40B4-BE49-F238E27FC236}">
                      <a16:creationId xmlns:a16="http://schemas.microsoft.com/office/drawing/2014/main" id="{D19F19EE-A2B8-4B41-877E-3CCDC149A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022" y="6143699"/>
                  <a:ext cx="161017" cy="67402"/>
                </a:xfrm>
                <a:custGeom>
                  <a:avLst/>
                  <a:gdLst>
                    <a:gd name="T0" fmla="*/ 43 w 43"/>
                    <a:gd name="T1" fmla="*/ 13 h 18"/>
                    <a:gd name="T2" fmla="*/ 0 w 43"/>
                    <a:gd name="T3" fmla="*/ 18 h 18"/>
                    <a:gd name="T4" fmla="*/ 0 w 43"/>
                    <a:gd name="T5" fmla="*/ 0 h 18"/>
                    <a:gd name="T6" fmla="*/ 43 w 43"/>
                    <a:gd name="T7" fmla="*/ 2 h 18"/>
                    <a:gd name="T8" fmla="*/ 43 w 43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8">
                      <a:moveTo>
                        <a:pt x="43" y="13"/>
                      </a:move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43" y="13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89ACDBB4-E9A8-4251-93B3-0D07B2401A07}"/>
                    </a:ext>
                  </a:extLst>
                </p:cNvPr>
                <p:cNvGrpSpPr/>
                <p:nvPr/>
              </p:nvGrpSpPr>
              <p:grpSpPr>
                <a:xfrm>
                  <a:off x="3666811" y="5009099"/>
                  <a:ext cx="1108389" cy="1085922"/>
                  <a:chOff x="3666811" y="5009099"/>
                  <a:chExt cx="1108389" cy="1085922"/>
                </a:xfrm>
              </p:grpSpPr>
              <p:sp>
                <p:nvSpPr>
                  <p:cNvPr id="367" name="Freeform 145">
                    <a:extLst>
                      <a:ext uri="{FF2B5EF4-FFF2-40B4-BE49-F238E27FC236}">
                        <a16:creationId xmlns:a16="http://schemas.microsoft.com/office/drawing/2014/main" id="{8B2AE9D6-BC3D-4D75-BEE5-E4E7E3B60F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3821" y="6016384"/>
                    <a:ext cx="434369" cy="78637"/>
                  </a:xfrm>
                  <a:custGeom>
                    <a:avLst/>
                    <a:gdLst>
                      <a:gd name="T0" fmla="*/ 54 w 54"/>
                      <a:gd name="T1" fmla="*/ 5 h 10"/>
                      <a:gd name="T2" fmla="*/ 49 w 54"/>
                      <a:gd name="T3" fmla="*/ 10 h 10"/>
                      <a:gd name="T4" fmla="*/ 4 w 54"/>
                      <a:gd name="T5" fmla="*/ 10 h 10"/>
                      <a:gd name="T6" fmla="*/ 0 w 54"/>
                      <a:gd name="T7" fmla="*/ 5 h 10"/>
                      <a:gd name="T8" fmla="*/ 0 w 54"/>
                      <a:gd name="T9" fmla="*/ 5 h 10"/>
                      <a:gd name="T10" fmla="*/ 4 w 54"/>
                      <a:gd name="T11" fmla="*/ 0 h 10"/>
                      <a:gd name="T12" fmla="*/ 49 w 54"/>
                      <a:gd name="T13" fmla="*/ 0 h 10"/>
                      <a:gd name="T14" fmla="*/ 54 w 54"/>
                      <a:gd name="T15" fmla="*/ 5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4" h="10">
                        <a:moveTo>
                          <a:pt x="54" y="5"/>
                        </a:moveTo>
                        <a:cubicBezTo>
                          <a:pt x="54" y="8"/>
                          <a:pt x="52" y="10"/>
                          <a:pt x="49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2" y="10"/>
                          <a:pt x="0" y="8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52" y="0"/>
                          <a:pt x="54" y="2"/>
                          <a:pt x="54" y="5"/>
                        </a:cubicBezTo>
                        <a:close/>
                      </a:path>
                    </a:pathLst>
                  </a:custGeom>
                  <a:solidFill>
                    <a:srgbClr val="2828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5130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Freeform 146">
                    <a:extLst>
                      <a:ext uri="{FF2B5EF4-FFF2-40B4-BE49-F238E27FC236}">
                        <a16:creationId xmlns:a16="http://schemas.microsoft.com/office/drawing/2014/main" id="{CD2884AA-0066-4D8D-81A1-CC87A8EA4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66811" y="5896558"/>
                    <a:ext cx="1108389" cy="161017"/>
                  </a:xfrm>
                  <a:custGeom>
                    <a:avLst/>
                    <a:gdLst>
                      <a:gd name="T0" fmla="*/ 137 w 137"/>
                      <a:gd name="T1" fmla="*/ 10 h 20"/>
                      <a:gd name="T2" fmla="*/ 127 w 137"/>
                      <a:gd name="T3" fmla="*/ 20 h 20"/>
                      <a:gd name="T4" fmla="*/ 10 w 137"/>
                      <a:gd name="T5" fmla="*/ 20 h 20"/>
                      <a:gd name="T6" fmla="*/ 0 w 137"/>
                      <a:gd name="T7" fmla="*/ 10 h 20"/>
                      <a:gd name="T8" fmla="*/ 0 w 137"/>
                      <a:gd name="T9" fmla="*/ 10 h 20"/>
                      <a:gd name="T10" fmla="*/ 10 w 137"/>
                      <a:gd name="T11" fmla="*/ 0 h 20"/>
                      <a:gd name="T12" fmla="*/ 127 w 137"/>
                      <a:gd name="T13" fmla="*/ 0 h 20"/>
                      <a:gd name="T14" fmla="*/ 137 w 137"/>
                      <a:gd name="T15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7" h="20">
                        <a:moveTo>
                          <a:pt x="137" y="10"/>
                        </a:moveTo>
                        <a:cubicBezTo>
                          <a:pt x="137" y="15"/>
                          <a:pt x="133" y="20"/>
                          <a:pt x="127" y="20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4" y="20"/>
                          <a:pt x="0" y="15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5"/>
                          <a:pt x="4" y="0"/>
                          <a:pt x="10" y="0"/>
                        </a:cubicBezTo>
                        <a:cubicBezTo>
                          <a:pt x="127" y="0"/>
                          <a:pt x="127" y="0"/>
                          <a:pt x="127" y="0"/>
                        </a:cubicBezTo>
                        <a:cubicBezTo>
                          <a:pt x="133" y="0"/>
                          <a:pt x="137" y="5"/>
                          <a:pt x="137" y="10"/>
                        </a:cubicBezTo>
                        <a:close/>
                      </a:path>
                    </a:pathLst>
                  </a:custGeom>
                  <a:solidFill>
                    <a:srgbClr val="6821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5130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Freeform 154">
                    <a:extLst>
                      <a:ext uri="{FF2B5EF4-FFF2-40B4-BE49-F238E27FC236}">
                        <a16:creationId xmlns:a16="http://schemas.microsoft.com/office/drawing/2014/main" id="{92AD46B9-D5D6-42B9-B39B-6AFABBD9D6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0425" y="5009099"/>
                    <a:ext cx="921161" cy="565429"/>
                  </a:xfrm>
                  <a:custGeom>
                    <a:avLst/>
                    <a:gdLst>
                      <a:gd name="T0" fmla="*/ 114 w 114"/>
                      <a:gd name="T1" fmla="*/ 54 h 70"/>
                      <a:gd name="T2" fmla="*/ 97 w 114"/>
                      <a:gd name="T3" fmla="*/ 70 h 70"/>
                      <a:gd name="T4" fmla="*/ 16 w 114"/>
                      <a:gd name="T5" fmla="*/ 70 h 70"/>
                      <a:gd name="T6" fmla="*/ 0 w 114"/>
                      <a:gd name="T7" fmla="*/ 54 h 70"/>
                      <a:gd name="T8" fmla="*/ 0 w 114"/>
                      <a:gd name="T9" fmla="*/ 17 h 70"/>
                      <a:gd name="T10" fmla="*/ 16 w 114"/>
                      <a:gd name="T11" fmla="*/ 0 h 70"/>
                      <a:gd name="T12" fmla="*/ 97 w 114"/>
                      <a:gd name="T13" fmla="*/ 0 h 70"/>
                      <a:gd name="T14" fmla="*/ 114 w 114"/>
                      <a:gd name="T15" fmla="*/ 17 h 70"/>
                      <a:gd name="T16" fmla="*/ 114 w 114"/>
                      <a:gd name="T17" fmla="*/ 54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4" h="70">
                        <a:moveTo>
                          <a:pt x="114" y="54"/>
                        </a:moveTo>
                        <a:cubicBezTo>
                          <a:pt x="114" y="63"/>
                          <a:pt x="106" y="70"/>
                          <a:pt x="97" y="70"/>
                        </a:cubicBez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7" y="70"/>
                          <a:pt x="0" y="63"/>
                          <a:pt x="0" y="54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7" y="0"/>
                          <a:pt x="16" y="0"/>
                        </a:cubicBezTo>
                        <a:cubicBezTo>
                          <a:pt x="97" y="0"/>
                          <a:pt x="97" y="0"/>
                          <a:pt x="97" y="0"/>
                        </a:cubicBezTo>
                        <a:cubicBezTo>
                          <a:pt x="106" y="0"/>
                          <a:pt x="114" y="8"/>
                          <a:pt x="114" y="17"/>
                        </a:cubicBezTo>
                        <a:lnTo>
                          <a:pt x="114" y="54"/>
                        </a:lnTo>
                        <a:close/>
                      </a:path>
                    </a:pathLst>
                  </a:custGeom>
                  <a:solidFill>
                    <a:srgbClr val="6821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5130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6EFDE722-88EB-4055-B3CB-43C6EE0DD7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57347" y="5435179"/>
                    <a:ext cx="127316" cy="629865"/>
                  </a:xfrm>
                  <a:custGeom>
                    <a:avLst/>
                    <a:gdLst>
                      <a:gd name="connsiteX0" fmla="*/ 63658 w 127316"/>
                      <a:gd name="connsiteY0" fmla="*/ 0 h 618633"/>
                      <a:gd name="connsiteX1" fmla="*/ 127316 w 127316"/>
                      <a:gd name="connsiteY1" fmla="*/ 63658 h 618633"/>
                      <a:gd name="connsiteX2" fmla="*/ 127315 w 127316"/>
                      <a:gd name="connsiteY2" fmla="*/ 618633 h 618633"/>
                      <a:gd name="connsiteX3" fmla="*/ 53060 w 127316"/>
                      <a:gd name="connsiteY3" fmla="*/ 618633 h 618633"/>
                      <a:gd name="connsiteX4" fmla="*/ 0 w 127316"/>
                      <a:gd name="connsiteY4" fmla="*/ 618633 h 618633"/>
                      <a:gd name="connsiteX5" fmla="*/ 0 w 127316"/>
                      <a:gd name="connsiteY5" fmla="*/ 63658 h 618633"/>
                      <a:gd name="connsiteX6" fmla="*/ 63658 w 127316"/>
                      <a:gd name="connsiteY6" fmla="*/ 0 h 618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316" h="618633">
                        <a:moveTo>
                          <a:pt x="63658" y="0"/>
                        </a:moveTo>
                        <a:cubicBezTo>
                          <a:pt x="98815" y="0"/>
                          <a:pt x="127316" y="28501"/>
                          <a:pt x="127316" y="63658"/>
                        </a:cubicBezTo>
                        <a:lnTo>
                          <a:pt x="127315" y="618633"/>
                        </a:lnTo>
                        <a:lnTo>
                          <a:pt x="53060" y="618633"/>
                        </a:lnTo>
                        <a:lnTo>
                          <a:pt x="0" y="618633"/>
                        </a:lnTo>
                        <a:lnTo>
                          <a:pt x="0" y="63658"/>
                        </a:lnTo>
                        <a:cubicBezTo>
                          <a:pt x="0" y="28501"/>
                          <a:pt x="28501" y="0"/>
                          <a:pt x="63658" y="0"/>
                        </a:cubicBezTo>
                        <a:close/>
                      </a:path>
                    </a:pathLst>
                  </a:custGeom>
                  <a:solidFill>
                    <a:srgbClr val="2828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5130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50AB5B14-A383-4B2E-82E5-1CC00DBF2F68}"/>
              </a:ext>
            </a:extLst>
          </p:cNvPr>
          <p:cNvGrpSpPr/>
          <p:nvPr/>
        </p:nvGrpSpPr>
        <p:grpSpPr>
          <a:xfrm>
            <a:off x="4659711" y="3873938"/>
            <a:ext cx="1198872" cy="2766539"/>
            <a:chOff x="1722966" y="-749830"/>
            <a:chExt cx="3527743" cy="8140700"/>
          </a:xfrm>
        </p:grpSpPr>
        <p:sp>
          <p:nvSpPr>
            <p:cNvPr id="471" name="Freeform 19">
              <a:extLst>
                <a:ext uri="{FF2B5EF4-FFF2-40B4-BE49-F238E27FC236}">
                  <a16:creationId xmlns:a16="http://schemas.microsoft.com/office/drawing/2014/main" id="{17223D53-9056-4D25-AA67-5D3A7ED6A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842" y="1174220"/>
              <a:ext cx="1795463" cy="2073276"/>
            </a:xfrm>
            <a:custGeom>
              <a:avLst/>
              <a:gdLst>
                <a:gd name="T0" fmla="*/ 332 w 333"/>
                <a:gd name="T1" fmla="*/ 27 h 388"/>
                <a:gd name="T2" fmla="*/ 314 w 333"/>
                <a:gd name="T3" fmla="*/ 0 h 388"/>
                <a:gd name="T4" fmla="*/ 19 w 333"/>
                <a:gd name="T5" fmla="*/ 0 h 388"/>
                <a:gd name="T6" fmla="*/ 1 w 333"/>
                <a:gd name="T7" fmla="*/ 27 h 388"/>
                <a:gd name="T8" fmla="*/ 15 w 333"/>
                <a:gd name="T9" fmla="*/ 361 h 388"/>
                <a:gd name="T10" fmla="*/ 36 w 333"/>
                <a:gd name="T11" fmla="*/ 388 h 388"/>
                <a:gd name="T12" fmla="*/ 298 w 333"/>
                <a:gd name="T13" fmla="*/ 388 h 388"/>
                <a:gd name="T14" fmla="*/ 318 w 333"/>
                <a:gd name="T15" fmla="*/ 361 h 388"/>
                <a:gd name="T16" fmla="*/ 332 w 333"/>
                <a:gd name="T17" fmla="*/ 2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88">
                  <a:moveTo>
                    <a:pt x="332" y="27"/>
                  </a:moveTo>
                  <a:cubicBezTo>
                    <a:pt x="333" y="12"/>
                    <a:pt x="325" y="0"/>
                    <a:pt x="3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12"/>
                    <a:pt x="1" y="27"/>
                  </a:cubicBezTo>
                  <a:cubicBezTo>
                    <a:pt x="15" y="361"/>
                    <a:pt x="15" y="361"/>
                    <a:pt x="15" y="361"/>
                  </a:cubicBezTo>
                  <a:cubicBezTo>
                    <a:pt x="16" y="376"/>
                    <a:pt x="25" y="388"/>
                    <a:pt x="36" y="388"/>
                  </a:cubicBezTo>
                  <a:cubicBezTo>
                    <a:pt x="298" y="388"/>
                    <a:pt x="298" y="388"/>
                    <a:pt x="298" y="388"/>
                  </a:cubicBezTo>
                  <a:cubicBezTo>
                    <a:pt x="308" y="388"/>
                    <a:pt x="317" y="376"/>
                    <a:pt x="318" y="361"/>
                  </a:cubicBezTo>
                  <a:lnTo>
                    <a:pt x="332" y="2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2" name="Freeform 20">
              <a:extLst>
                <a:ext uri="{FF2B5EF4-FFF2-40B4-BE49-F238E27FC236}">
                  <a16:creationId xmlns:a16="http://schemas.microsoft.com/office/drawing/2014/main" id="{85CAD243-14F3-4A87-93E5-70614531C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029" y="740834"/>
              <a:ext cx="576263" cy="469900"/>
            </a:xfrm>
            <a:custGeom>
              <a:avLst/>
              <a:gdLst>
                <a:gd name="T0" fmla="*/ 363 w 363"/>
                <a:gd name="T1" fmla="*/ 27 h 296"/>
                <a:gd name="T2" fmla="*/ 363 w 363"/>
                <a:gd name="T3" fmla="*/ 236 h 296"/>
                <a:gd name="T4" fmla="*/ 190 w 363"/>
                <a:gd name="T5" fmla="*/ 236 h 296"/>
                <a:gd name="T6" fmla="*/ 0 w 363"/>
                <a:gd name="T7" fmla="*/ 296 h 296"/>
                <a:gd name="T8" fmla="*/ 162 w 363"/>
                <a:gd name="T9" fmla="*/ 0 h 296"/>
                <a:gd name="T10" fmla="*/ 363 w 363"/>
                <a:gd name="T11" fmla="*/ 0 h 296"/>
                <a:gd name="T12" fmla="*/ 363 w 363"/>
                <a:gd name="T13" fmla="*/ 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96">
                  <a:moveTo>
                    <a:pt x="363" y="27"/>
                  </a:moveTo>
                  <a:lnTo>
                    <a:pt x="363" y="236"/>
                  </a:lnTo>
                  <a:lnTo>
                    <a:pt x="190" y="236"/>
                  </a:lnTo>
                  <a:lnTo>
                    <a:pt x="0" y="296"/>
                  </a:lnTo>
                  <a:lnTo>
                    <a:pt x="162" y="0"/>
                  </a:lnTo>
                  <a:lnTo>
                    <a:pt x="363" y="0"/>
                  </a:lnTo>
                  <a:lnTo>
                    <a:pt x="363" y="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3" name="Freeform 21">
              <a:extLst>
                <a:ext uri="{FF2B5EF4-FFF2-40B4-BE49-F238E27FC236}">
                  <a16:creationId xmlns:a16="http://schemas.microsoft.com/office/drawing/2014/main" id="{C0B2D4F2-BC0B-4695-B105-3B191D12F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293" y="740834"/>
              <a:ext cx="581025" cy="469900"/>
            </a:xfrm>
            <a:custGeom>
              <a:avLst/>
              <a:gdLst>
                <a:gd name="T0" fmla="*/ 0 w 366"/>
                <a:gd name="T1" fmla="*/ 27 h 296"/>
                <a:gd name="T2" fmla="*/ 0 w 366"/>
                <a:gd name="T3" fmla="*/ 236 h 296"/>
                <a:gd name="T4" fmla="*/ 176 w 366"/>
                <a:gd name="T5" fmla="*/ 236 h 296"/>
                <a:gd name="T6" fmla="*/ 366 w 366"/>
                <a:gd name="T7" fmla="*/ 296 h 296"/>
                <a:gd name="T8" fmla="*/ 203 w 366"/>
                <a:gd name="T9" fmla="*/ 0 h 296"/>
                <a:gd name="T10" fmla="*/ 0 w 366"/>
                <a:gd name="T11" fmla="*/ 0 h 296"/>
                <a:gd name="T12" fmla="*/ 0 w 366"/>
                <a:gd name="T13" fmla="*/ 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296">
                  <a:moveTo>
                    <a:pt x="0" y="27"/>
                  </a:moveTo>
                  <a:lnTo>
                    <a:pt x="0" y="236"/>
                  </a:lnTo>
                  <a:lnTo>
                    <a:pt x="176" y="236"/>
                  </a:lnTo>
                  <a:lnTo>
                    <a:pt x="366" y="296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4" name="Freeform 22">
              <a:extLst>
                <a:ext uri="{FF2B5EF4-FFF2-40B4-BE49-F238E27FC236}">
                  <a16:creationId xmlns:a16="http://schemas.microsoft.com/office/drawing/2014/main" id="{0CBBC48A-C3EC-4D44-A362-6088549C0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368" y="-130704"/>
              <a:ext cx="204787" cy="385763"/>
            </a:xfrm>
            <a:custGeom>
              <a:avLst/>
              <a:gdLst>
                <a:gd name="T0" fmla="*/ 0 w 38"/>
                <a:gd name="T1" fmla="*/ 0 h 72"/>
                <a:gd name="T2" fmla="*/ 2 w 38"/>
                <a:gd name="T3" fmla="*/ 0 h 72"/>
                <a:gd name="T4" fmla="*/ 38 w 38"/>
                <a:gd name="T5" fmla="*/ 36 h 72"/>
                <a:gd name="T6" fmla="*/ 2 w 38"/>
                <a:gd name="T7" fmla="*/ 72 h 72"/>
                <a:gd name="T8" fmla="*/ 0 w 38"/>
                <a:gd name="T9" fmla="*/ 72 h 72"/>
                <a:gd name="T10" fmla="*/ 0 w 38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2" y="0"/>
                    <a:pt x="38" y="16"/>
                    <a:pt x="38" y="36"/>
                  </a:cubicBezTo>
                  <a:cubicBezTo>
                    <a:pt x="38" y="56"/>
                    <a:pt x="22" y="72"/>
                    <a:pt x="2" y="72"/>
                  </a:cubicBezTo>
                  <a:cubicBezTo>
                    <a:pt x="1" y="72"/>
                    <a:pt x="1" y="72"/>
                    <a:pt x="0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5" name="Freeform 23">
              <a:extLst>
                <a:ext uri="{FF2B5EF4-FFF2-40B4-BE49-F238E27FC236}">
                  <a16:creationId xmlns:a16="http://schemas.microsoft.com/office/drawing/2014/main" id="{0574E2EA-9977-4632-A9FE-E5F6E0F1D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192" y="-130704"/>
              <a:ext cx="204787" cy="385763"/>
            </a:xfrm>
            <a:custGeom>
              <a:avLst/>
              <a:gdLst>
                <a:gd name="T0" fmla="*/ 38 w 38"/>
                <a:gd name="T1" fmla="*/ 0 h 72"/>
                <a:gd name="T2" fmla="*/ 36 w 38"/>
                <a:gd name="T3" fmla="*/ 0 h 72"/>
                <a:gd name="T4" fmla="*/ 0 w 38"/>
                <a:gd name="T5" fmla="*/ 36 h 72"/>
                <a:gd name="T6" fmla="*/ 36 w 38"/>
                <a:gd name="T7" fmla="*/ 72 h 72"/>
                <a:gd name="T8" fmla="*/ 38 w 38"/>
                <a:gd name="T9" fmla="*/ 72 h 72"/>
                <a:gd name="T10" fmla="*/ 38 w 38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36" y="72"/>
                    <a:pt x="37" y="72"/>
                    <a:pt x="38" y="72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6" name="Oval 24">
              <a:extLst>
                <a:ext uri="{FF2B5EF4-FFF2-40B4-BE49-F238E27FC236}">
                  <a16:creationId xmlns:a16="http://schemas.microsoft.com/office/drawing/2014/main" id="{5DB3FE57-BE25-4C4C-A5C8-6E9C700E7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129" y="-749830"/>
              <a:ext cx="1584326" cy="1565276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7" name="Freeform 25">
              <a:extLst>
                <a:ext uri="{FF2B5EF4-FFF2-40B4-BE49-F238E27FC236}">
                  <a16:creationId xmlns:a16="http://schemas.microsoft.com/office/drawing/2014/main" id="{CC038324-45B3-4523-9C24-50DC792F5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704" y="-259294"/>
              <a:ext cx="1266824" cy="647701"/>
            </a:xfrm>
            <a:custGeom>
              <a:avLst/>
              <a:gdLst>
                <a:gd name="T0" fmla="*/ 0 w 235"/>
                <a:gd name="T1" fmla="*/ 26 h 121"/>
                <a:gd name="T2" fmla="*/ 112 w 235"/>
                <a:gd name="T3" fmla="*/ 0 h 121"/>
                <a:gd name="T4" fmla="*/ 235 w 235"/>
                <a:gd name="T5" fmla="*/ 26 h 121"/>
                <a:gd name="T6" fmla="*/ 235 w 235"/>
                <a:gd name="T7" fmla="*/ 71 h 121"/>
                <a:gd name="T8" fmla="*/ 118 w 235"/>
                <a:gd name="T9" fmla="*/ 121 h 121"/>
                <a:gd name="T10" fmla="*/ 0 w 235"/>
                <a:gd name="T11" fmla="*/ 67 h 121"/>
                <a:gd name="T12" fmla="*/ 0 w 235"/>
                <a:gd name="T13" fmla="*/ 2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1">
                  <a:moveTo>
                    <a:pt x="0" y="26"/>
                  </a:moveTo>
                  <a:cubicBezTo>
                    <a:pt x="0" y="26"/>
                    <a:pt x="29" y="0"/>
                    <a:pt x="112" y="0"/>
                  </a:cubicBezTo>
                  <a:cubicBezTo>
                    <a:pt x="195" y="0"/>
                    <a:pt x="235" y="26"/>
                    <a:pt x="235" y="26"/>
                  </a:cubicBezTo>
                  <a:cubicBezTo>
                    <a:pt x="235" y="71"/>
                    <a:pt x="235" y="71"/>
                    <a:pt x="235" y="71"/>
                  </a:cubicBezTo>
                  <a:cubicBezTo>
                    <a:pt x="235" y="71"/>
                    <a:pt x="205" y="121"/>
                    <a:pt x="118" y="121"/>
                  </a:cubicBezTo>
                  <a:cubicBezTo>
                    <a:pt x="32" y="120"/>
                    <a:pt x="0" y="67"/>
                    <a:pt x="0" y="67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8" name="Oval 26">
              <a:extLst>
                <a:ext uri="{FF2B5EF4-FFF2-40B4-BE49-F238E27FC236}">
                  <a16:creationId xmlns:a16="http://schemas.microsoft.com/office/drawing/2014/main" id="{C1BC2C58-BE06-4E5C-906C-A6263A93B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317" y="526519"/>
              <a:ext cx="87314" cy="857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79" name="Oval 27">
              <a:extLst>
                <a:ext uri="{FF2B5EF4-FFF2-40B4-BE49-F238E27FC236}">
                  <a16:creationId xmlns:a16="http://schemas.microsoft.com/office/drawing/2014/main" id="{1F0097D2-C6F5-4154-BD31-23BA1AF6C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955" y="526519"/>
              <a:ext cx="85725" cy="857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0" name="Freeform 28">
              <a:extLst>
                <a:ext uri="{FF2B5EF4-FFF2-40B4-BE49-F238E27FC236}">
                  <a16:creationId xmlns:a16="http://schemas.microsoft.com/office/drawing/2014/main" id="{E04CFE23-CA0C-4D16-8BC8-F2B6400B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78" y="569383"/>
              <a:ext cx="528638" cy="53975"/>
            </a:xfrm>
            <a:custGeom>
              <a:avLst/>
              <a:gdLst>
                <a:gd name="T0" fmla="*/ 0 w 98"/>
                <a:gd name="T1" fmla="*/ 1 h 10"/>
                <a:gd name="T2" fmla="*/ 52 w 98"/>
                <a:gd name="T3" fmla="*/ 8 h 10"/>
                <a:gd name="T4" fmla="*/ 98 w 9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0">
                  <a:moveTo>
                    <a:pt x="0" y="1"/>
                  </a:moveTo>
                  <a:cubicBezTo>
                    <a:pt x="0" y="1"/>
                    <a:pt x="16" y="10"/>
                    <a:pt x="52" y="8"/>
                  </a:cubicBezTo>
                  <a:cubicBezTo>
                    <a:pt x="88" y="6"/>
                    <a:pt x="98" y="0"/>
                    <a:pt x="98" y="0"/>
                  </a:cubicBezTo>
                </a:path>
              </a:pathLst>
            </a:custGeom>
            <a:noFill/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1" name="Oval 29">
              <a:extLst>
                <a:ext uri="{FF2B5EF4-FFF2-40B4-BE49-F238E27FC236}">
                  <a16:creationId xmlns:a16="http://schemas.microsoft.com/office/drawing/2014/main" id="{AD92CBF0-AD9C-4D0F-810C-C721DAA0F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630" y="-98954"/>
              <a:ext cx="269876" cy="268288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2" name="Oval 30">
              <a:extLst>
                <a:ext uri="{FF2B5EF4-FFF2-40B4-BE49-F238E27FC236}">
                  <a16:creationId xmlns:a16="http://schemas.microsoft.com/office/drawing/2014/main" id="{41C8106E-596F-4636-B844-135072A57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355" y="-13231"/>
              <a:ext cx="96839" cy="968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3" name="Oval 31">
              <a:extLst>
                <a:ext uri="{FF2B5EF4-FFF2-40B4-BE49-F238E27FC236}">
                  <a16:creationId xmlns:a16="http://schemas.microsoft.com/office/drawing/2014/main" id="{7662D043-E04D-49F6-A2A6-152634ED8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716" y="-98954"/>
              <a:ext cx="269876" cy="268288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4" name="Oval 32">
              <a:extLst>
                <a:ext uri="{FF2B5EF4-FFF2-40B4-BE49-F238E27FC236}">
                  <a16:creationId xmlns:a16="http://schemas.microsoft.com/office/drawing/2014/main" id="{DD85FB75-E9AF-4150-A3B8-EA219E07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030" y="-13231"/>
              <a:ext cx="96839" cy="968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5" name="Freeform 33">
              <a:extLst>
                <a:ext uri="{FF2B5EF4-FFF2-40B4-BE49-F238E27FC236}">
                  <a16:creationId xmlns:a16="http://schemas.microsoft.com/office/drawing/2014/main" id="{5E4CA234-1FB5-4AE8-A0C4-74BF2CEFC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203" y="948794"/>
              <a:ext cx="1912938" cy="1673226"/>
            </a:xfrm>
            <a:custGeom>
              <a:avLst/>
              <a:gdLst>
                <a:gd name="T0" fmla="*/ 32 w 355"/>
                <a:gd name="T1" fmla="*/ 26 h 313"/>
                <a:gd name="T2" fmla="*/ 179 w 355"/>
                <a:gd name="T3" fmla="*/ 1 h 313"/>
                <a:gd name="T4" fmla="*/ 355 w 355"/>
                <a:gd name="T5" fmla="*/ 41 h 313"/>
                <a:gd name="T6" fmla="*/ 179 w 355"/>
                <a:gd name="T7" fmla="*/ 308 h 313"/>
                <a:gd name="T8" fmla="*/ 0 w 355"/>
                <a:gd name="T9" fmla="*/ 38 h 313"/>
                <a:gd name="T10" fmla="*/ 32 w 355"/>
                <a:gd name="T11" fmla="*/ 2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13">
                  <a:moveTo>
                    <a:pt x="32" y="26"/>
                  </a:moveTo>
                  <a:cubicBezTo>
                    <a:pt x="32" y="26"/>
                    <a:pt x="78" y="0"/>
                    <a:pt x="179" y="1"/>
                  </a:cubicBezTo>
                  <a:cubicBezTo>
                    <a:pt x="281" y="2"/>
                    <a:pt x="355" y="41"/>
                    <a:pt x="355" y="41"/>
                  </a:cubicBezTo>
                  <a:cubicBezTo>
                    <a:pt x="355" y="41"/>
                    <a:pt x="324" y="302"/>
                    <a:pt x="179" y="308"/>
                  </a:cubicBezTo>
                  <a:cubicBezTo>
                    <a:pt x="35" y="313"/>
                    <a:pt x="0" y="38"/>
                    <a:pt x="0" y="38"/>
                  </a:cubicBezTo>
                  <a:lnTo>
                    <a:pt x="32" y="2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6" name="Freeform 36">
              <a:extLst>
                <a:ext uri="{FF2B5EF4-FFF2-40B4-BE49-F238E27FC236}">
                  <a16:creationId xmlns:a16="http://schemas.microsoft.com/office/drawing/2014/main" id="{9B0B144E-8144-40DB-AF7C-15D7CD07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917" y="3568170"/>
              <a:ext cx="393699" cy="417514"/>
            </a:xfrm>
            <a:custGeom>
              <a:avLst/>
              <a:gdLst>
                <a:gd name="T0" fmla="*/ 0 w 73"/>
                <a:gd name="T1" fmla="*/ 11 h 78"/>
                <a:gd name="T2" fmla="*/ 12 w 73"/>
                <a:gd name="T3" fmla="*/ 4 h 78"/>
                <a:gd name="T4" fmla="*/ 29 w 73"/>
                <a:gd name="T5" fmla="*/ 12 h 78"/>
                <a:gd name="T6" fmla="*/ 48 w 73"/>
                <a:gd name="T7" fmla="*/ 30 h 78"/>
                <a:gd name="T8" fmla="*/ 70 w 73"/>
                <a:gd name="T9" fmla="*/ 67 h 78"/>
                <a:gd name="T10" fmla="*/ 63 w 73"/>
                <a:gd name="T11" fmla="*/ 78 h 78"/>
                <a:gd name="T12" fmla="*/ 13 w 73"/>
                <a:gd name="T13" fmla="*/ 78 h 78"/>
                <a:gd name="T14" fmla="*/ 0 w 73"/>
                <a:gd name="T15" fmla="*/ 65 h 78"/>
                <a:gd name="T16" fmla="*/ 0 w 73"/>
                <a:gd name="T17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8">
                  <a:moveTo>
                    <a:pt x="0" y="11"/>
                  </a:moveTo>
                  <a:cubicBezTo>
                    <a:pt x="0" y="4"/>
                    <a:pt x="6" y="0"/>
                    <a:pt x="12" y="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6" y="16"/>
                    <a:pt x="44" y="23"/>
                    <a:pt x="48" y="30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3" y="73"/>
                    <a:pt x="70" y="78"/>
                    <a:pt x="6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6" y="78"/>
                    <a:pt x="0" y="73"/>
                    <a:pt x="0" y="65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7" name="Freeform 37">
              <a:extLst>
                <a:ext uri="{FF2B5EF4-FFF2-40B4-BE49-F238E27FC236}">
                  <a16:creationId xmlns:a16="http://schemas.microsoft.com/office/drawing/2014/main" id="{AD125312-717C-4D16-801A-6D96CDE24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016" y="3568170"/>
              <a:ext cx="392113" cy="417514"/>
            </a:xfrm>
            <a:custGeom>
              <a:avLst/>
              <a:gdLst>
                <a:gd name="T0" fmla="*/ 73 w 73"/>
                <a:gd name="T1" fmla="*/ 11 h 78"/>
                <a:gd name="T2" fmla="*/ 61 w 73"/>
                <a:gd name="T3" fmla="*/ 4 h 78"/>
                <a:gd name="T4" fmla="*/ 44 w 73"/>
                <a:gd name="T5" fmla="*/ 12 h 78"/>
                <a:gd name="T6" fmla="*/ 26 w 73"/>
                <a:gd name="T7" fmla="*/ 30 h 78"/>
                <a:gd name="T8" fmla="*/ 4 w 73"/>
                <a:gd name="T9" fmla="*/ 67 h 78"/>
                <a:gd name="T10" fmla="*/ 10 w 73"/>
                <a:gd name="T11" fmla="*/ 78 h 78"/>
                <a:gd name="T12" fmla="*/ 60 w 73"/>
                <a:gd name="T13" fmla="*/ 78 h 78"/>
                <a:gd name="T14" fmla="*/ 73 w 73"/>
                <a:gd name="T15" fmla="*/ 65 h 78"/>
                <a:gd name="T16" fmla="*/ 73 w 73"/>
                <a:gd name="T17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8">
                  <a:moveTo>
                    <a:pt x="73" y="11"/>
                  </a:moveTo>
                  <a:cubicBezTo>
                    <a:pt x="73" y="4"/>
                    <a:pt x="68" y="0"/>
                    <a:pt x="61" y="4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8" y="16"/>
                    <a:pt x="30" y="23"/>
                    <a:pt x="26" y="30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73"/>
                    <a:pt x="3" y="78"/>
                    <a:pt x="1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7" y="78"/>
                    <a:pt x="73" y="73"/>
                    <a:pt x="73" y="65"/>
                  </a:cubicBezTo>
                  <a:lnTo>
                    <a:pt x="73" y="1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8" name="Freeform 38">
              <a:extLst>
                <a:ext uri="{FF2B5EF4-FFF2-40B4-BE49-F238E27FC236}">
                  <a16:creationId xmlns:a16="http://schemas.microsoft.com/office/drawing/2014/main" id="{97EC6848-51B9-49F2-9D8A-D46E43CCB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817" y="3098270"/>
              <a:ext cx="1676401" cy="449264"/>
            </a:xfrm>
            <a:custGeom>
              <a:avLst/>
              <a:gdLst>
                <a:gd name="T0" fmla="*/ 311 w 311"/>
                <a:gd name="T1" fmla="*/ 20 h 84"/>
                <a:gd name="T2" fmla="*/ 291 w 311"/>
                <a:gd name="T3" fmla="*/ 0 h 84"/>
                <a:gd name="T4" fmla="*/ 20 w 311"/>
                <a:gd name="T5" fmla="*/ 0 h 84"/>
                <a:gd name="T6" fmla="*/ 0 w 311"/>
                <a:gd name="T7" fmla="*/ 20 h 84"/>
                <a:gd name="T8" fmla="*/ 0 w 311"/>
                <a:gd name="T9" fmla="*/ 65 h 84"/>
                <a:gd name="T10" fmla="*/ 20 w 311"/>
                <a:gd name="T11" fmla="*/ 84 h 84"/>
                <a:gd name="T12" fmla="*/ 291 w 311"/>
                <a:gd name="T13" fmla="*/ 84 h 84"/>
                <a:gd name="T14" fmla="*/ 311 w 311"/>
                <a:gd name="T15" fmla="*/ 65 h 84"/>
                <a:gd name="T16" fmla="*/ 311 w 311"/>
                <a:gd name="T17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84">
                  <a:moveTo>
                    <a:pt x="311" y="20"/>
                  </a:moveTo>
                  <a:cubicBezTo>
                    <a:pt x="311" y="9"/>
                    <a:pt x="302" y="0"/>
                    <a:pt x="29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9" y="84"/>
                    <a:pt x="20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302" y="84"/>
                    <a:pt x="311" y="76"/>
                    <a:pt x="311" y="65"/>
                  </a:cubicBezTo>
                  <a:lnTo>
                    <a:pt x="311" y="2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89" name="Freeform 39">
              <a:extLst>
                <a:ext uri="{FF2B5EF4-FFF2-40B4-BE49-F238E27FC236}">
                  <a16:creationId xmlns:a16="http://schemas.microsoft.com/office/drawing/2014/main" id="{6AF99560-0021-496D-A1AD-543E53197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817" y="3231621"/>
              <a:ext cx="1676401" cy="273049"/>
            </a:xfrm>
            <a:custGeom>
              <a:avLst/>
              <a:gdLst>
                <a:gd name="T0" fmla="*/ 311 w 311"/>
                <a:gd name="T1" fmla="*/ 0 h 51"/>
                <a:gd name="T2" fmla="*/ 279 w 311"/>
                <a:gd name="T3" fmla="*/ 0 h 51"/>
                <a:gd name="T4" fmla="*/ 272 w 311"/>
                <a:gd name="T5" fmla="*/ 6 h 51"/>
                <a:gd name="T6" fmla="*/ 133 w 311"/>
                <a:gd name="T7" fmla="*/ 6 h 51"/>
                <a:gd name="T8" fmla="*/ 126 w 311"/>
                <a:gd name="T9" fmla="*/ 0 h 51"/>
                <a:gd name="T10" fmla="*/ 0 w 311"/>
                <a:gd name="T11" fmla="*/ 0 h 51"/>
                <a:gd name="T12" fmla="*/ 0 w 311"/>
                <a:gd name="T13" fmla="*/ 40 h 51"/>
                <a:gd name="T14" fmla="*/ 3 w 311"/>
                <a:gd name="T15" fmla="*/ 51 h 51"/>
                <a:gd name="T16" fmla="*/ 307 w 311"/>
                <a:gd name="T17" fmla="*/ 51 h 51"/>
                <a:gd name="T18" fmla="*/ 311 w 311"/>
                <a:gd name="T19" fmla="*/ 40 h 51"/>
                <a:gd name="T20" fmla="*/ 311 w 311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51">
                  <a:moveTo>
                    <a:pt x="311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279" y="3"/>
                    <a:pt x="276" y="6"/>
                    <a:pt x="272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0" y="6"/>
                    <a:pt x="127" y="3"/>
                    <a:pt x="1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1" y="48"/>
                    <a:pt x="3" y="51"/>
                  </a:cubicBezTo>
                  <a:cubicBezTo>
                    <a:pt x="307" y="51"/>
                    <a:pt x="307" y="51"/>
                    <a:pt x="307" y="51"/>
                  </a:cubicBezTo>
                  <a:cubicBezTo>
                    <a:pt x="309" y="48"/>
                    <a:pt x="311" y="44"/>
                    <a:pt x="311" y="4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0" name="Freeform 40">
              <a:extLst>
                <a:ext uri="{FF2B5EF4-FFF2-40B4-BE49-F238E27FC236}">
                  <a16:creationId xmlns:a16="http://schemas.microsoft.com/office/drawing/2014/main" id="{03EEB90B-EE47-4054-949E-0E911A7B6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104" y="3547534"/>
              <a:ext cx="1373189" cy="433389"/>
            </a:xfrm>
            <a:custGeom>
              <a:avLst/>
              <a:gdLst>
                <a:gd name="T0" fmla="*/ 252 w 255"/>
                <a:gd name="T1" fmla="*/ 8 h 81"/>
                <a:gd name="T2" fmla="*/ 248 w 255"/>
                <a:gd name="T3" fmla="*/ 0 h 81"/>
                <a:gd name="T4" fmla="*/ 7 w 255"/>
                <a:gd name="T5" fmla="*/ 0 h 81"/>
                <a:gd name="T6" fmla="*/ 2 w 255"/>
                <a:gd name="T7" fmla="*/ 8 h 81"/>
                <a:gd name="T8" fmla="*/ 42 w 255"/>
                <a:gd name="T9" fmla="*/ 73 h 81"/>
                <a:gd name="T10" fmla="*/ 56 w 255"/>
                <a:gd name="T11" fmla="*/ 81 h 81"/>
                <a:gd name="T12" fmla="*/ 198 w 255"/>
                <a:gd name="T13" fmla="*/ 81 h 81"/>
                <a:gd name="T14" fmla="*/ 212 w 255"/>
                <a:gd name="T15" fmla="*/ 73 h 81"/>
                <a:gd name="T16" fmla="*/ 252 w 255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81">
                  <a:moveTo>
                    <a:pt x="252" y="8"/>
                  </a:moveTo>
                  <a:cubicBezTo>
                    <a:pt x="255" y="4"/>
                    <a:pt x="253" y="0"/>
                    <a:pt x="24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2" y="8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5" y="77"/>
                    <a:pt x="51" y="81"/>
                    <a:pt x="56" y="81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203" y="81"/>
                    <a:pt x="210" y="77"/>
                    <a:pt x="212" y="73"/>
                  </a:cubicBezTo>
                  <a:lnTo>
                    <a:pt x="252" y="8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1" name="Oval 49">
              <a:extLst>
                <a:ext uri="{FF2B5EF4-FFF2-40B4-BE49-F238E27FC236}">
                  <a16:creationId xmlns:a16="http://schemas.microsoft.com/office/drawing/2014/main" id="{D8C6CCD1-7727-4D28-8AE8-EC0D6414E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204" y="3461809"/>
              <a:ext cx="42864" cy="38100"/>
            </a:xfrm>
            <a:prstGeom prst="ellipse">
              <a:avLst/>
            </a:prstGeom>
            <a:solidFill>
              <a:srgbClr val="EB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2" name="Oval 50">
              <a:extLst>
                <a:ext uri="{FF2B5EF4-FFF2-40B4-BE49-F238E27FC236}">
                  <a16:creationId xmlns:a16="http://schemas.microsoft.com/office/drawing/2014/main" id="{FFDA9F80-3939-44C5-B9FE-57CBCD09B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318" y="3468159"/>
              <a:ext cx="20639" cy="25400"/>
            </a:xfrm>
            <a:prstGeom prst="ellipse">
              <a:avLst/>
            </a:prstGeom>
            <a:solidFill>
              <a:srgbClr val="77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3" name="Oval 51">
              <a:extLst>
                <a:ext uri="{FF2B5EF4-FFF2-40B4-BE49-F238E27FC236}">
                  <a16:creationId xmlns:a16="http://schemas.microsoft.com/office/drawing/2014/main" id="{14D0490F-84A8-4857-81F0-F164C6551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079" y="3477684"/>
              <a:ext cx="11114" cy="6350"/>
            </a:xfrm>
            <a:prstGeom prst="ellipse">
              <a:avLst/>
            </a:prstGeom>
            <a:solidFill>
              <a:srgbClr val="54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4" name="Oval 52">
              <a:extLst>
                <a:ext uri="{FF2B5EF4-FFF2-40B4-BE49-F238E27FC236}">
                  <a16:creationId xmlns:a16="http://schemas.microsoft.com/office/drawing/2014/main" id="{EE389ECD-D30C-4FC2-8106-53822552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093" y="3434820"/>
              <a:ext cx="69850" cy="69850"/>
            </a:xfrm>
            <a:prstGeom prst="ellipse">
              <a:avLst/>
            </a:prstGeom>
            <a:solidFill>
              <a:srgbClr val="77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5" name="Oval 53">
              <a:extLst>
                <a:ext uri="{FF2B5EF4-FFF2-40B4-BE49-F238E27FC236}">
                  <a16:creationId xmlns:a16="http://schemas.microsoft.com/office/drawing/2014/main" id="{C5244898-BC8E-4258-AD68-70B31AFE7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443" y="3445934"/>
              <a:ext cx="53975" cy="53975"/>
            </a:xfrm>
            <a:prstGeom prst="ellipse">
              <a:avLst/>
            </a:prstGeom>
            <a:solidFill>
              <a:srgbClr val="EB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6" name="Oval 55">
              <a:extLst>
                <a:ext uri="{FF2B5EF4-FFF2-40B4-BE49-F238E27FC236}">
                  <a16:creationId xmlns:a16="http://schemas.microsoft.com/office/drawing/2014/main" id="{69A04EB8-90B0-4524-B690-62C6A7E7F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278" y="3195107"/>
              <a:ext cx="366713" cy="3682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7" name="Oval 56">
              <a:extLst>
                <a:ext uri="{FF2B5EF4-FFF2-40B4-BE49-F238E27FC236}">
                  <a16:creationId xmlns:a16="http://schemas.microsoft.com/office/drawing/2014/main" id="{DC2C493A-FE13-4F9A-8C12-EE2AFACF3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153" y="3210982"/>
              <a:ext cx="334962" cy="33178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98" name="Oval 57">
              <a:extLst>
                <a:ext uri="{FF2B5EF4-FFF2-40B4-BE49-F238E27FC236}">
                  <a16:creationId xmlns:a16="http://schemas.microsoft.com/office/drawing/2014/main" id="{8258B291-9799-4ED2-830C-47554454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003" y="3280833"/>
              <a:ext cx="200026" cy="196851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AF349446-3B3E-47F1-82EF-540DDD6BC92B}"/>
                </a:ext>
              </a:extLst>
            </p:cNvPr>
            <p:cNvGrpSpPr/>
            <p:nvPr/>
          </p:nvGrpSpPr>
          <p:grpSpPr>
            <a:xfrm>
              <a:off x="1722966" y="1077384"/>
              <a:ext cx="1084263" cy="3084512"/>
              <a:chOff x="1722966" y="1077383"/>
              <a:chExt cx="1084263" cy="3084512"/>
            </a:xfrm>
          </p:grpSpPr>
          <p:sp>
            <p:nvSpPr>
              <p:cNvPr id="556" name="Freeform 8">
                <a:extLst>
                  <a:ext uri="{FF2B5EF4-FFF2-40B4-BE49-F238E27FC236}">
                    <a16:creationId xmlns:a16="http://schemas.microsoft.com/office/drawing/2014/main" id="{7F51BA1A-CCE4-42CA-B8D9-762F84013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554" y="3617384"/>
                <a:ext cx="204787" cy="539750"/>
              </a:xfrm>
              <a:custGeom>
                <a:avLst/>
                <a:gdLst>
                  <a:gd name="T0" fmla="*/ 24 w 38"/>
                  <a:gd name="T1" fmla="*/ 101 h 101"/>
                  <a:gd name="T2" fmla="*/ 13 w 38"/>
                  <a:gd name="T3" fmla="*/ 94 h 101"/>
                  <a:gd name="T4" fmla="*/ 13 w 38"/>
                  <a:gd name="T5" fmla="*/ 10 h 101"/>
                  <a:gd name="T6" fmla="*/ 28 w 38"/>
                  <a:gd name="T7" fmla="*/ 1 h 101"/>
                  <a:gd name="T8" fmla="*/ 37 w 38"/>
                  <a:gd name="T9" fmla="*/ 16 h 101"/>
                  <a:gd name="T10" fmla="*/ 35 w 38"/>
                  <a:gd name="T11" fmla="*/ 84 h 101"/>
                  <a:gd name="T12" fmla="*/ 29 w 38"/>
                  <a:gd name="T13" fmla="*/ 100 h 101"/>
                  <a:gd name="T14" fmla="*/ 24 w 38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01">
                    <a:moveTo>
                      <a:pt x="24" y="101"/>
                    </a:moveTo>
                    <a:cubicBezTo>
                      <a:pt x="20" y="101"/>
                      <a:pt x="15" y="98"/>
                      <a:pt x="13" y="94"/>
                    </a:cubicBezTo>
                    <a:cubicBezTo>
                      <a:pt x="0" y="65"/>
                      <a:pt x="12" y="15"/>
                      <a:pt x="13" y="10"/>
                    </a:cubicBezTo>
                    <a:cubicBezTo>
                      <a:pt x="15" y="3"/>
                      <a:pt x="22" y="0"/>
                      <a:pt x="28" y="1"/>
                    </a:cubicBezTo>
                    <a:cubicBezTo>
                      <a:pt x="34" y="3"/>
                      <a:pt x="38" y="9"/>
                      <a:pt x="37" y="16"/>
                    </a:cubicBezTo>
                    <a:cubicBezTo>
                      <a:pt x="34" y="29"/>
                      <a:pt x="27" y="66"/>
                      <a:pt x="35" y="84"/>
                    </a:cubicBezTo>
                    <a:cubicBezTo>
                      <a:pt x="38" y="90"/>
                      <a:pt x="35" y="97"/>
                      <a:pt x="29" y="100"/>
                    </a:cubicBezTo>
                    <a:cubicBezTo>
                      <a:pt x="28" y="100"/>
                      <a:pt x="26" y="101"/>
                      <a:pt x="24" y="1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7" name="Freeform 9">
                <a:extLst>
                  <a:ext uri="{FF2B5EF4-FFF2-40B4-BE49-F238E27FC236}">
                    <a16:creationId xmlns:a16="http://schemas.microsoft.com/office/drawing/2014/main" id="{97124BEE-69D0-447B-8A98-835737001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642" y="3606270"/>
                <a:ext cx="222251" cy="555625"/>
              </a:xfrm>
              <a:custGeom>
                <a:avLst/>
                <a:gdLst>
                  <a:gd name="T0" fmla="*/ 24 w 41"/>
                  <a:gd name="T1" fmla="*/ 103 h 104"/>
                  <a:gd name="T2" fmla="*/ 13 w 41"/>
                  <a:gd name="T3" fmla="*/ 96 h 104"/>
                  <a:gd name="T4" fmla="*/ 16 w 41"/>
                  <a:gd name="T5" fmla="*/ 10 h 104"/>
                  <a:gd name="T6" fmla="*/ 31 w 41"/>
                  <a:gd name="T7" fmla="*/ 1 h 104"/>
                  <a:gd name="T8" fmla="*/ 39 w 41"/>
                  <a:gd name="T9" fmla="*/ 16 h 104"/>
                  <a:gd name="T10" fmla="*/ 35 w 41"/>
                  <a:gd name="T11" fmla="*/ 86 h 104"/>
                  <a:gd name="T12" fmla="*/ 29 w 41"/>
                  <a:gd name="T13" fmla="*/ 102 h 104"/>
                  <a:gd name="T14" fmla="*/ 24 w 41"/>
                  <a:gd name="T15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04">
                    <a:moveTo>
                      <a:pt x="24" y="103"/>
                    </a:moveTo>
                    <a:cubicBezTo>
                      <a:pt x="19" y="104"/>
                      <a:pt x="15" y="101"/>
                      <a:pt x="13" y="96"/>
                    </a:cubicBezTo>
                    <a:cubicBezTo>
                      <a:pt x="0" y="67"/>
                      <a:pt x="14" y="15"/>
                      <a:pt x="16" y="10"/>
                    </a:cubicBezTo>
                    <a:cubicBezTo>
                      <a:pt x="18" y="3"/>
                      <a:pt x="24" y="0"/>
                      <a:pt x="31" y="1"/>
                    </a:cubicBezTo>
                    <a:cubicBezTo>
                      <a:pt x="37" y="3"/>
                      <a:pt x="41" y="10"/>
                      <a:pt x="39" y="16"/>
                    </a:cubicBezTo>
                    <a:cubicBezTo>
                      <a:pt x="34" y="35"/>
                      <a:pt x="28" y="71"/>
                      <a:pt x="35" y="86"/>
                    </a:cubicBezTo>
                    <a:cubicBezTo>
                      <a:pt x="38" y="93"/>
                      <a:pt x="35" y="100"/>
                      <a:pt x="29" y="102"/>
                    </a:cubicBezTo>
                    <a:cubicBezTo>
                      <a:pt x="27" y="103"/>
                      <a:pt x="26" y="103"/>
                      <a:pt x="24" y="10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8" name="Freeform 10">
                <a:extLst>
                  <a:ext uri="{FF2B5EF4-FFF2-40B4-BE49-F238E27FC236}">
                    <a16:creationId xmlns:a16="http://schemas.microsoft.com/office/drawing/2014/main" id="{5E7B3E71-C1C9-4086-87B2-92F968D06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966" y="3633256"/>
                <a:ext cx="227012" cy="528639"/>
              </a:xfrm>
              <a:custGeom>
                <a:avLst/>
                <a:gdLst>
                  <a:gd name="T0" fmla="*/ 25 w 42"/>
                  <a:gd name="T1" fmla="*/ 99 h 99"/>
                  <a:gd name="T2" fmla="*/ 14 w 42"/>
                  <a:gd name="T3" fmla="*/ 92 h 99"/>
                  <a:gd name="T4" fmla="*/ 17 w 42"/>
                  <a:gd name="T5" fmla="*/ 10 h 99"/>
                  <a:gd name="T6" fmla="*/ 32 w 42"/>
                  <a:gd name="T7" fmla="*/ 2 h 99"/>
                  <a:gd name="T8" fmla="*/ 40 w 42"/>
                  <a:gd name="T9" fmla="*/ 18 h 99"/>
                  <a:gd name="T10" fmla="*/ 35 w 42"/>
                  <a:gd name="T11" fmla="*/ 82 h 99"/>
                  <a:gd name="T12" fmla="*/ 29 w 42"/>
                  <a:gd name="T13" fmla="*/ 98 h 99"/>
                  <a:gd name="T14" fmla="*/ 25 w 4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99">
                    <a:moveTo>
                      <a:pt x="25" y="99"/>
                    </a:moveTo>
                    <a:cubicBezTo>
                      <a:pt x="20" y="99"/>
                      <a:pt x="16" y="97"/>
                      <a:pt x="14" y="92"/>
                    </a:cubicBezTo>
                    <a:cubicBezTo>
                      <a:pt x="0" y="63"/>
                      <a:pt x="15" y="16"/>
                      <a:pt x="17" y="10"/>
                    </a:cubicBezTo>
                    <a:cubicBezTo>
                      <a:pt x="19" y="4"/>
                      <a:pt x="26" y="0"/>
                      <a:pt x="32" y="2"/>
                    </a:cubicBezTo>
                    <a:cubicBezTo>
                      <a:pt x="38" y="4"/>
                      <a:pt x="42" y="11"/>
                      <a:pt x="40" y="18"/>
                    </a:cubicBezTo>
                    <a:cubicBezTo>
                      <a:pt x="36" y="30"/>
                      <a:pt x="28" y="65"/>
                      <a:pt x="35" y="82"/>
                    </a:cubicBezTo>
                    <a:cubicBezTo>
                      <a:pt x="38" y="88"/>
                      <a:pt x="35" y="95"/>
                      <a:pt x="29" y="98"/>
                    </a:cubicBezTo>
                    <a:cubicBezTo>
                      <a:pt x="28" y="99"/>
                      <a:pt x="26" y="99"/>
                      <a:pt x="25" y="9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6A9667BF-0DAD-426E-99B4-B3F1F2830394}"/>
                  </a:ext>
                </a:extLst>
              </p:cNvPr>
              <p:cNvGrpSpPr/>
              <p:nvPr/>
            </p:nvGrpSpPr>
            <p:grpSpPr>
              <a:xfrm>
                <a:off x="1749955" y="1077383"/>
                <a:ext cx="1057274" cy="2817814"/>
                <a:chOff x="1749954" y="1077383"/>
                <a:chExt cx="1057275" cy="2817813"/>
              </a:xfrm>
            </p:grpSpPr>
            <p:sp>
              <p:nvSpPr>
                <p:cNvPr id="560" name="Freeform 16">
                  <a:extLst>
                    <a:ext uri="{FF2B5EF4-FFF2-40B4-BE49-F238E27FC236}">
                      <a16:creationId xmlns:a16="http://schemas.microsoft.com/office/drawing/2014/main" id="{B7A0786A-F816-42CF-8513-F7094E6B1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941" y="2206095"/>
                  <a:ext cx="388938" cy="433388"/>
                </a:xfrm>
                <a:custGeom>
                  <a:avLst/>
                  <a:gdLst>
                    <a:gd name="T0" fmla="*/ 72 w 72"/>
                    <a:gd name="T1" fmla="*/ 73 h 81"/>
                    <a:gd name="T2" fmla="*/ 49 w 72"/>
                    <a:gd name="T3" fmla="*/ 77 h 81"/>
                    <a:gd name="T4" fmla="*/ 5 w 72"/>
                    <a:gd name="T5" fmla="*/ 47 h 81"/>
                    <a:gd name="T6" fmla="*/ 3 w 72"/>
                    <a:gd name="T7" fmla="*/ 33 h 81"/>
                    <a:gd name="T8" fmla="*/ 25 w 72"/>
                    <a:gd name="T9" fmla="*/ 0 h 81"/>
                    <a:gd name="T10" fmla="*/ 27 w 72"/>
                    <a:gd name="T11" fmla="*/ 12 h 81"/>
                    <a:gd name="T12" fmla="*/ 14 w 72"/>
                    <a:gd name="T13" fmla="*/ 31 h 81"/>
                    <a:gd name="T14" fmla="*/ 17 w 72"/>
                    <a:gd name="T15" fmla="*/ 45 h 81"/>
                    <a:gd name="T16" fmla="*/ 47 w 72"/>
                    <a:gd name="T17" fmla="*/ 65 h 81"/>
                    <a:gd name="T18" fmla="*/ 70 w 72"/>
                    <a:gd name="T19" fmla="*/ 61 h 81"/>
                    <a:gd name="T20" fmla="*/ 72 w 72"/>
                    <a:gd name="T21" fmla="*/ 7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81">
                      <a:moveTo>
                        <a:pt x="72" y="73"/>
                      </a:moveTo>
                      <a:cubicBezTo>
                        <a:pt x="49" y="77"/>
                        <a:pt x="49" y="77"/>
                        <a:pt x="49" y="77"/>
                      </a:cubicBezTo>
                      <a:cubicBezTo>
                        <a:pt x="29" y="81"/>
                        <a:pt x="9" y="68"/>
                        <a:pt x="5" y="47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0" y="18"/>
                        <a:pt x="10" y="3"/>
                        <a:pt x="25" y="0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18" y="13"/>
                        <a:pt x="12" y="22"/>
                        <a:pt x="14" y="31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20" y="59"/>
                        <a:pt x="33" y="68"/>
                        <a:pt x="47" y="65"/>
                      </a:cubicBezTo>
                      <a:cubicBezTo>
                        <a:pt x="70" y="61"/>
                        <a:pt x="70" y="61"/>
                        <a:pt x="70" y="61"/>
                      </a:cubicBezTo>
                      <a:lnTo>
                        <a:pt x="72" y="7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5">
                  <a:extLst>
                    <a:ext uri="{FF2B5EF4-FFF2-40B4-BE49-F238E27FC236}">
                      <a16:creationId xmlns:a16="http://schemas.microsoft.com/office/drawing/2014/main" id="{3CF928C1-7B9E-499D-A3C1-87DF26FA9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6366" y="3499908"/>
                  <a:ext cx="339725" cy="395288"/>
                </a:xfrm>
                <a:custGeom>
                  <a:avLst/>
                  <a:gdLst>
                    <a:gd name="T0" fmla="*/ 50 w 63"/>
                    <a:gd name="T1" fmla="*/ 74 h 74"/>
                    <a:gd name="T2" fmla="*/ 49 w 63"/>
                    <a:gd name="T3" fmla="*/ 74 h 74"/>
                    <a:gd name="T4" fmla="*/ 37 w 63"/>
                    <a:gd name="T5" fmla="*/ 62 h 74"/>
                    <a:gd name="T6" fmla="*/ 11 w 63"/>
                    <a:gd name="T7" fmla="*/ 25 h 74"/>
                    <a:gd name="T8" fmla="*/ 1 w 63"/>
                    <a:gd name="T9" fmla="*/ 11 h 74"/>
                    <a:gd name="T10" fmla="*/ 14 w 63"/>
                    <a:gd name="T11" fmla="*/ 1 h 74"/>
                    <a:gd name="T12" fmla="*/ 61 w 63"/>
                    <a:gd name="T13" fmla="*/ 63 h 74"/>
                    <a:gd name="T14" fmla="*/ 50 w 63"/>
                    <a:gd name="T15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74">
                      <a:moveTo>
                        <a:pt x="50" y="74"/>
                      </a:moveTo>
                      <a:cubicBezTo>
                        <a:pt x="50" y="74"/>
                        <a:pt x="49" y="74"/>
                        <a:pt x="49" y="74"/>
                      </a:cubicBezTo>
                      <a:cubicBezTo>
                        <a:pt x="43" y="74"/>
                        <a:pt x="37" y="69"/>
                        <a:pt x="37" y="62"/>
                      </a:cubicBezTo>
                      <a:cubicBezTo>
                        <a:pt x="38" y="30"/>
                        <a:pt x="12" y="25"/>
                        <a:pt x="11" y="25"/>
                      </a:cubicBezTo>
                      <a:cubicBezTo>
                        <a:pt x="4" y="24"/>
                        <a:pt x="0" y="18"/>
                        <a:pt x="1" y="11"/>
                      </a:cubicBezTo>
                      <a:cubicBezTo>
                        <a:pt x="2" y="5"/>
                        <a:pt x="8" y="0"/>
                        <a:pt x="14" y="1"/>
                      </a:cubicBezTo>
                      <a:cubicBezTo>
                        <a:pt x="31" y="4"/>
                        <a:pt x="63" y="20"/>
                        <a:pt x="61" y="63"/>
                      </a:cubicBezTo>
                      <a:cubicBezTo>
                        <a:pt x="61" y="69"/>
                        <a:pt x="56" y="74"/>
                        <a:pt x="50" y="7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Freeform 6">
                  <a:extLst>
                    <a:ext uri="{FF2B5EF4-FFF2-40B4-BE49-F238E27FC236}">
                      <a16:creationId xmlns:a16="http://schemas.microsoft.com/office/drawing/2014/main" id="{8C6474FA-3A0B-4812-A15E-6419E10EC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991" y="2194983"/>
                  <a:ext cx="306388" cy="1144588"/>
                </a:xfrm>
                <a:custGeom>
                  <a:avLst/>
                  <a:gdLst>
                    <a:gd name="T0" fmla="*/ 0 w 57"/>
                    <a:gd name="T1" fmla="*/ 23 h 214"/>
                    <a:gd name="T2" fmla="*/ 28 w 57"/>
                    <a:gd name="T3" fmla="*/ 214 h 214"/>
                    <a:gd name="T4" fmla="*/ 57 w 57"/>
                    <a:gd name="T5" fmla="*/ 206 h 214"/>
                    <a:gd name="T6" fmla="*/ 53 w 57"/>
                    <a:gd name="T7" fmla="*/ 6 h 214"/>
                    <a:gd name="T8" fmla="*/ 40 w 57"/>
                    <a:gd name="T9" fmla="*/ 0 h 214"/>
                    <a:gd name="T10" fmla="*/ 0 w 57"/>
                    <a:gd name="T11" fmla="*/ 2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14">
                      <a:moveTo>
                        <a:pt x="0" y="23"/>
                      </a:moveTo>
                      <a:cubicBezTo>
                        <a:pt x="0" y="23"/>
                        <a:pt x="3" y="166"/>
                        <a:pt x="28" y="214"/>
                      </a:cubicBezTo>
                      <a:cubicBezTo>
                        <a:pt x="57" y="206"/>
                        <a:pt x="57" y="206"/>
                        <a:pt x="57" y="20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0" y="0"/>
                        <a:pt x="40" y="0"/>
                        <a:pt x="40" y="0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Freeform 7">
                  <a:extLst>
                    <a:ext uri="{FF2B5EF4-FFF2-40B4-BE49-F238E27FC236}">
                      <a16:creationId xmlns:a16="http://schemas.microsoft.com/office/drawing/2014/main" id="{75549212-B56A-4B59-A665-129B5702B6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9954" y="2799820"/>
                  <a:ext cx="695325" cy="998538"/>
                </a:xfrm>
                <a:custGeom>
                  <a:avLst/>
                  <a:gdLst>
                    <a:gd name="T0" fmla="*/ 94 w 129"/>
                    <a:gd name="T1" fmla="*/ 185 h 187"/>
                    <a:gd name="T2" fmla="*/ 35 w 129"/>
                    <a:gd name="T3" fmla="*/ 186 h 187"/>
                    <a:gd name="T4" fmla="*/ 4 w 129"/>
                    <a:gd name="T5" fmla="*/ 148 h 187"/>
                    <a:gd name="T6" fmla="*/ 33 w 129"/>
                    <a:gd name="T7" fmla="*/ 25 h 187"/>
                    <a:gd name="T8" fmla="*/ 62 w 129"/>
                    <a:gd name="T9" fmla="*/ 1 h 187"/>
                    <a:gd name="T10" fmla="*/ 62 w 129"/>
                    <a:gd name="T11" fmla="*/ 1 h 187"/>
                    <a:gd name="T12" fmla="*/ 93 w 129"/>
                    <a:gd name="T13" fmla="*/ 24 h 187"/>
                    <a:gd name="T14" fmla="*/ 124 w 129"/>
                    <a:gd name="T15" fmla="*/ 146 h 187"/>
                    <a:gd name="T16" fmla="*/ 94 w 129"/>
                    <a:gd name="T17" fmla="*/ 185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187">
                      <a:moveTo>
                        <a:pt x="94" y="185"/>
                      </a:move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15" y="187"/>
                        <a:pt x="0" y="168"/>
                        <a:pt x="4" y="148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6" y="11"/>
                        <a:pt x="48" y="1"/>
                        <a:pt x="62" y="1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77" y="0"/>
                        <a:pt x="90" y="10"/>
                        <a:pt x="93" y="24"/>
                      </a:cubicBezTo>
                      <a:cubicBezTo>
                        <a:pt x="124" y="146"/>
                        <a:pt x="124" y="146"/>
                        <a:pt x="124" y="146"/>
                      </a:cubicBezTo>
                      <a:cubicBezTo>
                        <a:pt x="129" y="166"/>
                        <a:pt x="114" y="185"/>
                        <a:pt x="94" y="18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Freeform 11">
                  <a:extLst>
                    <a:ext uri="{FF2B5EF4-FFF2-40B4-BE49-F238E27FC236}">
                      <a16:creationId xmlns:a16="http://schemas.microsoft.com/office/drawing/2014/main" id="{304AB426-2CA6-4AE8-9152-C30486493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3629" y="3242733"/>
                  <a:ext cx="258763" cy="250825"/>
                </a:xfrm>
                <a:custGeom>
                  <a:avLst/>
                  <a:gdLst>
                    <a:gd name="T0" fmla="*/ 47 w 48"/>
                    <a:gd name="T1" fmla="*/ 23 h 47"/>
                    <a:gd name="T2" fmla="*/ 24 w 48"/>
                    <a:gd name="T3" fmla="*/ 47 h 47"/>
                    <a:gd name="T4" fmla="*/ 0 w 48"/>
                    <a:gd name="T5" fmla="*/ 24 h 47"/>
                    <a:gd name="T6" fmla="*/ 23 w 48"/>
                    <a:gd name="T7" fmla="*/ 0 h 47"/>
                    <a:gd name="T8" fmla="*/ 47 w 48"/>
                    <a:gd name="T9" fmla="*/ 2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7">
                      <a:moveTo>
                        <a:pt x="47" y="23"/>
                      </a:moveTo>
                      <a:cubicBezTo>
                        <a:pt x="48" y="36"/>
                        <a:pt x="37" y="47"/>
                        <a:pt x="24" y="47"/>
                      </a:cubicBezTo>
                      <a:cubicBezTo>
                        <a:pt x="11" y="47"/>
                        <a:pt x="1" y="37"/>
                        <a:pt x="0" y="24"/>
                      </a:cubicBezTo>
                      <a:cubicBezTo>
                        <a:pt x="0" y="11"/>
                        <a:pt x="10" y="0"/>
                        <a:pt x="23" y="0"/>
                      </a:cubicBezTo>
                      <a:cubicBezTo>
                        <a:pt x="36" y="0"/>
                        <a:pt x="47" y="10"/>
                        <a:pt x="47" y="23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Freeform 12">
                  <a:extLst>
                    <a:ext uri="{FF2B5EF4-FFF2-40B4-BE49-F238E27FC236}">
                      <a16:creationId xmlns:a16="http://schemas.microsoft.com/office/drawing/2014/main" id="{89B0DA6A-A694-46EC-AD67-2CA96E3DB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616" y="3264958"/>
                  <a:ext cx="204788" cy="203200"/>
                </a:xfrm>
                <a:custGeom>
                  <a:avLst/>
                  <a:gdLst>
                    <a:gd name="T0" fmla="*/ 38 w 38"/>
                    <a:gd name="T1" fmla="*/ 19 h 38"/>
                    <a:gd name="T2" fmla="*/ 19 w 38"/>
                    <a:gd name="T3" fmla="*/ 38 h 38"/>
                    <a:gd name="T4" fmla="*/ 0 w 38"/>
                    <a:gd name="T5" fmla="*/ 20 h 38"/>
                    <a:gd name="T6" fmla="*/ 18 w 38"/>
                    <a:gd name="T7" fmla="*/ 1 h 38"/>
                    <a:gd name="T8" fmla="*/ 38 w 38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38" y="19"/>
                      </a:moveTo>
                      <a:cubicBezTo>
                        <a:pt x="38" y="29"/>
                        <a:pt x="30" y="38"/>
                        <a:pt x="19" y="38"/>
                      </a:cubicBezTo>
                      <a:cubicBezTo>
                        <a:pt x="9" y="38"/>
                        <a:pt x="0" y="30"/>
                        <a:pt x="0" y="20"/>
                      </a:cubicBezTo>
                      <a:cubicBezTo>
                        <a:pt x="0" y="9"/>
                        <a:pt x="8" y="1"/>
                        <a:pt x="18" y="1"/>
                      </a:cubicBezTo>
                      <a:cubicBezTo>
                        <a:pt x="29" y="0"/>
                        <a:pt x="37" y="9"/>
                        <a:pt x="38" y="19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Freeform 15">
                  <a:extLst>
                    <a:ext uri="{FF2B5EF4-FFF2-40B4-BE49-F238E27FC236}">
                      <a16:creationId xmlns:a16="http://schemas.microsoft.com/office/drawing/2014/main" id="{74B38DB0-5B40-4AB8-A08A-5EE512CE2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854" y="1151995"/>
                  <a:ext cx="706438" cy="1004888"/>
                </a:xfrm>
                <a:custGeom>
                  <a:avLst/>
                  <a:gdLst>
                    <a:gd name="T0" fmla="*/ 74 w 131"/>
                    <a:gd name="T1" fmla="*/ 0 h 188"/>
                    <a:gd name="T2" fmla="*/ 1 w 131"/>
                    <a:gd name="T3" fmla="*/ 179 h 188"/>
                    <a:gd name="T4" fmla="*/ 38 w 131"/>
                    <a:gd name="T5" fmla="*/ 188 h 188"/>
                    <a:gd name="T6" fmla="*/ 125 w 131"/>
                    <a:gd name="T7" fmla="*/ 85 h 188"/>
                    <a:gd name="T8" fmla="*/ 131 w 131"/>
                    <a:gd name="T9" fmla="*/ 2 h 188"/>
                    <a:gd name="T10" fmla="*/ 74 w 131"/>
                    <a:gd name="T11" fmla="*/ 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1" h="188">
                      <a:moveTo>
                        <a:pt x="74" y="0"/>
                      </a:moveTo>
                      <a:cubicBezTo>
                        <a:pt x="74" y="0"/>
                        <a:pt x="0" y="125"/>
                        <a:pt x="1" y="179"/>
                      </a:cubicBezTo>
                      <a:cubicBezTo>
                        <a:pt x="38" y="188"/>
                        <a:pt x="38" y="188"/>
                        <a:pt x="38" y="188"/>
                      </a:cubicBezTo>
                      <a:cubicBezTo>
                        <a:pt x="125" y="85"/>
                        <a:pt x="125" y="85"/>
                        <a:pt x="125" y="85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reeform 17">
                  <a:extLst>
                    <a:ext uri="{FF2B5EF4-FFF2-40B4-BE49-F238E27FC236}">
                      <a16:creationId xmlns:a16="http://schemas.microsoft.com/office/drawing/2014/main" id="{28140CB9-7A8C-4034-8366-5C4846E64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916" y="1928283"/>
                  <a:ext cx="485775" cy="481013"/>
                </a:xfrm>
                <a:custGeom>
                  <a:avLst/>
                  <a:gdLst>
                    <a:gd name="T0" fmla="*/ 85 w 90"/>
                    <a:gd name="T1" fmla="*/ 37 h 90"/>
                    <a:gd name="T2" fmla="*/ 53 w 90"/>
                    <a:gd name="T3" fmla="*/ 85 h 90"/>
                    <a:gd name="T4" fmla="*/ 5 w 90"/>
                    <a:gd name="T5" fmla="*/ 53 h 90"/>
                    <a:gd name="T6" fmla="*/ 37 w 90"/>
                    <a:gd name="T7" fmla="*/ 5 h 90"/>
                    <a:gd name="T8" fmla="*/ 85 w 90"/>
                    <a:gd name="T9" fmla="*/ 3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90">
                      <a:moveTo>
                        <a:pt x="85" y="37"/>
                      </a:moveTo>
                      <a:cubicBezTo>
                        <a:pt x="90" y="59"/>
                        <a:pt x="75" y="81"/>
                        <a:pt x="53" y="85"/>
                      </a:cubicBezTo>
                      <a:cubicBezTo>
                        <a:pt x="31" y="90"/>
                        <a:pt x="9" y="75"/>
                        <a:pt x="5" y="53"/>
                      </a:cubicBezTo>
                      <a:cubicBezTo>
                        <a:pt x="0" y="31"/>
                        <a:pt x="15" y="9"/>
                        <a:pt x="37" y="5"/>
                      </a:cubicBezTo>
                      <a:cubicBezTo>
                        <a:pt x="59" y="0"/>
                        <a:pt x="81" y="15"/>
                        <a:pt x="85" y="37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reeform 18">
                  <a:extLst>
                    <a:ext uri="{FF2B5EF4-FFF2-40B4-BE49-F238E27FC236}">
                      <a16:creationId xmlns:a16="http://schemas.microsoft.com/office/drawing/2014/main" id="{130A5B66-174A-494B-99B1-A169C25FD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616" y="2066395"/>
                  <a:ext cx="204788" cy="203200"/>
                </a:xfrm>
                <a:custGeom>
                  <a:avLst/>
                  <a:gdLst>
                    <a:gd name="T0" fmla="*/ 2 w 38"/>
                    <a:gd name="T1" fmla="*/ 22 h 38"/>
                    <a:gd name="T2" fmla="*/ 22 w 38"/>
                    <a:gd name="T3" fmla="*/ 36 h 38"/>
                    <a:gd name="T4" fmla="*/ 36 w 38"/>
                    <a:gd name="T5" fmla="*/ 16 h 38"/>
                    <a:gd name="T6" fmla="*/ 16 w 38"/>
                    <a:gd name="T7" fmla="*/ 2 h 38"/>
                    <a:gd name="T8" fmla="*/ 2 w 38"/>
                    <a:gd name="T9" fmla="*/ 2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2" y="22"/>
                      </a:moveTo>
                      <a:cubicBezTo>
                        <a:pt x="4" y="32"/>
                        <a:pt x="13" y="38"/>
                        <a:pt x="22" y="36"/>
                      </a:cubicBezTo>
                      <a:cubicBezTo>
                        <a:pt x="32" y="34"/>
                        <a:pt x="38" y="25"/>
                        <a:pt x="36" y="16"/>
                      </a:cubicBezTo>
                      <a:cubicBezTo>
                        <a:pt x="34" y="6"/>
                        <a:pt x="25" y="0"/>
                        <a:pt x="16" y="2"/>
                      </a:cubicBezTo>
                      <a:cubicBezTo>
                        <a:pt x="6" y="4"/>
                        <a:pt x="0" y="13"/>
                        <a:pt x="2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FB11313F-915D-4A8F-BBEC-FAA01FBBE97D}"/>
                    </a:ext>
                  </a:extLst>
                </p:cNvPr>
                <p:cNvGrpSpPr/>
                <p:nvPr/>
              </p:nvGrpSpPr>
              <p:grpSpPr>
                <a:xfrm>
                  <a:off x="2235729" y="1077383"/>
                  <a:ext cx="571500" cy="566738"/>
                  <a:chOff x="2235729" y="1077383"/>
                  <a:chExt cx="571500" cy="566738"/>
                </a:xfrm>
              </p:grpSpPr>
              <p:sp>
                <p:nvSpPr>
                  <p:cNvPr id="570" name="Oval 63">
                    <a:extLst>
                      <a:ext uri="{FF2B5EF4-FFF2-40B4-BE49-F238E27FC236}">
                        <a16:creationId xmlns:a16="http://schemas.microsoft.com/office/drawing/2014/main" id="{4E0A785D-02B9-4C65-AC23-92D9979C59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5729" y="1077383"/>
                    <a:ext cx="571500" cy="566738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" name="Oval 64">
                    <a:extLst>
                      <a:ext uri="{FF2B5EF4-FFF2-40B4-BE49-F238E27FC236}">
                        <a16:creationId xmlns:a16="http://schemas.microsoft.com/office/drawing/2014/main" id="{DA9B42F9-1709-47AC-B2F2-FED90F0C4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9704" y="1126595"/>
                    <a:ext cx="463550" cy="46513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2" name="Oval 65">
                    <a:extLst>
                      <a:ext uri="{FF2B5EF4-FFF2-40B4-BE49-F238E27FC236}">
                        <a16:creationId xmlns:a16="http://schemas.microsoft.com/office/drawing/2014/main" id="{8B67BB26-05CD-4914-9743-5B58C8CC63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2566" y="1174220"/>
                    <a:ext cx="376238" cy="3746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00" name="Line 84">
              <a:extLst>
                <a:ext uri="{FF2B5EF4-FFF2-40B4-BE49-F238E27FC236}">
                  <a16:creationId xmlns:a16="http://schemas.microsoft.com/office/drawing/2014/main" id="{95925BA8-9C8F-4812-8163-D77FAABC7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253" y="1483784"/>
              <a:ext cx="350837" cy="0"/>
            </a:xfrm>
            <a:prstGeom prst="line">
              <a:avLst/>
            </a:prstGeom>
            <a:noFill/>
            <a:ln w="650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01" name="Line 85">
              <a:extLst>
                <a:ext uri="{FF2B5EF4-FFF2-40B4-BE49-F238E27FC236}">
                  <a16:creationId xmlns:a16="http://schemas.microsoft.com/office/drawing/2014/main" id="{E5F2C4EA-71F3-49AC-BF35-38A2DCF67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642" y="1644121"/>
              <a:ext cx="495299" cy="0"/>
            </a:xfrm>
            <a:prstGeom prst="line">
              <a:avLst/>
            </a:prstGeom>
            <a:noFill/>
            <a:ln w="650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02" name="Line 86">
              <a:extLst>
                <a:ext uri="{FF2B5EF4-FFF2-40B4-BE49-F238E27FC236}">
                  <a16:creationId xmlns:a16="http://schemas.microsoft.com/office/drawing/2014/main" id="{B5EDD1E1-4C21-4717-8B01-4A4BDCAA9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253" y="1799696"/>
              <a:ext cx="350837" cy="0"/>
            </a:xfrm>
            <a:prstGeom prst="line">
              <a:avLst/>
            </a:prstGeom>
            <a:noFill/>
            <a:ln w="650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56189674-319E-487B-B560-8A24034337EF}"/>
                </a:ext>
              </a:extLst>
            </p:cNvPr>
            <p:cNvGrpSpPr/>
            <p:nvPr/>
          </p:nvGrpSpPr>
          <p:grpSpPr>
            <a:xfrm>
              <a:off x="4166446" y="1077384"/>
              <a:ext cx="1084263" cy="3084512"/>
              <a:chOff x="4166446" y="1077383"/>
              <a:chExt cx="1084263" cy="3084513"/>
            </a:xfrm>
          </p:grpSpPr>
          <p:sp>
            <p:nvSpPr>
              <p:cNvPr id="540" name="Freeform 16">
                <a:extLst>
                  <a:ext uri="{FF2B5EF4-FFF2-40B4-BE49-F238E27FC236}">
                    <a16:creationId xmlns:a16="http://schemas.microsoft.com/office/drawing/2014/main" id="{43533D79-3A73-4309-8C7B-319A633B93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07796" y="2206095"/>
                <a:ext cx="388938" cy="433388"/>
              </a:xfrm>
              <a:custGeom>
                <a:avLst/>
                <a:gdLst>
                  <a:gd name="T0" fmla="*/ 72 w 72"/>
                  <a:gd name="T1" fmla="*/ 73 h 81"/>
                  <a:gd name="T2" fmla="*/ 49 w 72"/>
                  <a:gd name="T3" fmla="*/ 77 h 81"/>
                  <a:gd name="T4" fmla="*/ 5 w 72"/>
                  <a:gd name="T5" fmla="*/ 47 h 81"/>
                  <a:gd name="T6" fmla="*/ 3 w 72"/>
                  <a:gd name="T7" fmla="*/ 33 h 81"/>
                  <a:gd name="T8" fmla="*/ 25 w 72"/>
                  <a:gd name="T9" fmla="*/ 0 h 81"/>
                  <a:gd name="T10" fmla="*/ 27 w 72"/>
                  <a:gd name="T11" fmla="*/ 12 h 81"/>
                  <a:gd name="T12" fmla="*/ 14 w 72"/>
                  <a:gd name="T13" fmla="*/ 31 h 81"/>
                  <a:gd name="T14" fmla="*/ 17 w 72"/>
                  <a:gd name="T15" fmla="*/ 45 h 81"/>
                  <a:gd name="T16" fmla="*/ 47 w 72"/>
                  <a:gd name="T17" fmla="*/ 65 h 81"/>
                  <a:gd name="T18" fmla="*/ 70 w 72"/>
                  <a:gd name="T19" fmla="*/ 61 h 81"/>
                  <a:gd name="T20" fmla="*/ 72 w 72"/>
                  <a:gd name="T21" fmla="*/ 7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1">
                    <a:moveTo>
                      <a:pt x="72" y="73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29" y="81"/>
                      <a:pt x="9" y="68"/>
                      <a:pt x="5" y="47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0" y="18"/>
                      <a:pt x="10" y="3"/>
                      <a:pt x="25" y="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18" y="13"/>
                      <a:pt x="12" y="22"/>
                      <a:pt x="14" y="31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20" y="59"/>
                      <a:pt x="33" y="68"/>
                      <a:pt x="47" y="65"/>
                    </a:cubicBezTo>
                    <a:cubicBezTo>
                      <a:pt x="70" y="61"/>
                      <a:pt x="70" y="61"/>
                      <a:pt x="70" y="61"/>
                    </a:cubicBezTo>
                    <a:lnTo>
                      <a:pt x="72" y="7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1" name="Freeform 5">
                <a:extLst>
                  <a:ext uri="{FF2B5EF4-FFF2-40B4-BE49-F238E27FC236}">
                    <a16:creationId xmlns:a16="http://schemas.microsoft.com/office/drawing/2014/main" id="{E226FAF2-A708-496C-B579-CAE1D8BC39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77584" y="3499908"/>
                <a:ext cx="339725" cy="395288"/>
              </a:xfrm>
              <a:custGeom>
                <a:avLst/>
                <a:gdLst>
                  <a:gd name="T0" fmla="*/ 50 w 63"/>
                  <a:gd name="T1" fmla="*/ 74 h 74"/>
                  <a:gd name="T2" fmla="*/ 49 w 63"/>
                  <a:gd name="T3" fmla="*/ 74 h 74"/>
                  <a:gd name="T4" fmla="*/ 37 w 63"/>
                  <a:gd name="T5" fmla="*/ 62 h 74"/>
                  <a:gd name="T6" fmla="*/ 11 w 63"/>
                  <a:gd name="T7" fmla="*/ 25 h 74"/>
                  <a:gd name="T8" fmla="*/ 1 w 63"/>
                  <a:gd name="T9" fmla="*/ 11 h 74"/>
                  <a:gd name="T10" fmla="*/ 14 w 63"/>
                  <a:gd name="T11" fmla="*/ 1 h 74"/>
                  <a:gd name="T12" fmla="*/ 61 w 63"/>
                  <a:gd name="T13" fmla="*/ 63 h 74"/>
                  <a:gd name="T14" fmla="*/ 50 w 63"/>
                  <a:gd name="T1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4">
                    <a:moveTo>
                      <a:pt x="50" y="74"/>
                    </a:moveTo>
                    <a:cubicBezTo>
                      <a:pt x="50" y="74"/>
                      <a:pt x="49" y="74"/>
                      <a:pt x="49" y="74"/>
                    </a:cubicBezTo>
                    <a:cubicBezTo>
                      <a:pt x="43" y="74"/>
                      <a:pt x="37" y="69"/>
                      <a:pt x="37" y="62"/>
                    </a:cubicBezTo>
                    <a:cubicBezTo>
                      <a:pt x="38" y="30"/>
                      <a:pt x="12" y="25"/>
                      <a:pt x="11" y="25"/>
                    </a:cubicBezTo>
                    <a:cubicBezTo>
                      <a:pt x="4" y="24"/>
                      <a:pt x="0" y="18"/>
                      <a:pt x="1" y="11"/>
                    </a:cubicBezTo>
                    <a:cubicBezTo>
                      <a:pt x="2" y="5"/>
                      <a:pt x="8" y="0"/>
                      <a:pt x="14" y="1"/>
                    </a:cubicBezTo>
                    <a:cubicBezTo>
                      <a:pt x="31" y="4"/>
                      <a:pt x="63" y="20"/>
                      <a:pt x="61" y="63"/>
                    </a:cubicBezTo>
                    <a:cubicBezTo>
                      <a:pt x="61" y="69"/>
                      <a:pt x="56" y="74"/>
                      <a:pt x="50" y="7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2" name="Freeform 6">
                <a:extLst>
                  <a:ext uri="{FF2B5EF4-FFF2-40B4-BE49-F238E27FC236}">
                    <a16:creationId xmlns:a16="http://schemas.microsoft.com/office/drawing/2014/main" id="{50516705-0A88-47C7-8A62-0878B745AF8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44296" y="2194983"/>
                <a:ext cx="306388" cy="1144588"/>
              </a:xfrm>
              <a:custGeom>
                <a:avLst/>
                <a:gdLst>
                  <a:gd name="T0" fmla="*/ 0 w 57"/>
                  <a:gd name="T1" fmla="*/ 23 h 214"/>
                  <a:gd name="T2" fmla="*/ 28 w 57"/>
                  <a:gd name="T3" fmla="*/ 214 h 214"/>
                  <a:gd name="T4" fmla="*/ 57 w 57"/>
                  <a:gd name="T5" fmla="*/ 206 h 214"/>
                  <a:gd name="T6" fmla="*/ 53 w 57"/>
                  <a:gd name="T7" fmla="*/ 6 h 214"/>
                  <a:gd name="T8" fmla="*/ 40 w 57"/>
                  <a:gd name="T9" fmla="*/ 0 h 214"/>
                  <a:gd name="T10" fmla="*/ 0 w 57"/>
                  <a:gd name="T11" fmla="*/ 2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14">
                    <a:moveTo>
                      <a:pt x="0" y="23"/>
                    </a:moveTo>
                    <a:cubicBezTo>
                      <a:pt x="0" y="23"/>
                      <a:pt x="3" y="166"/>
                      <a:pt x="28" y="214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3" name="Freeform 7">
                <a:extLst>
                  <a:ext uri="{FF2B5EF4-FFF2-40B4-BE49-F238E27FC236}">
                    <a16:creationId xmlns:a16="http://schemas.microsoft.com/office/drawing/2014/main" id="{CABC8763-D118-4A28-9B39-045FB44DC8A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28396" y="2799820"/>
                <a:ext cx="695325" cy="998538"/>
              </a:xfrm>
              <a:custGeom>
                <a:avLst/>
                <a:gdLst>
                  <a:gd name="T0" fmla="*/ 94 w 129"/>
                  <a:gd name="T1" fmla="*/ 185 h 187"/>
                  <a:gd name="T2" fmla="*/ 35 w 129"/>
                  <a:gd name="T3" fmla="*/ 186 h 187"/>
                  <a:gd name="T4" fmla="*/ 4 w 129"/>
                  <a:gd name="T5" fmla="*/ 148 h 187"/>
                  <a:gd name="T6" fmla="*/ 33 w 129"/>
                  <a:gd name="T7" fmla="*/ 25 h 187"/>
                  <a:gd name="T8" fmla="*/ 62 w 129"/>
                  <a:gd name="T9" fmla="*/ 1 h 187"/>
                  <a:gd name="T10" fmla="*/ 62 w 129"/>
                  <a:gd name="T11" fmla="*/ 1 h 187"/>
                  <a:gd name="T12" fmla="*/ 93 w 129"/>
                  <a:gd name="T13" fmla="*/ 24 h 187"/>
                  <a:gd name="T14" fmla="*/ 124 w 129"/>
                  <a:gd name="T15" fmla="*/ 146 h 187"/>
                  <a:gd name="T16" fmla="*/ 94 w 129"/>
                  <a:gd name="T17" fmla="*/ 18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87">
                    <a:moveTo>
                      <a:pt x="94" y="185"/>
                    </a:moveTo>
                    <a:cubicBezTo>
                      <a:pt x="35" y="186"/>
                      <a:pt x="35" y="186"/>
                      <a:pt x="35" y="186"/>
                    </a:cubicBezTo>
                    <a:cubicBezTo>
                      <a:pt x="15" y="187"/>
                      <a:pt x="0" y="168"/>
                      <a:pt x="4" y="148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6" y="11"/>
                      <a:pt x="48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77" y="0"/>
                      <a:pt x="90" y="10"/>
                      <a:pt x="93" y="24"/>
                    </a:cubicBezTo>
                    <a:cubicBezTo>
                      <a:pt x="124" y="146"/>
                      <a:pt x="124" y="146"/>
                      <a:pt x="124" y="146"/>
                    </a:cubicBezTo>
                    <a:cubicBezTo>
                      <a:pt x="129" y="166"/>
                      <a:pt x="114" y="185"/>
                      <a:pt x="94" y="18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4" name="Freeform 8">
                <a:extLst>
                  <a:ext uri="{FF2B5EF4-FFF2-40B4-BE49-F238E27FC236}">
                    <a16:creationId xmlns:a16="http://schemas.microsoft.com/office/drawing/2014/main" id="{E460851E-CBB1-4232-96CD-0E09686AB5F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63333" y="3617383"/>
                <a:ext cx="204788" cy="539750"/>
              </a:xfrm>
              <a:custGeom>
                <a:avLst/>
                <a:gdLst>
                  <a:gd name="T0" fmla="*/ 24 w 38"/>
                  <a:gd name="T1" fmla="*/ 101 h 101"/>
                  <a:gd name="T2" fmla="*/ 13 w 38"/>
                  <a:gd name="T3" fmla="*/ 94 h 101"/>
                  <a:gd name="T4" fmla="*/ 13 w 38"/>
                  <a:gd name="T5" fmla="*/ 10 h 101"/>
                  <a:gd name="T6" fmla="*/ 28 w 38"/>
                  <a:gd name="T7" fmla="*/ 1 h 101"/>
                  <a:gd name="T8" fmla="*/ 37 w 38"/>
                  <a:gd name="T9" fmla="*/ 16 h 101"/>
                  <a:gd name="T10" fmla="*/ 35 w 38"/>
                  <a:gd name="T11" fmla="*/ 84 h 101"/>
                  <a:gd name="T12" fmla="*/ 29 w 38"/>
                  <a:gd name="T13" fmla="*/ 100 h 101"/>
                  <a:gd name="T14" fmla="*/ 24 w 38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01">
                    <a:moveTo>
                      <a:pt x="24" y="101"/>
                    </a:moveTo>
                    <a:cubicBezTo>
                      <a:pt x="20" y="101"/>
                      <a:pt x="15" y="98"/>
                      <a:pt x="13" y="94"/>
                    </a:cubicBezTo>
                    <a:cubicBezTo>
                      <a:pt x="0" y="65"/>
                      <a:pt x="12" y="15"/>
                      <a:pt x="13" y="10"/>
                    </a:cubicBezTo>
                    <a:cubicBezTo>
                      <a:pt x="15" y="3"/>
                      <a:pt x="22" y="0"/>
                      <a:pt x="28" y="1"/>
                    </a:cubicBezTo>
                    <a:cubicBezTo>
                      <a:pt x="34" y="3"/>
                      <a:pt x="38" y="9"/>
                      <a:pt x="37" y="16"/>
                    </a:cubicBezTo>
                    <a:cubicBezTo>
                      <a:pt x="34" y="29"/>
                      <a:pt x="27" y="66"/>
                      <a:pt x="35" y="84"/>
                    </a:cubicBezTo>
                    <a:cubicBezTo>
                      <a:pt x="38" y="90"/>
                      <a:pt x="35" y="97"/>
                      <a:pt x="29" y="100"/>
                    </a:cubicBezTo>
                    <a:cubicBezTo>
                      <a:pt x="28" y="100"/>
                      <a:pt x="26" y="101"/>
                      <a:pt x="24" y="1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5" name="Freeform 9">
                <a:extLst>
                  <a:ext uri="{FF2B5EF4-FFF2-40B4-BE49-F238E27FC236}">
                    <a16:creationId xmlns:a16="http://schemas.microsoft.com/office/drawing/2014/main" id="{742E4674-6B0E-4F9C-AE08-17D14D8405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34784" y="3606270"/>
                <a:ext cx="222250" cy="555625"/>
              </a:xfrm>
              <a:custGeom>
                <a:avLst/>
                <a:gdLst>
                  <a:gd name="T0" fmla="*/ 24 w 41"/>
                  <a:gd name="T1" fmla="*/ 103 h 104"/>
                  <a:gd name="T2" fmla="*/ 13 w 41"/>
                  <a:gd name="T3" fmla="*/ 96 h 104"/>
                  <a:gd name="T4" fmla="*/ 16 w 41"/>
                  <a:gd name="T5" fmla="*/ 10 h 104"/>
                  <a:gd name="T6" fmla="*/ 31 w 41"/>
                  <a:gd name="T7" fmla="*/ 1 h 104"/>
                  <a:gd name="T8" fmla="*/ 39 w 41"/>
                  <a:gd name="T9" fmla="*/ 16 h 104"/>
                  <a:gd name="T10" fmla="*/ 35 w 41"/>
                  <a:gd name="T11" fmla="*/ 86 h 104"/>
                  <a:gd name="T12" fmla="*/ 29 w 41"/>
                  <a:gd name="T13" fmla="*/ 102 h 104"/>
                  <a:gd name="T14" fmla="*/ 24 w 41"/>
                  <a:gd name="T15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04">
                    <a:moveTo>
                      <a:pt x="24" y="103"/>
                    </a:moveTo>
                    <a:cubicBezTo>
                      <a:pt x="19" y="104"/>
                      <a:pt x="15" y="101"/>
                      <a:pt x="13" y="96"/>
                    </a:cubicBezTo>
                    <a:cubicBezTo>
                      <a:pt x="0" y="67"/>
                      <a:pt x="14" y="15"/>
                      <a:pt x="16" y="10"/>
                    </a:cubicBezTo>
                    <a:cubicBezTo>
                      <a:pt x="18" y="3"/>
                      <a:pt x="24" y="0"/>
                      <a:pt x="31" y="1"/>
                    </a:cubicBezTo>
                    <a:cubicBezTo>
                      <a:pt x="37" y="3"/>
                      <a:pt x="41" y="10"/>
                      <a:pt x="39" y="16"/>
                    </a:cubicBezTo>
                    <a:cubicBezTo>
                      <a:pt x="34" y="35"/>
                      <a:pt x="28" y="71"/>
                      <a:pt x="35" y="86"/>
                    </a:cubicBezTo>
                    <a:cubicBezTo>
                      <a:pt x="38" y="93"/>
                      <a:pt x="35" y="100"/>
                      <a:pt x="29" y="102"/>
                    </a:cubicBezTo>
                    <a:cubicBezTo>
                      <a:pt x="27" y="103"/>
                      <a:pt x="26" y="103"/>
                      <a:pt x="24" y="10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6" name="Freeform 10">
                <a:extLst>
                  <a:ext uri="{FF2B5EF4-FFF2-40B4-BE49-F238E27FC236}">
                    <a16:creationId xmlns:a16="http://schemas.microsoft.com/office/drawing/2014/main" id="{E730A4F0-5867-421E-BA18-64DA7445E9B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23696" y="3633258"/>
                <a:ext cx="227013" cy="528638"/>
              </a:xfrm>
              <a:custGeom>
                <a:avLst/>
                <a:gdLst>
                  <a:gd name="T0" fmla="*/ 25 w 42"/>
                  <a:gd name="T1" fmla="*/ 99 h 99"/>
                  <a:gd name="T2" fmla="*/ 14 w 42"/>
                  <a:gd name="T3" fmla="*/ 92 h 99"/>
                  <a:gd name="T4" fmla="*/ 17 w 42"/>
                  <a:gd name="T5" fmla="*/ 10 h 99"/>
                  <a:gd name="T6" fmla="*/ 32 w 42"/>
                  <a:gd name="T7" fmla="*/ 2 h 99"/>
                  <a:gd name="T8" fmla="*/ 40 w 42"/>
                  <a:gd name="T9" fmla="*/ 18 h 99"/>
                  <a:gd name="T10" fmla="*/ 35 w 42"/>
                  <a:gd name="T11" fmla="*/ 82 h 99"/>
                  <a:gd name="T12" fmla="*/ 29 w 42"/>
                  <a:gd name="T13" fmla="*/ 98 h 99"/>
                  <a:gd name="T14" fmla="*/ 25 w 4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99">
                    <a:moveTo>
                      <a:pt x="25" y="99"/>
                    </a:moveTo>
                    <a:cubicBezTo>
                      <a:pt x="20" y="99"/>
                      <a:pt x="16" y="97"/>
                      <a:pt x="14" y="92"/>
                    </a:cubicBezTo>
                    <a:cubicBezTo>
                      <a:pt x="0" y="63"/>
                      <a:pt x="15" y="16"/>
                      <a:pt x="17" y="10"/>
                    </a:cubicBezTo>
                    <a:cubicBezTo>
                      <a:pt x="19" y="4"/>
                      <a:pt x="26" y="0"/>
                      <a:pt x="32" y="2"/>
                    </a:cubicBezTo>
                    <a:cubicBezTo>
                      <a:pt x="38" y="4"/>
                      <a:pt x="42" y="11"/>
                      <a:pt x="40" y="18"/>
                    </a:cubicBezTo>
                    <a:cubicBezTo>
                      <a:pt x="36" y="30"/>
                      <a:pt x="28" y="65"/>
                      <a:pt x="35" y="82"/>
                    </a:cubicBezTo>
                    <a:cubicBezTo>
                      <a:pt x="38" y="88"/>
                      <a:pt x="35" y="95"/>
                      <a:pt x="29" y="98"/>
                    </a:cubicBezTo>
                    <a:cubicBezTo>
                      <a:pt x="28" y="99"/>
                      <a:pt x="26" y="99"/>
                      <a:pt x="25" y="9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7" name="Freeform 11">
                <a:extLst>
                  <a:ext uri="{FF2B5EF4-FFF2-40B4-BE49-F238E27FC236}">
                    <a16:creationId xmlns:a16="http://schemas.microsoft.com/office/drawing/2014/main" id="{AE25FB6E-737F-4D5B-8835-534F1E4061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71283" y="3242733"/>
                <a:ext cx="258763" cy="250825"/>
              </a:xfrm>
              <a:custGeom>
                <a:avLst/>
                <a:gdLst>
                  <a:gd name="T0" fmla="*/ 47 w 48"/>
                  <a:gd name="T1" fmla="*/ 23 h 47"/>
                  <a:gd name="T2" fmla="*/ 24 w 48"/>
                  <a:gd name="T3" fmla="*/ 47 h 47"/>
                  <a:gd name="T4" fmla="*/ 0 w 48"/>
                  <a:gd name="T5" fmla="*/ 24 h 47"/>
                  <a:gd name="T6" fmla="*/ 23 w 48"/>
                  <a:gd name="T7" fmla="*/ 0 h 47"/>
                  <a:gd name="T8" fmla="*/ 47 w 48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47" y="23"/>
                    </a:moveTo>
                    <a:cubicBezTo>
                      <a:pt x="48" y="36"/>
                      <a:pt x="37" y="47"/>
                      <a:pt x="24" y="47"/>
                    </a:cubicBezTo>
                    <a:cubicBezTo>
                      <a:pt x="11" y="47"/>
                      <a:pt x="1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6" y="0"/>
                      <a:pt x="47" y="10"/>
                      <a:pt x="47" y="2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8" name="Freeform 12">
                <a:extLst>
                  <a:ext uri="{FF2B5EF4-FFF2-40B4-BE49-F238E27FC236}">
                    <a16:creationId xmlns:a16="http://schemas.microsoft.com/office/drawing/2014/main" id="{E0F73A44-5CE6-4D4E-BF6E-7457D726BCF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98271" y="3264958"/>
                <a:ext cx="204788" cy="203200"/>
              </a:xfrm>
              <a:custGeom>
                <a:avLst/>
                <a:gdLst>
                  <a:gd name="T0" fmla="*/ 38 w 38"/>
                  <a:gd name="T1" fmla="*/ 19 h 38"/>
                  <a:gd name="T2" fmla="*/ 19 w 38"/>
                  <a:gd name="T3" fmla="*/ 38 h 38"/>
                  <a:gd name="T4" fmla="*/ 0 w 38"/>
                  <a:gd name="T5" fmla="*/ 20 h 38"/>
                  <a:gd name="T6" fmla="*/ 18 w 38"/>
                  <a:gd name="T7" fmla="*/ 1 h 38"/>
                  <a:gd name="T8" fmla="*/ 38 w 38"/>
                  <a:gd name="T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cubicBezTo>
                      <a:pt x="38" y="29"/>
                      <a:pt x="30" y="38"/>
                      <a:pt x="19" y="38"/>
                    </a:cubicBezTo>
                    <a:cubicBezTo>
                      <a:pt x="9" y="38"/>
                      <a:pt x="0" y="30"/>
                      <a:pt x="0" y="20"/>
                    </a:cubicBezTo>
                    <a:cubicBezTo>
                      <a:pt x="0" y="9"/>
                      <a:pt x="8" y="1"/>
                      <a:pt x="18" y="1"/>
                    </a:cubicBezTo>
                    <a:cubicBezTo>
                      <a:pt x="29" y="0"/>
                      <a:pt x="37" y="9"/>
                      <a:pt x="38" y="19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9" name="Freeform 15">
                <a:extLst>
                  <a:ext uri="{FF2B5EF4-FFF2-40B4-BE49-F238E27FC236}">
                    <a16:creationId xmlns:a16="http://schemas.microsoft.com/office/drawing/2014/main" id="{75FC72F8-5244-4233-9737-3DC852978C2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01383" y="1151995"/>
                <a:ext cx="706438" cy="1004888"/>
              </a:xfrm>
              <a:custGeom>
                <a:avLst/>
                <a:gdLst>
                  <a:gd name="T0" fmla="*/ 74 w 131"/>
                  <a:gd name="T1" fmla="*/ 0 h 188"/>
                  <a:gd name="T2" fmla="*/ 1 w 131"/>
                  <a:gd name="T3" fmla="*/ 179 h 188"/>
                  <a:gd name="T4" fmla="*/ 38 w 131"/>
                  <a:gd name="T5" fmla="*/ 188 h 188"/>
                  <a:gd name="T6" fmla="*/ 125 w 131"/>
                  <a:gd name="T7" fmla="*/ 85 h 188"/>
                  <a:gd name="T8" fmla="*/ 131 w 131"/>
                  <a:gd name="T9" fmla="*/ 2 h 188"/>
                  <a:gd name="T10" fmla="*/ 74 w 131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88">
                    <a:moveTo>
                      <a:pt x="74" y="0"/>
                    </a:moveTo>
                    <a:cubicBezTo>
                      <a:pt x="74" y="0"/>
                      <a:pt x="0" y="125"/>
                      <a:pt x="1" y="179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31" y="2"/>
                      <a:pt x="131" y="2"/>
                      <a:pt x="131" y="2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0" name="Freeform 17">
                <a:extLst>
                  <a:ext uri="{FF2B5EF4-FFF2-40B4-BE49-F238E27FC236}">
                    <a16:creationId xmlns:a16="http://schemas.microsoft.com/office/drawing/2014/main" id="{7910F9F7-A1A3-4664-8D82-0E77E4720C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56984" y="1928283"/>
                <a:ext cx="485775" cy="481013"/>
              </a:xfrm>
              <a:custGeom>
                <a:avLst/>
                <a:gdLst>
                  <a:gd name="T0" fmla="*/ 85 w 90"/>
                  <a:gd name="T1" fmla="*/ 37 h 90"/>
                  <a:gd name="T2" fmla="*/ 53 w 90"/>
                  <a:gd name="T3" fmla="*/ 85 h 90"/>
                  <a:gd name="T4" fmla="*/ 5 w 90"/>
                  <a:gd name="T5" fmla="*/ 53 h 90"/>
                  <a:gd name="T6" fmla="*/ 37 w 90"/>
                  <a:gd name="T7" fmla="*/ 5 h 90"/>
                  <a:gd name="T8" fmla="*/ 85 w 90"/>
                  <a:gd name="T9" fmla="*/ 3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0">
                    <a:moveTo>
                      <a:pt x="85" y="37"/>
                    </a:moveTo>
                    <a:cubicBezTo>
                      <a:pt x="90" y="59"/>
                      <a:pt x="75" y="81"/>
                      <a:pt x="53" y="85"/>
                    </a:cubicBezTo>
                    <a:cubicBezTo>
                      <a:pt x="31" y="90"/>
                      <a:pt x="9" y="75"/>
                      <a:pt x="5" y="53"/>
                    </a:cubicBezTo>
                    <a:cubicBezTo>
                      <a:pt x="0" y="31"/>
                      <a:pt x="15" y="9"/>
                      <a:pt x="37" y="5"/>
                    </a:cubicBezTo>
                    <a:cubicBezTo>
                      <a:pt x="59" y="0"/>
                      <a:pt x="81" y="15"/>
                      <a:pt x="85" y="3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1" name="Freeform 18">
                <a:extLst>
                  <a:ext uri="{FF2B5EF4-FFF2-40B4-BE49-F238E27FC236}">
                    <a16:creationId xmlns:a16="http://schemas.microsoft.com/office/drawing/2014/main" id="{4114C766-E8CC-480F-A7C4-67A9FE0ECD8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798271" y="2066395"/>
                <a:ext cx="204788" cy="203200"/>
              </a:xfrm>
              <a:custGeom>
                <a:avLst/>
                <a:gdLst>
                  <a:gd name="T0" fmla="*/ 2 w 38"/>
                  <a:gd name="T1" fmla="*/ 22 h 38"/>
                  <a:gd name="T2" fmla="*/ 22 w 38"/>
                  <a:gd name="T3" fmla="*/ 36 h 38"/>
                  <a:gd name="T4" fmla="*/ 36 w 38"/>
                  <a:gd name="T5" fmla="*/ 16 h 38"/>
                  <a:gd name="T6" fmla="*/ 16 w 38"/>
                  <a:gd name="T7" fmla="*/ 2 h 38"/>
                  <a:gd name="T8" fmla="*/ 2 w 38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" y="22"/>
                    </a:moveTo>
                    <a:cubicBezTo>
                      <a:pt x="4" y="32"/>
                      <a:pt x="13" y="38"/>
                      <a:pt x="22" y="36"/>
                    </a:cubicBezTo>
                    <a:cubicBezTo>
                      <a:pt x="32" y="34"/>
                      <a:pt x="38" y="25"/>
                      <a:pt x="36" y="16"/>
                    </a:cubicBezTo>
                    <a:cubicBezTo>
                      <a:pt x="34" y="6"/>
                      <a:pt x="25" y="0"/>
                      <a:pt x="16" y="2"/>
                    </a:cubicBezTo>
                    <a:cubicBezTo>
                      <a:pt x="6" y="4"/>
                      <a:pt x="0" y="13"/>
                      <a:pt x="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552" name="Group 551">
                <a:extLst>
                  <a:ext uri="{FF2B5EF4-FFF2-40B4-BE49-F238E27FC236}">
                    <a16:creationId xmlns:a16="http://schemas.microsoft.com/office/drawing/2014/main" id="{B5E0A626-651A-488A-9490-7AE26D238830}"/>
                  </a:ext>
                </a:extLst>
              </p:cNvPr>
              <p:cNvGrpSpPr/>
              <p:nvPr/>
            </p:nvGrpSpPr>
            <p:grpSpPr>
              <a:xfrm>
                <a:off x="4166446" y="1077383"/>
                <a:ext cx="571500" cy="566738"/>
                <a:chOff x="4166446" y="1077383"/>
                <a:chExt cx="571500" cy="566738"/>
              </a:xfrm>
            </p:grpSpPr>
            <p:sp>
              <p:nvSpPr>
                <p:cNvPr id="553" name="Oval 63">
                  <a:extLst>
                    <a:ext uri="{FF2B5EF4-FFF2-40B4-BE49-F238E27FC236}">
                      <a16:creationId xmlns:a16="http://schemas.microsoft.com/office/drawing/2014/main" id="{0F5C7398-E44C-4A10-9C6D-D9C582FE1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166446" y="1077383"/>
                  <a:ext cx="571500" cy="56673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Oval 64">
                  <a:extLst>
                    <a:ext uri="{FF2B5EF4-FFF2-40B4-BE49-F238E27FC236}">
                      <a16:creationId xmlns:a16="http://schemas.microsoft.com/office/drawing/2014/main" id="{72057C0E-FC05-4783-B43E-70B0885DE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220421" y="1126595"/>
                  <a:ext cx="463550" cy="4651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Oval 65">
                  <a:extLst>
                    <a:ext uri="{FF2B5EF4-FFF2-40B4-BE49-F238E27FC236}">
                      <a16:creationId xmlns:a16="http://schemas.microsoft.com/office/drawing/2014/main" id="{094DDCAF-0E4C-45F4-B9E3-5A04CF1F4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264871" y="1174220"/>
                  <a:ext cx="376238" cy="3746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2CD4BDC3-C367-4754-AC86-DF16E4A93602}"/>
                </a:ext>
              </a:extLst>
            </p:cNvPr>
            <p:cNvGrpSpPr/>
            <p:nvPr/>
          </p:nvGrpSpPr>
          <p:grpSpPr>
            <a:xfrm>
              <a:off x="2159529" y="3980920"/>
              <a:ext cx="1012826" cy="3409950"/>
              <a:chOff x="2159529" y="3980920"/>
              <a:chExt cx="1012825" cy="3409950"/>
            </a:xfrm>
          </p:grpSpPr>
          <p:sp>
            <p:nvSpPr>
              <p:cNvPr id="523" name="Freeform 13">
                <a:extLst>
                  <a:ext uri="{FF2B5EF4-FFF2-40B4-BE49-F238E27FC236}">
                    <a16:creationId xmlns:a16="http://schemas.microsoft.com/office/drawing/2014/main" id="{D49EF28A-F40E-4445-863D-6F6837687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529" y="7006695"/>
                <a:ext cx="1012825" cy="384175"/>
              </a:xfrm>
              <a:custGeom>
                <a:avLst/>
                <a:gdLst>
                  <a:gd name="T0" fmla="*/ 32 w 188"/>
                  <a:gd name="T1" fmla="*/ 0 h 72"/>
                  <a:gd name="T2" fmla="*/ 0 w 188"/>
                  <a:gd name="T3" fmla="*/ 33 h 72"/>
                  <a:gd name="T4" fmla="*/ 0 w 188"/>
                  <a:gd name="T5" fmla="*/ 39 h 72"/>
                  <a:gd name="T6" fmla="*/ 3 w 188"/>
                  <a:gd name="T7" fmla="*/ 53 h 72"/>
                  <a:gd name="T8" fmla="*/ 32 w 188"/>
                  <a:gd name="T9" fmla="*/ 72 h 72"/>
                  <a:gd name="T10" fmla="*/ 180 w 188"/>
                  <a:gd name="T11" fmla="*/ 72 h 72"/>
                  <a:gd name="T12" fmla="*/ 188 w 188"/>
                  <a:gd name="T13" fmla="*/ 64 h 72"/>
                  <a:gd name="T14" fmla="*/ 188 w 188"/>
                  <a:gd name="T15" fmla="*/ 53 h 72"/>
                  <a:gd name="T16" fmla="*/ 188 w 188"/>
                  <a:gd name="T17" fmla="*/ 8 h 72"/>
                  <a:gd name="T18" fmla="*/ 180 w 188"/>
                  <a:gd name="T19" fmla="*/ 0 h 72"/>
                  <a:gd name="T20" fmla="*/ 32 w 188"/>
                  <a:gd name="T2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72">
                    <a:moveTo>
                      <a:pt x="32" y="0"/>
                    </a:moveTo>
                    <a:cubicBezTo>
                      <a:pt x="14" y="0"/>
                      <a:pt x="0" y="14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4"/>
                      <a:pt x="1" y="48"/>
                      <a:pt x="3" y="53"/>
                    </a:cubicBezTo>
                    <a:cubicBezTo>
                      <a:pt x="8" y="64"/>
                      <a:pt x="19" y="72"/>
                      <a:pt x="32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5" y="72"/>
                      <a:pt x="188" y="68"/>
                      <a:pt x="188" y="6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88" y="8"/>
                      <a:pt x="188" y="8"/>
                      <a:pt x="188" y="8"/>
                    </a:cubicBezTo>
                    <a:cubicBezTo>
                      <a:pt x="188" y="3"/>
                      <a:pt x="185" y="0"/>
                      <a:pt x="18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4" name="Freeform 14">
                <a:extLst>
                  <a:ext uri="{FF2B5EF4-FFF2-40B4-BE49-F238E27FC236}">
                    <a16:creationId xmlns:a16="http://schemas.microsoft.com/office/drawing/2014/main" id="{7B40D632-8F9B-435F-93AD-4B0222C85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04" y="7289270"/>
                <a:ext cx="996950" cy="101600"/>
              </a:xfrm>
              <a:custGeom>
                <a:avLst/>
                <a:gdLst>
                  <a:gd name="T0" fmla="*/ 0 w 185"/>
                  <a:gd name="T1" fmla="*/ 0 h 19"/>
                  <a:gd name="T2" fmla="*/ 29 w 185"/>
                  <a:gd name="T3" fmla="*/ 19 h 19"/>
                  <a:gd name="T4" fmla="*/ 177 w 185"/>
                  <a:gd name="T5" fmla="*/ 19 h 19"/>
                  <a:gd name="T6" fmla="*/ 185 w 185"/>
                  <a:gd name="T7" fmla="*/ 11 h 19"/>
                  <a:gd name="T8" fmla="*/ 185 w 185"/>
                  <a:gd name="T9" fmla="*/ 0 h 19"/>
                  <a:gd name="T10" fmla="*/ 0 w 18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9">
                    <a:moveTo>
                      <a:pt x="0" y="0"/>
                    </a:moveTo>
                    <a:cubicBezTo>
                      <a:pt x="5" y="11"/>
                      <a:pt x="16" y="19"/>
                      <a:pt x="29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82" y="19"/>
                      <a:pt x="185" y="15"/>
                      <a:pt x="185" y="11"/>
                    </a:cubicBezTo>
                    <a:cubicBezTo>
                      <a:pt x="185" y="0"/>
                      <a:pt x="185" y="0"/>
                      <a:pt x="18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5" name="Freeform 35">
                <a:extLst>
                  <a:ext uri="{FF2B5EF4-FFF2-40B4-BE49-F238E27FC236}">
                    <a16:creationId xmlns:a16="http://schemas.microsoft.com/office/drawing/2014/main" id="{884AE495-15C1-4171-9DCB-2D7BB011B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279" y="3980920"/>
                <a:ext cx="727075" cy="1463675"/>
              </a:xfrm>
              <a:custGeom>
                <a:avLst/>
                <a:gdLst>
                  <a:gd name="T0" fmla="*/ 135 w 135"/>
                  <a:gd name="T1" fmla="*/ 9 h 274"/>
                  <a:gd name="T2" fmla="*/ 126 w 135"/>
                  <a:gd name="T3" fmla="*/ 0 h 274"/>
                  <a:gd name="T4" fmla="*/ 58 w 135"/>
                  <a:gd name="T5" fmla="*/ 0 h 274"/>
                  <a:gd name="T6" fmla="*/ 47 w 135"/>
                  <a:gd name="T7" fmla="*/ 9 h 274"/>
                  <a:gd name="T8" fmla="*/ 1 w 135"/>
                  <a:gd name="T9" fmla="*/ 265 h 274"/>
                  <a:gd name="T10" fmla="*/ 9 w 135"/>
                  <a:gd name="T11" fmla="*/ 274 h 274"/>
                  <a:gd name="T12" fmla="*/ 126 w 135"/>
                  <a:gd name="T13" fmla="*/ 274 h 274"/>
                  <a:gd name="T14" fmla="*/ 135 w 135"/>
                  <a:gd name="T15" fmla="*/ 265 h 274"/>
                  <a:gd name="T16" fmla="*/ 135 w 135"/>
                  <a:gd name="T17" fmla="*/ 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274">
                    <a:moveTo>
                      <a:pt x="135" y="9"/>
                    </a:moveTo>
                    <a:cubicBezTo>
                      <a:pt x="135" y="4"/>
                      <a:pt x="131" y="0"/>
                      <a:pt x="12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3" y="0"/>
                      <a:pt x="48" y="4"/>
                      <a:pt x="47" y="9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0" y="270"/>
                      <a:pt x="3" y="274"/>
                      <a:pt x="9" y="274"/>
                    </a:cubicBezTo>
                    <a:cubicBezTo>
                      <a:pt x="126" y="274"/>
                      <a:pt x="126" y="274"/>
                      <a:pt x="126" y="274"/>
                    </a:cubicBezTo>
                    <a:cubicBezTo>
                      <a:pt x="131" y="274"/>
                      <a:pt x="135" y="270"/>
                      <a:pt x="135" y="265"/>
                    </a:cubicBez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6" name="Oval 41">
                <a:extLst>
                  <a:ext uri="{FF2B5EF4-FFF2-40B4-BE49-F238E27FC236}">
                    <a16:creationId xmlns:a16="http://schemas.microsoft.com/office/drawing/2014/main" id="{2FE0EA35-966F-41FB-854E-BA11EC52B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916" y="5060420"/>
                <a:ext cx="247650" cy="2460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7" name="Freeform 43">
                <a:extLst>
                  <a:ext uri="{FF2B5EF4-FFF2-40B4-BE49-F238E27FC236}">
                    <a16:creationId xmlns:a16="http://schemas.microsoft.com/office/drawing/2014/main" id="{82488E8F-84F9-4E7C-8F98-D13F6BDFF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5444595"/>
                <a:ext cx="731838" cy="236538"/>
              </a:xfrm>
              <a:custGeom>
                <a:avLst/>
                <a:gdLst>
                  <a:gd name="T0" fmla="*/ 0 w 136"/>
                  <a:gd name="T1" fmla="*/ 34 h 44"/>
                  <a:gd name="T2" fmla="*/ 10 w 136"/>
                  <a:gd name="T3" fmla="*/ 44 h 44"/>
                  <a:gd name="T4" fmla="*/ 127 w 136"/>
                  <a:gd name="T5" fmla="*/ 44 h 44"/>
                  <a:gd name="T6" fmla="*/ 136 w 136"/>
                  <a:gd name="T7" fmla="*/ 34 h 44"/>
                  <a:gd name="T8" fmla="*/ 136 w 136"/>
                  <a:gd name="T9" fmla="*/ 10 h 44"/>
                  <a:gd name="T10" fmla="*/ 127 w 136"/>
                  <a:gd name="T11" fmla="*/ 0 h 44"/>
                  <a:gd name="T12" fmla="*/ 10 w 136"/>
                  <a:gd name="T13" fmla="*/ 0 h 44"/>
                  <a:gd name="T14" fmla="*/ 0 w 136"/>
                  <a:gd name="T15" fmla="*/ 10 h 44"/>
                  <a:gd name="T16" fmla="*/ 0 w 136"/>
                  <a:gd name="T1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44">
                    <a:moveTo>
                      <a:pt x="0" y="34"/>
                    </a:moveTo>
                    <a:cubicBezTo>
                      <a:pt x="0" y="40"/>
                      <a:pt x="4" y="44"/>
                      <a:pt x="10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32" y="44"/>
                      <a:pt x="136" y="40"/>
                      <a:pt x="136" y="34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5"/>
                      <a:pt x="132" y="0"/>
                      <a:pt x="1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8" name="Freeform 45">
                <a:extLst>
                  <a:ext uri="{FF2B5EF4-FFF2-40B4-BE49-F238E27FC236}">
                    <a16:creationId xmlns:a16="http://schemas.microsoft.com/office/drawing/2014/main" id="{AEF7538A-498D-46E4-82ED-ABEA56F4B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5681133"/>
                <a:ext cx="731838" cy="1063625"/>
              </a:xfrm>
              <a:custGeom>
                <a:avLst/>
                <a:gdLst>
                  <a:gd name="T0" fmla="*/ 136 w 136"/>
                  <a:gd name="T1" fmla="*/ 190 h 199"/>
                  <a:gd name="T2" fmla="*/ 127 w 136"/>
                  <a:gd name="T3" fmla="*/ 199 h 199"/>
                  <a:gd name="T4" fmla="*/ 10 w 136"/>
                  <a:gd name="T5" fmla="*/ 199 h 199"/>
                  <a:gd name="T6" fmla="*/ 0 w 136"/>
                  <a:gd name="T7" fmla="*/ 190 h 199"/>
                  <a:gd name="T8" fmla="*/ 0 w 136"/>
                  <a:gd name="T9" fmla="*/ 9 h 199"/>
                  <a:gd name="T10" fmla="*/ 10 w 136"/>
                  <a:gd name="T11" fmla="*/ 0 h 199"/>
                  <a:gd name="T12" fmla="*/ 127 w 136"/>
                  <a:gd name="T13" fmla="*/ 0 h 199"/>
                  <a:gd name="T14" fmla="*/ 136 w 136"/>
                  <a:gd name="T15" fmla="*/ 9 h 199"/>
                  <a:gd name="T16" fmla="*/ 136 w 136"/>
                  <a:gd name="T17" fmla="*/ 19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99">
                    <a:moveTo>
                      <a:pt x="136" y="190"/>
                    </a:moveTo>
                    <a:cubicBezTo>
                      <a:pt x="136" y="195"/>
                      <a:pt x="132" y="199"/>
                      <a:pt x="127" y="199"/>
                    </a:cubicBezTo>
                    <a:cubicBezTo>
                      <a:pt x="10" y="199"/>
                      <a:pt x="10" y="199"/>
                      <a:pt x="10" y="199"/>
                    </a:cubicBezTo>
                    <a:cubicBezTo>
                      <a:pt x="4" y="199"/>
                      <a:pt x="0" y="195"/>
                      <a:pt x="0" y="19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2" y="0"/>
                      <a:pt x="136" y="4"/>
                      <a:pt x="136" y="9"/>
                    </a:cubicBezTo>
                    <a:lnTo>
                      <a:pt x="136" y="19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9" name="Freeform 47">
                <a:extLst>
                  <a:ext uri="{FF2B5EF4-FFF2-40B4-BE49-F238E27FC236}">
                    <a16:creationId xmlns:a16="http://schemas.microsoft.com/office/drawing/2014/main" id="{E689D4B3-2F94-4E12-A51F-6AEC4CE60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4" y="6476470"/>
                <a:ext cx="544513" cy="171450"/>
              </a:xfrm>
              <a:custGeom>
                <a:avLst/>
                <a:gdLst>
                  <a:gd name="T0" fmla="*/ 0 w 101"/>
                  <a:gd name="T1" fmla="*/ 23 h 32"/>
                  <a:gd name="T2" fmla="*/ 9 w 101"/>
                  <a:gd name="T3" fmla="*/ 32 h 32"/>
                  <a:gd name="T4" fmla="*/ 91 w 101"/>
                  <a:gd name="T5" fmla="*/ 32 h 32"/>
                  <a:gd name="T6" fmla="*/ 101 w 101"/>
                  <a:gd name="T7" fmla="*/ 23 h 32"/>
                  <a:gd name="T8" fmla="*/ 101 w 101"/>
                  <a:gd name="T9" fmla="*/ 9 h 32"/>
                  <a:gd name="T10" fmla="*/ 91 w 101"/>
                  <a:gd name="T11" fmla="*/ 0 h 32"/>
                  <a:gd name="T12" fmla="*/ 9 w 101"/>
                  <a:gd name="T13" fmla="*/ 0 h 32"/>
                  <a:gd name="T14" fmla="*/ 0 w 101"/>
                  <a:gd name="T15" fmla="*/ 9 h 32"/>
                  <a:gd name="T16" fmla="*/ 0 w 101"/>
                  <a:gd name="T1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32">
                    <a:moveTo>
                      <a:pt x="0" y="23"/>
                    </a:moveTo>
                    <a:cubicBezTo>
                      <a:pt x="0" y="28"/>
                      <a:pt x="4" y="32"/>
                      <a:pt x="9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7" y="32"/>
                      <a:pt x="101" y="28"/>
                      <a:pt x="101" y="23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4"/>
                      <a:pt x="97" y="0"/>
                      <a:pt x="9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0" name="Freeform 66">
                <a:extLst>
                  <a:ext uri="{FF2B5EF4-FFF2-40B4-BE49-F238E27FC236}">
                    <a16:creationId xmlns:a16="http://schemas.microsoft.com/office/drawing/2014/main" id="{5DFB631E-B85A-4C4D-BC86-17D820F84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6749520"/>
                <a:ext cx="731838" cy="234950"/>
              </a:xfrm>
              <a:custGeom>
                <a:avLst/>
                <a:gdLst>
                  <a:gd name="T0" fmla="*/ 0 w 136"/>
                  <a:gd name="T1" fmla="*/ 34 h 44"/>
                  <a:gd name="T2" fmla="*/ 10 w 136"/>
                  <a:gd name="T3" fmla="*/ 44 h 44"/>
                  <a:gd name="T4" fmla="*/ 127 w 136"/>
                  <a:gd name="T5" fmla="*/ 44 h 44"/>
                  <a:gd name="T6" fmla="*/ 136 w 136"/>
                  <a:gd name="T7" fmla="*/ 34 h 44"/>
                  <a:gd name="T8" fmla="*/ 136 w 136"/>
                  <a:gd name="T9" fmla="*/ 10 h 44"/>
                  <a:gd name="T10" fmla="*/ 127 w 136"/>
                  <a:gd name="T11" fmla="*/ 0 h 44"/>
                  <a:gd name="T12" fmla="*/ 10 w 136"/>
                  <a:gd name="T13" fmla="*/ 0 h 44"/>
                  <a:gd name="T14" fmla="*/ 0 w 136"/>
                  <a:gd name="T15" fmla="*/ 10 h 44"/>
                  <a:gd name="T16" fmla="*/ 0 w 136"/>
                  <a:gd name="T1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44">
                    <a:moveTo>
                      <a:pt x="0" y="34"/>
                    </a:moveTo>
                    <a:cubicBezTo>
                      <a:pt x="0" y="39"/>
                      <a:pt x="4" y="44"/>
                      <a:pt x="10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32" y="44"/>
                      <a:pt x="136" y="39"/>
                      <a:pt x="136" y="34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4"/>
                      <a:pt x="132" y="0"/>
                      <a:pt x="1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1" name="Freeform 68">
                <a:extLst>
                  <a:ext uri="{FF2B5EF4-FFF2-40B4-BE49-F238E27FC236}">
                    <a16:creationId xmlns:a16="http://schemas.microsoft.com/office/drawing/2014/main" id="{28F8A73A-3A1C-4FF2-8935-2D03F3C55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041" y="7006695"/>
                <a:ext cx="468313" cy="384175"/>
              </a:xfrm>
              <a:custGeom>
                <a:avLst/>
                <a:gdLst>
                  <a:gd name="T0" fmla="*/ 33 w 87"/>
                  <a:gd name="T1" fmla="*/ 72 h 72"/>
                  <a:gd name="T2" fmla="*/ 79 w 87"/>
                  <a:gd name="T3" fmla="*/ 72 h 72"/>
                  <a:gd name="T4" fmla="*/ 87 w 87"/>
                  <a:gd name="T5" fmla="*/ 64 h 72"/>
                  <a:gd name="T6" fmla="*/ 87 w 87"/>
                  <a:gd name="T7" fmla="*/ 8 h 72"/>
                  <a:gd name="T8" fmla="*/ 79 w 87"/>
                  <a:gd name="T9" fmla="*/ 0 h 72"/>
                  <a:gd name="T10" fmla="*/ 33 w 87"/>
                  <a:gd name="T11" fmla="*/ 0 h 72"/>
                  <a:gd name="T12" fmla="*/ 0 w 87"/>
                  <a:gd name="T13" fmla="*/ 33 h 72"/>
                  <a:gd name="T14" fmla="*/ 0 w 87"/>
                  <a:gd name="T15" fmla="*/ 39 h 72"/>
                  <a:gd name="T16" fmla="*/ 33 w 87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2">
                    <a:moveTo>
                      <a:pt x="33" y="72"/>
                    </a:moveTo>
                    <a:cubicBezTo>
                      <a:pt x="79" y="72"/>
                      <a:pt x="79" y="72"/>
                      <a:pt x="79" y="72"/>
                    </a:cubicBezTo>
                    <a:cubicBezTo>
                      <a:pt x="84" y="72"/>
                      <a:pt x="87" y="68"/>
                      <a:pt x="87" y="64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3"/>
                      <a:pt x="84" y="0"/>
                      <a:pt x="79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7"/>
                      <a:pt x="15" y="72"/>
                      <a:pt x="33" y="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2" name="Freeform 69">
                <a:extLst>
                  <a:ext uri="{FF2B5EF4-FFF2-40B4-BE49-F238E27FC236}">
                    <a16:creationId xmlns:a16="http://schemas.microsoft.com/office/drawing/2014/main" id="{69307338-8EAA-4D41-A536-B1AA1EE92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879" y="7171795"/>
                <a:ext cx="58738" cy="58738"/>
              </a:xfrm>
              <a:custGeom>
                <a:avLst/>
                <a:gdLst>
                  <a:gd name="T0" fmla="*/ 8 w 11"/>
                  <a:gd name="T1" fmla="*/ 0 h 11"/>
                  <a:gd name="T2" fmla="*/ 5 w 11"/>
                  <a:gd name="T3" fmla="*/ 0 h 11"/>
                  <a:gd name="T4" fmla="*/ 5 w 11"/>
                  <a:gd name="T5" fmla="*/ 0 h 11"/>
                  <a:gd name="T6" fmla="*/ 0 w 11"/>
                  <a:gd name="T7" fmla="*/ 6 h 11"/>
                  <a:gd name="T8" fmla="*/ 0 w 11"/>
                  <a:gd name="T9" fmla="*/ 8 h 11"/>
                  <a:gd name="T10" fmla="*/ 5 w 11"/>
                  <a:gd name="T11" fmla="*/ 11 h 11"/>
                  <a:gd name="T12" fmla="*/ 5 w 11"/>
                  <a:gd name="T13" fmla="*/ 11 h 11"/>
                  <a:gd name="T14" fmla="*/ 8 w 11"/>
                  <a:gd name="T15" fmla="*/ 11 h 11"/>
                  <a:gd name="T16" fmla="*/ 10 w 11"/>
                  <a:gd name="T17" fmla="*/ 8 h 11"/>
                  <a:gd name="T18" fmla="*/ 11 w 11"/>
                  <a:gd name="T19" fmla="*/ 6 h 11"/>
                  <a:gd name="T20" fmla="*/ 8 w 11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10"/>
                      <a:pt x="3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0" y="9"/>
                      <a:pt x="10" y="8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3" name="Freeform 70">
                <a:extLst>
                  <a:ext uri="{FF2B5EF4-FFF2-40B4-BE49-F238E27FC236}">
                    <a16:creationId xmlns:a16="http://schemas.microsoft.com/office/drawing/2014/main" id="{DC0144AD-14C2-49EF-BD87-06910B77A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879" y="7214658"/>
                <a:ext cx="53975" cy="15875"/>
              </a:xfrm>
              <a:custGeom>
                <a:avLst/>
                <a:gdLst>
                  <a:gd name="T0" fmla="*/ 0 w 10"/>
                  <a:gd name="T1" fmla="*/ 0 h 3"/>
                  <a:gd name="T2" fmla="*/ 5 w 10"/>
                  <a:gd name="T3" fmla="*/ 3 h 3"/>
                  <a:gd name="T4" fmla="*/ 5 w 10"/>
                  <a:gd name="T5" fmla="*/ 3 h 3"/>
                  <a:gd name="T6" fmla="*/ 8 w 10"/>
                  <a:gd name="T7" fmla="*/ 3 h 3"/>
                  <a:gd name="T8" fmla="*/ 10 w 10"/>
                  <a:gd name="T9" fmla="*/ 0 h 3"/>
                  <a:gd name="T10" fmla="*/ 0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1" y="2"/>
                      <a:pt x="3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10" y="1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4" name="Oval 71">
                <a:extLst>
                  <a:ext uri="{FF2B5EF4-FFF2-40B4-BE49-F238E27FC236}">
                    <a16:creationId xmlns:a16="http://schemas.microsoft.com/office/drawing/2014/main" id="{6F76F7A7-588D-42F9-82F1-2353D9B41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866" y="7167033"/>
                <a:ext cx="69850" cy="69850"/>
              </a:xfrm>
              <a:prstGeom prst="ellipse">
                <a:avLst/>
              </a:prstGeom>
              <a:solidFill>
                <a:srgbClr val="6E7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5" name="Oval 72">
                <a:extLst>
                  <a:ext uri="{FF2B5EF4-FFF2-40B4-BE49-F238E27FC236}">
                    <a16:creationId xmlns:a16="http://schemas.microsoft.com/office/drawing/2014/main" id="{37A87AE2-F7E9-41EA-B0D7-E8F58F891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866" y="7167033"/>
                <a:ext cx="69850" cy="6985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6" name="Oval 73">
                <a:extLst>
                  <a:ext uri="{FF2B5EF4-FFF2-40B4-BE49-F238E27FC236}">
                    <a16:creationId xmlns:a16="http://schemas.microsoft.com/office/drawing/2014/main" id="{E8951EB3-94DC-4DCB-9CB8-D85813D7F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741" y="7178145"/>
                <a:ext cx="42863" cy="4762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7" name="Oval 74">
                <a:extLst>
                  <a:ext uri="{FF2B5EF4-FFF2-40B4-BE49-F238E27FC236}">
                    <a16:creationId xmlns:a16="http://schemas.microsoft.com/office/drawing/2014/main" id="{2B4DA07B-AEAD-49EF-8D93-660E16BE2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741" y="7178145"/>
                <a:ext cx="42863" cy="4762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8" name="Oval 41">
                <a:extLst>
                  <a:ext uri="{FF2B5EF4-FFF2-40B4-BE49-F238E27FC236}">
                    <a16:creationId xmlns:a16="http://schemas.microsoft.com/office/drawing/2014/main" id="{F544D6FA-01FF-47CD-B129-8DF8400E6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701" y="5540005"/>
                <a:ext cx="46014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9" name="Oval 41">
                <a:extLst>
                  <a:ext uri="{FF2B5EF4-FFF2-40B4-BE49-F238E27FC236}">
                    <a16:creationId xmlns:a16="http://schemas.microsoft.com/office/drawing/2014/main" id="{29903C29-17C0-4A8B-94DA-1FA9B1863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714" y="5540005"/>
                <a:ext cx="46014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EB46A555-501A-4A2B-98DE-39869BEFE77A}"/>
                </a:ext>
              </a:extLst>
            </p:cNvPr>
            <p:cNvGrpSpPr/>
            <p:nvPr/>
          </p:nvGrpSpPr>
          <p:grpSpPr>
            <a:xfrm flipH="1">
              <a:off x="3812222" y="3980920"/>
              <a:ext cx="1012826" cy="3409950"/>
              <a:chOff x="2159529" y="3980920"/>
              <a:chExt cx="1012825" cy="3409950"/>
            </a:xfrm>
          </p:grpSpPr>
          <p:sp>
            <p:nvSpPr>
              <p:cNvPr id="506" name="Freeform 13">
                <a:extLst>
                  <a:ext uri="{FF2B5EF4-FFF2-40B4-BE49-F238E27FC236}">
                    <a16:creationId xmlns:a16="http://schemas.microsoft.com/office/drawing/2014/main" id="{11559FFD-0BAC-491C-A8E6-C10554398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529" y="7006695"/>
                <a:ext cx="1012825" cy="384175"/>
              </a:xfrm>
              <a:custGeom>
                <a:avLst/>
                <a:gdLst>
                  <a:gd name="T0" fmla="*/ 32 w 188"/>
                  <a:gd name="T1" fmla="*/ 0 h 72"/>
                  <a:gd name="T2" fmla="*/ 0 w 188"/>
                  <a:gd name="T3" fmla="*/ 33 h 72"/>
                  <a:gd name="T4" fmla="*/ 0 w 188"/>
                  <a:gd name="T5" fmla="*/ 39 h 72"/>
                  <a:gd name="T6" fmla="*/ 3 w 188"/>
                  <a:gd name="T7" fmla="*/ 53 h 72"/>
                  <a:gd name="T8" fmla="*/ 32 w 188"/>
                  <a:gd name="T9" fmla="*/ 72 h 72"/>
                  <a:gd name="T10" fmla="*/ 180 w 188"/>
                  <a:gd name="T11" fmla="*/ 72 h 72"/>
                  <a:gd name="T12" fmla="*/ 188 w 188"/>
                  <a:gd name="T13" fmla="*/ 64 h 72"/>
                  <a:gd name="T14" fmla="*/ 188 w 188"/>
                  <a:gd name="T15" fmla="*/ 53 h 72"/>
                  <a:gd name="T16" fmla="*/ 188 w 188"/>
                  <a:gd name="T17" fmla="*/ 8 h 72"/>
                  <a:gd name="T18" fmla="*/ 180 w 188"/>
                  <a:gd name="T19" fmla="*/ 0 h 72"/>
                  <a:gd name="T20" fmla="*/ 32 w 188"/>
                  <a:gd name="T2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72">
                    <a:moveTo>
                      <a:pt x="32" y="0"/>
                    </a:moveTo>
                    <a:cubicBezTo>
                      <a:pt x="14" y="0"/>
                      <a:pt x="0" y="14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4"/>
                      <a:pt x="1" y="48"/>
                      <a:pt x="3" y="53"/>
                    </a:cubicBezTo>
                    <a:cubicBezTo>
                      <a:pt x="8" y="64"/>
                      <a:pt x="19" y="72"/>
                      <a:pt x="32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5" y="72"/>
                      <a:pt x="188" y="68"/>
                      <a:pt x="188" y="6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88" y="8"/>
                      <a:pt x="188" y="8"/>
                      <a:pt x="188" y="8"/>
                    </a:cubicBezTo>
                    <a:cubicBezTo>
                      <a:pt x="188" y="3"/>
                      <a:pt x="185" y="0"/>
                      <a:pt x="18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7" name="Freeform 14">
                <a:extLst>
                  <a:ext uri="{FF2B5EF4-FFF2-40B4-BE49-F238E27FC236}">
                    <a16:creationId xmlns:a16="http://schemas.microsoft.com/office/drawing/2014/main" id="{142A44B2-6D0E-473B-93AC-6CC3FA7A7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04" y="7289270"/>
                <a:ext cx="996950" cy="101600"/>
              </a:xfrm>
              <a:custGeom>
                <a:avLst/>
                <a:gdLst>
                  <a:gd name="T0" fmla="*/ 0 w 185"/>
                  <a:gd name="T1" fmla="*/ 0 h 19"/>
                  <a:gd name="T2" fmla="*/ 29 w 185"/>
                  <a:gd name="T3" fmla="*/ 19 h 19"/>
                  <a:gd name="T4" fmla="*/ 177 w 185"/>
                  <a:gd name="T5" fmla="*/ 19 h 19"/>
                  <a:gd name="T6" fmla="*/ 185 w 185"/>
                  <a:gd name="T7" fmla="*/ 11 h 19"/>
                  <a:gd name="T8" fmla="*/ 185 w 185"/>
                  <a:gd name="T9" fmla="*/ 0 h 19"/>
                  <a:gd name="T10" fmla="*/ 0 w 185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9">
                    <a:moveTo>
                      <a:pt x="0" y="0"/>
                    </a:moveTo>
                    <a:cubicBezTo>
                      <a:pt x="5" y="11"/>
                      <a:pt x="16" y="19"/>
                      <a:pt x="29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82" y="19"/>
                      <a:pt x="185" y="15"/>
                      <a:pt x="185" y="11"/>
                    </a:cubicBezTo>
                    <a:cubicBezTo>
                      <a:pt x="185" y="0"/>
                      <a:pt x="185" y="0"/>
                      <a:pt x="18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8" name="Freeform 35">
                <a:extLst>
                  <a:ext uri="{FF2B5EF4-FFF2-40B4-BE49-F238E27FC236}">
                    <a16:creationId xmlns:a16="http://schemas.microsoft.com/office/drawing/2014/main" id="{666F3990-6172-4A26-BA7F-B9F300082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279" y="3980920"/>
                <a:ext cx="727075" cy="1463675"/>
              </a:xfrm>
              <a:custGeom>
                <a:avLst/>
                <a:gdLst>
                  <a:gd name="T0" fmla="*/ 135 w 135"/>
                  <a:gd name="T1" fmla="*/ 9 h 274"/>
                  <a:gd name="T2" fmla="*/ 126 w 135"/>
                  <a:gd name="T3" fmla="*/ 0 h 274"/>
                  <a:gd name="T4" fmla="*/ 58 w 135"/>
                  <a:gd name="T5" fmla="*/ 0 h 274"/>
                  <a:gd name="T6" fmla="*/ 47 w 135"/>
                  <a:gd name="T7" fmla="*/ 9 h 274"/>
                  <a:gd name="T8" fmla="*/ 1 w 135"/>
                  <a:gd name="T9" fmla="*/ 265 h 274"/>
                  <a:gd name="T10" fmla="*/ 9 w 135"/>
                  <a:gd name="T11" fmla="*/ 274 h 274"/>
                  <a:gd name="T12" fmla="*/ 126 w 135"/>
                  <a:gd name="T13" fmla="*/ 274 h 274"/>
                  <a:gd name="T14" fmla="*/ 135 w 135"/>
                  <a:gd name="T15" fmla="*/ 265 h 274"/>
                  <a:gd name="T16" fmla="*/ 135 w 135"/>
                  <a:gd name="T17" fmla="*/ 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274">
                    <a:moveTo>
                      <a:pt x="135" y="9"/>
                    </a:moveTo>
                    <a:cubicBezTo>
                      <a:pt x="135" y="4"/>
                      <a:pt x="131" y="0"/>
                      <a:pt x="12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3" y="0"/>
                      <a:pt x="48" y="4"/>
                      <a:pt x="47" y="9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0" y="270"/>
                      <a:pt x="3" y="274"/>
                      <a:pt x="9" y="274"/>
                    </a:cubicBezTo>
                    <a:cubicBezTo>
                      <a:pt x="126" y="274"/>
                      <a:pt x="126" y="274"/>
                      <a:pt x="126" y="274"/>
                    </a:cubicBezTo>
                    <a:cubicBezTo>
                      <a:pt x="131" y="274"/>
                      <a:pt x="135" y="270"/>
                      <a:pt x="135" y="265"/>
                    </a:cubicBez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9" name="Oval 41">
                <a:extLst>
                  <a:ext uri="{FF2B5EF4-FFF2-40B4-BE49-F238E27FC236}">
                    <a16:creationId xmlns:a16="http://schemas.microsoft.com/office/drawing/2014/main" id="{6CDD4726-38F9-4E6B-A7F5-051D036C4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916" y="5060420"/>
                <a:ext cx="247650" cy="2460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0" name="Freeform 43">
                <a:extLst>
                  <a:ext uri="{FF2B5EF4-FFF2-40B4-BE49-F238E27FC236}">
                    <a16:creationId xmlns:a16="http://schemas.microsoft.com/office/drawing/2014/main" id="{F7ED32AC-B5E6-4860-83A4-0830B198B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5444595"/>
                <a:ext cx="731838" cy="236538"/>
              </a:xfrm>
              <a:custGeom>
                <a:avLst/>
                <a:gdLst>
                  <a:gd name="T0" fmla="*/ 0 w 136"/>
                  <a:gd name="T1" fmla="*/ 34 h 44"/>
                  <a:gd name="T2" fmla="*/ 10 w 136"/>
                  <a:gd name="T3" fmla="*/ 44 h 44"/>
                  <a:gd name="T4" fmla="*/ 127 w 136"/>
                  <a:gd name="T5" fmla="*/ 44 h 44"/>
                  <a:gd name="T6" fmla="*/ 136 w 136"/>
                  <a:gd name="T7" fmla="*/ 34 h 44"/>
                  <a:gd name="T8" fmla="*/ 136 w 136"/>
                  <a:gd name="T9" fmla="*/ 10 h 44"/>
                  <a:gd name="T10" fmla="*/ 127 w 136"/>
                  <a:gd name="T11" fmla="*/ 0 h 44"/>
                  <a:gd name="T12" fmla="*/ 10 w 136"/>
                  <a:gd name="T13" fmla="*/ 0 h 44"/>
                  <a:gd name="T14" fmla="*/ 0 w 136"/>
                  <a:gd name="T15" fmla="*/ 10 h 44"/>
                  <a:gd name="T16" fmla="*/ 0 w 136"/>
                  <a:gd name="T1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44">
                    <a:moveTo>
                      <a:pt x="0" y="34"/>
                    </a:moveTo>
                    <a:cubicBezTo>
                      <a:pt x="0" y="40"/>
                      <a:pt x="4" y="44"/>
                      <a:pt x="10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32" y="44"/>
                      <a:pt x="136" y="40"/>
                      <a:pt x="136" y="34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5"/>
                      <a:pt x="132" y="0"/>
                      <a:pt x="1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1" name="Freeform 45">
                <a:extLst>
                  <a:ext uri="{FF2B5EF4-FFF2-40B4-BE49-F238E27FC236}">
                    <a16:creationId xmlns:a16="http://schemas.microsoft.com/office/drawing/2014/main" id="{A5114AF3-2581-43D1-B8B5-FDBBA7733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5681133"/>
                <a:ext cx="731838" cy="1063625"/>
              </a:xfrm>
              <a:custGeom>
                <a:avLst/>
                <a:gdLst>
                  <a:gd name="T0" fmla="*/ 136 w 136"/>
                  <a:gd name="T1" fmla="*/ 190 h 199"/>
                  <a:gd name="T2" fmla="*/ 127 w 136"/>
                  <a:gd name="T3" fmla="*/ 199 h 199"/>
                  <a:gd name="T4" fmla="*/ 10 w 136"/>
                  <a:gd name="T5" fmla="*/ 199 h 199"/>
                  <a:gd name="T6" fmla="*/ 0 w 136"/>
                  <a:gd name="T7" fmla="*/ 190 h 199"/>
                  <a:gd name="T8" fmla="*/ 0 w 136"/>
                  <a:gd name="T9" fmla="*/ 9 h 199"/>
                  <a:gd name="T10" fmla="*/ 10 w 136"/>
                  <a:gd name="T11" fmla="*/ 0 h 199"/>
                  <a:gd name="T12" fmla="*/ 127 w 136"/>
                  <a:gd name="T13" fmla="*/ 0 h 199"/>
                  <a:gd name="T14" fmla="*/ 136 w 136"/>
                  <a:gd name="T15" fmla="*/ 9 h 199"/>
                  <a:gd name="T16" fmla="*/ 136 w 136"/>
                  <a:gd name="T17" fmla="*/ 19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99">
                    <a:moveTo>
                      <a:pt x="136" y="190"/>
                    </a:moveTo>
                    <a:cubicBezTo>
                      <a:pt x="136" y="195"/>
                      <a:pt x="132" y="199"/>
                      <a:pt x="127" y="199"/>
                    </a:cubicBezTo>
                    <a:cubicBezTo>
                      <a:pt x="10" y="199"/>
                      <a:pt x="10" y="199"/>
                      <a:pt x="10" y="199"/>
                    </a:cubicBezTo>
                    <a:cubicBezTo>
                      <a:pt x="4" y="199"/>
                      <a:pt x="0" y="195"/>
                      <a:pt x="0" y="19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2" y="0"/>
                      <a:pt x="136" y="4"/>
                      <a:pt x="136" y="9"/>
                    </a:cubicBezTo>
                    <a:lnTo>
                      <a:pt x="136" y="19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2" name="Freeform 47">
                <a:extLst>
                  <a:ext uri="{FF2B5EF4-FFF2-40B4-BE49-F238E27FC236}">
                    <a16:creationId xmlns:a16="http://schemas.microsoft.com/office/drawing/2014/main" id="{972DB60D-5943-46C9-A7D1-7158E1D17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4" y="6476470"/>
                <a:ext cx="544513" cy="171450"/>
              </a:xfrm>
              <a:custGeom>
                <a:avLst/>
                <a:gdLst>
                  <a:gd name="T0" fmla="*/ 0 w 101"/>
                  <a:gd name="T1" fmla="*/ 23 h 32"/>
                  <a:gd name="T2" fmla="*/ 9 w 101"/>
                  <a:gd name="T3" fmla="*/ 32 h 32"/>
                  <a:gd name="T4" fmla="*/ 91 w 101"/>
                  <a:gd name="T5" fmla="*/ 32 h 32"/>
                  <a:gd name="T6" fmla="*/ 101 w 101"/>
                  <a:gd name="T7" fmla="*/ 23 h 32"/>
                  <a:gd name="T8" fmla="*/ 101 w 101"/>
                  <a:gd name="T9" fmla="*/ 9 h 32"/>
                  <a:gd name="T10" fmla="*/ 91 w 101"/>
                  <a:gd name="T11" fmla="*/ 0 h 32"/>
                  <a:gd name="T12" fmla="*/ 9 w 101"/>
                  <a:gd name="T13" fmla="*/ 0 h 32"/>
                  <a:gd name="T14" fmla="*/ 0 w 101"/>
                  <a:gd name="T15" fmla="*/ 9 h 32"/>
                  <a:gd name="T16" fmla="*/ 0 w 101"/>
                  <a:gd name="T1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32">
                    <a:moveTo>
                      <a:pt x="0" y="23"/>
                    </a:moveTo>
                    <a:cubicBezTo>
                      <a:pt x="0" y="28"/>
                      <a:pt x="4" y="32"/>
                      <a:pt x="9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7" y="32"/>
                      <a:pt x="101" y="28"/>
                      <a:pt x="101" y="23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4"/>
                      <a:pt x="97" y="0"/>
                      <a:pt x="9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3" name="Freeform 66">
                <a:extLst>
                  <a:ext uri="{FF2B5EF4-FFF2-40B4-BE49-F238E27FC236}">
                    <a16:creationId xmlns:a16="http://schemas.microsoft.com/office/drawing/2014/main" id="{7DEFCDB5-F4A0-4076-89CC-726FEE509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516" y="6749520"/>
                <a:ext cx="731838" cy="234950"/>
              </a:xfrm>
              <a:custGeom>
                <a:avLst/>
                <a:gdLst>
                  <a:gd name="T0" fmla="*/ 0 w 136"/>
                  <a:gd name="T1" fmla="*/ 34 h 44"/>
                  <a:gd name="T2" fmla="*/ 10 w 136"/>
                  <a:gd name="T3" fmla="*/ 44 h 44"/>
                  <a:gd name="T4" fmla="*/ 127 w 136"/>
                  <a:gd name="T5" fmla="*/ 44 h 44"/>
                  <a:gd name="T6" fmla="*/ 136 w 136"/>
                  <a:gd name="T7" fmla="*/ 34 h 44"/>
                  <a:gd name="T8" fmla="*/ 136 w 136"/>
                  <a:gd name="T9" fmla="*/ 10 h 44"/>
                  <a:gd name="T10" fmla="*/ 127 w 136"/>
                  <a:gd name="T11" fmla="*/ 0 h 44"/>
                  <a:gd name="T12" fmla="*/ 10 w 136"/>
                  <a:gd name="T13" fmla="*/ 0 h 44"/>
                  <a:gd name="T14" fmla="*/ 0 w 136"/>
                  <a:gd name="T15" fmla="*/ 10 h 44"/>
                  <a:gd name="T16" fmla="*/ 0 w 136"/>
                  <a:gd name="T1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44">
                    <a:moveTo>
                      <a:pt x="0" y="34"/>
                    </a:moveTo>
                    <a:cubicBezTo>
                      <a:pt x="0" y="39"/>
                      <a:pt x="4" y="44"/>
                      <a:pt x="10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32" y="44"/>
                      <a:pt x="136" y="39"/>
                      <a:pt x="136" y="34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4"/>
                      <a:pt x="132" y="0"/>
                      <a:pt x="1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4" name="Freeform 68">
                <a:extLst>
                  <a:ext uri="{FF2B5EF4-FFF2-40B4-BE49-F238E27FC236}">
                    <a16:creationId xmlns:a16="http://schemas.microsoft.com/office/drawing/2014/main" id="{4C54916E-7569-484A-8DBF-EE0AB515B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041" y="7006695"/>
                <a:ext cx="468313" cy="384175"/>
              </a:xfrm>
              <a:custGeom>
                <a:avLst/>
                <a:gdLst>
                  <a:gd name="T0" fmla="*/ 33 w 87"/>
                  <a:gd name="T1" fmla="*/ 72 h 72"/>
                  <a:gd name="T2" fmla="*/ 79 w 87"/>
                  <a:gd name="T3" fmla="*/ 72 h 72"/>
                  <a:gd name="T4" fmla="*/ 87 w 87"/>
                  <a:gd name="T5" fmla="*/ 64 h 72"/>
                  <a:gd name="T6" fmla="*/ 87 w 87"/>
                  <a:gd name="T7" fmla="*/ 8 h 72"/>
                  <a:gd name="T8" fmla="*/ 79 w 87"/>
                  <a:gd name="T9" fmla="*/ 0 h 72"/>
                  <a:gd name="T10" fmla="*/ 33 w 87"/>
                  <a:gd name="T11" fmla="*/ 0 h 72"/>
                  <a:gd name="T12" fmla="*/ 0 w 87"/>
                  <a:gd name="T13" fmla="*/ 33 h 72"/>
                  <a:gd name="T14" fmla="*/ 0 w 87"/>
                  <a:gd name="T15" fmla="*/ 39 h 72"/>
                  <a:gd name="T16" fmla="*/ 33 w 87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2">
                    <a:moveTo>
                      <a:pt x="33" y="72"/>
                    </a:moveTo>
                    <a:cubicBezTo>
                      <a:pt x="79" y="72"/>
                      <a:pt x="79" y="72"/>
                      <a:pt x="79" y="72"/>
                    </a:cubicBezTo>
                    <a:cubicBezTo>
                      <a:pt x="84" y="72"/>
                      <a:pt x="87" y="68"/>
                      <a:pt x="87" y="64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3"/>
                      <a:pt x="84" y="0"/>
                      <a:pt x="79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4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7"/>
                      <a:pt x="15" y="72"/>
                      <a:pt x="33" y="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5" name="Freeform 69">
                <a:extLst>
                  <a:ext uri="{FF2B5EF4-FFF2-40B4-BE49-F238E27FC236}">
                    <a16:creationId xmlns:a16="http://schemas.microsoft.com/office/drawing/2014/main" id="{CEFE759A-E7AE-423E-84BC-B7C6C8E7D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879" y="7171795"/>
                <a:ext cx="58738" cy="58738"/>
              </a:xfrm>
              <a:custGeom>
                <a:avLst/>
                <a:gdLst>
                  <a:gd name="T0" fmla="*/ 8 w 11"/>
                  <a:gd name="T1" fmla="*/ 0 h 11"/>
                  <a:gd name="T2" fmla="*/ 5 w 11"/>
                  <a:gd name="T3" fmla="*/ 0 h 11"/>
                  <a:gd name="T4" fmla="*/ 5 w 11"/>
                  <a:gd name="T5" fmla="*/ 0 h 11"/>
                  <a:gd name="T6" fmla="*/ 0 w 11"/>
                  <a:gd name="T7" fmla="*/ 6 h 11"/>
                  <a:gd name="T8" fmla="*/ 0 w 11"/>
                  <a:gd name="T9" fmla="*/ 8 h 11"/>
                  <a:gd name="T10" fmla="*/ 5 w 11"/>
                  <a:gd name="T11" fmla="*/ 11 h 11"/>
                  <a:gd name="T12" fmla="*/ 5 w 11"/>
                  <a:gd name="T13" fmla="*/ 11 h 11"/>
                  <a:gd name="T14" fmla="*/ 8 w 11"/>
                  <a:gd name="T15" fmla="*/ 11 h 11"/>
                  <a:gd name="T16" fmla="*/ 10 w 11"/>
                  <a:gd name="T17" fmla="*/ 8 h 11"/>
                  <a:gd name="T18" fmla="*/ 11 w 11"/>
                  <a:gd name="T19" fmla="*/ 6 h 11"/>
                  <a:gd name="T20" fmla="*/ 8 w 11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10"/>
                      <a:pt x="3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0" y="9"/>
                      <a:pt x="10" y="8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6" name="Freeform 70">
                <a:extLst>
                  <a:ext uri="{FF2B5EF4-FFF2-40B4-BE49-F238E27FC236}">
                    <a16:creationId xmlns:a16="http://schemas.microsoft.com/office/drawing/2014/main" id="{2F6DFC5E-DF7E-44BC-9AE9-0CE1DB845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879" y="7214658"/>
                <a:ext cx="53975" cy="15875"/>
              </a:xfrm>
              <a:custGeom>
                <a:avLst/>
                <a:gdLst>
                  <a:gd name="T0" fmla="*/ 0 w 10"/>
                  <a:gd name="T1" fmla="*/ 0 h 3"/>
                  <a:gd name="T2" fmla="*/ 5 w 10"/>
                  <a:gd name="T3" fmla="*/ 3 h 3"/>
                  <a:gd name="T4" fmla="*/ 5 w 10"/>
                  <a:gd name="T5" fmla="*/ 3 h 3"/>
                  <a:gd name="T6" fmla="*/ 8 w 10"/>
                  <a:gd name="T7" fmla="*/ 3 h 3"/>
                  <a:gd name="T8" fmla="*/ 10 w 10"/>
                  <a:gd name="T9" fmla="*/ 0 h 3"/>
                  <a:gd name="T10" fmla="*/ 0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1" y="2"/>
                      <a:pt x="3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10" y="1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7" name="Oval 71">
                <a:extLst>
                  <a:ext uri="{FF2B5EF4-FFF2-40B4-BE49-F238E27FC236}">
                    <a16:creationId xmlns:a16="http://schemas.microsoft.com/office/drawing/2014/main" id="{782CAF7D-D199-479F-BED1-694E3B636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866" y="7167033"/>
                <a:ext cx="69850" cy="69850"/>
              </a:xfrm>
              <a:prstGeom prst="ellipse">
                <a:avLst/>
              </a:prstGeom>
              <a:solidFill>
                <a:srgbClr val="6E7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8" name="Oval 72">
                <a:extLst>
                  <a:ext uri="{FF2B5EF4-FFF2-40B4-BE49-F238E27FC236}">
                    <a16:creationId xmlns:a16="http://schemas.microsoft.com/office/drawing/2014/main" id="{CDBE9A39-4F8E-43B0-8FE8-28BC99567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866" y="7167033"/>
                <a:ext cx="69850" cy="69850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9" name="Oval 73">
                <a:extLst>
                  <a:ext uri="{FF2B5EF4-FFF2-40B4-BE49-F238E27FC236}">
                    <a16:creationId xmlns:a16="http://schemas.microsoft.com/office/drawing/2014/main" id="{885F1D69-3396-45BD-A984-92B01CFC3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741" y="7178145"/>
                <a:ext cx="42863" cy="4762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0" name="Oval 74">
                <a:extLst>
                  <a:ext uri="{FF2B5EF4-FFF2-40B4-BE49-F238E27FC236}">
                    <a16:creationId xmlns:a16="http://schemas.microsoft.com/office/drawing/2014/main" id="{4EB7D33D-3F9E-458C-9527-9C43F4405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741" y="7178145"/>
                <a:ext cx="42863" cy="4762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1" name="Oval 41">
                <a:extLst>
                  <a:ext uri="{FF2B5EF4-FFF2-40B4-BE49-F238E27FC236}">
                    <a16:creationId xmlns:a16="http://schemas.microsoft.com/office/drawing/2014/main" id="{8B9C09DE-83E8-42C2-8355-B3CFCC5EE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701" y="5540005"/>
                <a:ext cx="46014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2" name="Oval 41">
                <a:extLst>
                  <a:ext uri="{FF2B5EF4-FFF2-40B4-BE49-F238E27FC236}">
                    <a16:creationId xmlns:a16="http://schemas.microsoft.com/office/drawing/2014/main" id="{1B2E65AB-A0DE-4AF4-B86D-F13EB02C9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714" y="5540005"/>
                <a:ext cx="46014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4" name="Oval 573">
            <a:extLst>
              <a:ext uri="{FF2B5EF4-FFF2-40B4-BE49-F238E27FC236}">
                <a16:creationId xmlns:a16="http://schemas.microsoft.com/office/drawing/2014/main" id="{CA0D4230-D8C2-4D5B-AC5A-84D5511404EE}"/>
              </a:ext>
            </a:extLst>
          </p:cNvPr>
          <p:cNvSpPr/>
          <p:nvPr/>
        </p:nvSpPr>
        <p:spPr bwMode="auto">
          <a:xfrm>
            <a:off x="1900946" y="4169620"/>
            <a:ext cx="424498" cy="424498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4679A6F0-5C00-43F1-9274-7D29A1CC2C33}"/>
              </a:ext>
            </a:extLst>
          </p:cNvPr>
          <p:cNvSpPr txBox="1"/>
          <p:nvPr/>
        </p:nvSpPr>
        <p:spPr>
          <a:xfrm>
            <a:off x="1818360" y="4020207"/>
            <a:ext cx="58967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Cortana</a:t>
            </a:r>
          </a:p>
        </p:txBody>
      </p:sp>
      <p:pic>
        <p:nvPicPr>
          <p:cNvPr id="576" name="Picture 575">
            <a:extLst>
              <a:ext uri="{FF2B5EF4-FFF2-40B4-BE49-F238E27FC236}">
                <a16:creationId xmlns:a16="http://schemas.microsoft.com/office/drawing/2014/main" id="{A76C64B4-B057-4F36-99B8-9671775CDA2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0366" y="4259041"/>
            <a:ext cx="245657" cy="245657"/>
          </a:xfrm>
          <a:prstGeom prst="rect">
            <a:avLst/>
          </a:prstGeom>
          <a:ln>
            <a:noFill/>
          </a:ln>
        </p:spPr>
      </p:pic>
      <p:sp>
        <p:nvSpPr>
          <p:cNvPr id="590" name="TextBox 589">
            <a:extLst>
              <a:ext uri="{FF2B5EF4-FFF2-40B4-BE49-F238E27FC236}">
                <a16:creationId xmlns:a16="http://schemas.microsoft.com/office/drawing/2014/main" id="{348A8AFF-6C4B-4592-BAF6-10D76D720F8C}"/>
              </a:ext>
            </a:extLst>
          </p:cNvPr>
          <p:cNvSpPr txBox="1"/>
          <p:nvPr/>
        </p:nvSpPr>
        <p:spPr>
          <a:xfrm>
            <a:off x="2915927" y="5606450"/>
            <a:ext cx="58967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Bing</a:t>
            </a:r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CFC99F0E-C1DA-47D0-A445-8B546C054DA7}"/>
              </a:ext>
            </a:extLst>
          </p:cNvPr>
          <p:cNvSpPr/>
          <p:nvPr/>
        </p:nvSpPr>
        <p:spPr bwMode="auto">
          <a:xfrm>
            <a:off x="2988858" y="5149369"/>
            <a:ext cx="424498" cy="424497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93" name="Picture 12" descr="Image result for bing logo">
            <a:extLst>
              <a:ext uri="{FF2B5EF4-FFF2-40B4-BE49-F238E27FC236}">
                <a16:creationId xmlns:a16="http://schemas.microsoft.com/office/drawing/2014/main" id="{5027CEC3-63D0-44CB-BA00-CCC7C82FC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20589" r="34229" b="20589"/>
          <a:stretch/>
        </p:blipFill>
        <p:spPr bwMode="auto">
          <a:xfrm>
            <a:off x="3092521" y="5215817"/>
            <a:ext cx="217171" cy="2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" name="Oval 594">
            <a:extLst>
              <a:ext uri="{FF2B5EF4-FFF2-40B4-BE49-F238E27FC236}">
                <a16:creationId xmlns:a16="http://schemas.microsoft.com/office/drawing/2014/main" id="{E91D150A-7CBF-4556-909D-EAEFEB658322}"/>
              </a:ext>
            </a:extLst>
          </p:cNvPr>
          <p:cNvSpPr/>
          <p:nvPr/>
        </p:nvSpPr>
        <p:spPr bwMode="auto">
          <a:xfrm>
            <a:off x="1178268" y="4265728"/>
            <a:ext cx="424498" cy="424498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C3E30C72-5113-4337-B8F5-A529D652B120}"/>
              </a:ext>
            </a:extLst>
          </p:cNvPr>
          <p:cNvSpPr txBox="1"/>
          <p:nvPr/>
        </p:nvSpPr>
        <p:spPr>
          <a:xfrm>
            <a:off x="376656" y="4345922"/>
            <a:ext cx="756406" cy="276999"/>
          </a:xfrm>
          <a:prstGeom prst="rect">
            <a:avLst/>
          </a:prstGeom>
          <a:noFill/>
          <a:ln>
            <a:noFill/>
          </a:ln>
        </p:spPr>
        <p:txBody>
          <a:bodyPr wrap="square" lIns="46630" tIns="0" rIns="0" bIns="0" rtlCol="0">
            <a:spAutoFit/>
          </a:bodyPr>
          <a:lstStyle/>
          <a:p>
            <a:pPr marL="0" marR="0" lvl="0" indent="0" algn="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Facebook Messenger</a:t>
            </a:r>
          </a:p>
        </p:txBody>
      </p:sp>
      <p:pic>
        <p:nvPicPr>
          <p:cNvPr id="597" name="Picture 125" descr="Image result for facebook messenger logo">
            <a:extLst>
              <a:ext uri="{FF2B5EF4-FFF2-40B4-BE49-F238E27FC236}">
                <a16:creationId xmlns:a16="http://schemas.microsoft.com/office/drawing/2014/main" id="{33CE37A2-C431-44F9-8986-3527990C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63" y="4355523"/>
            <a:ext cx="244910" cy="2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75966" y="4435772"/>
            <a:ext cx="589671" cy="601599"/>
            <a:chOff x="3047698" y="4435772"/>
            <a:chExt cx="589671" cy="601599"/>
          </a:xfrm>
        </p:grpSpPr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A4F7D0B9-6901-4665-8209-90BE93E407E0}"/>
                </a:ext>
              </a:extLst>
            </p:cNvPr>
            <p:cNvSpPr txBox="1"/>
            <p:nvPr/>
          </p:nvSpPr>
          <p:spPr>
            <a:xfrm>
              <a:off x="3047698" y="4435772"/>
              <a:ext cx="589671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Skype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30284" y="4612873"/>
              <a:ext cx="424498" cy="424498"/>
              <a:chOff x="3130284" y="4612873"/>
              <a:chExt cx="424498" cy="424498"/>
            </a:xfrm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99CC7AE6-269F-4BAE-A3FD-AA7D152367CA}"/>
                  </a:ext>
                </a:extLst>
              </p:cNvPr>
              <p:cNvSpPr/>
              <p:nvPr/>
            </p:nvSpPr>
            <p:spPr bwMode="auto">
              <a:xfrm>
                <a:off x="3130284" y="4612873"/>
                <a:ext cx="424498" cy="424498"/>
              </a:xfrm>
              <a:prstGeom prst="ellipse">
                <a:avLst/>
              </a:prstGeom>
              <a:solidFill>
                <a:schemeClr val="bg1"/>
              </a:solidFill>
              <a:ln w="9525" cap="flat">
                <a:noFill/>
                <a:prstDash val="sysDash"/>
                <a:miter lim="800000"/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6630" rIns="9326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endParaRPr>
              </a:p>
            </p:txBody>
          </p:sp>
          <p:pic>
            <p:nvPicPr>
              <p:cNvPr id="588" name="Picture 587">
                <a:extLst>
                  <a:ext uri="{FF2B5EF4-FFF2-40B4-BE49-F238E27FC236}">
                    <a16:creationId xmlns:a16="http://schemas.microsoft.com/office/drawing/2014/main" id="{1ECC0E9B-4567-4CD0-AE34-8D1A43F0D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8597" y="4709455"/>
                <a:ext cx="227872" cy="23133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13" name="Freeform 27">
            <a:extLst>
              <a:ext uri="{FF2B5EF4-FFF2-40B4-BE49-F238E27FC236}">
                <a16:creationId xmlns:a16="http://schemas.microsoft.com/office/drawing/2014/main" id="{A960C5E4-CB91-495C-921F-3AEC47157F27}"/>
              </a:ext>
            </a:extLst>
          </p:cNvPr>
          <p:cNvSpPr>
            <a:spLocks noEditPoints="1"/>
          </p:cNvSpPr>
          <p:nvPr/>
        </p:nvSpPr>
        <p:spPr bwMode="auto">
          <a:xfrm>
            <a:off x="6455713" y="3915407"/>
            <a:ext cx="503151" cy="501821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05" name="Freeform 26">
            <a:extLst>
              <a:ext uri="{FF2B5EF4-FFF2-40B4-BE49-F238E27FC236}">
                <a16:creationId xmlns:a16="http://schemas.microsoft.com/office/drawing/2014/main" id="{C321A07D-33EC-4030-91FC-C7E85862088D}"/>
              </a:ext>
            </a:extLst>
          </p:cNvPr>
          <p:cNvSpPr>
            <a:spLocks noEditPoints="1"/>
          </p:cNvSpPr>
          <p:nvPr/>
        </p:nvSpPr>
        <p:spPr bwMode="auto">
          <a:xfrm>
            <a:off x="6342571" y="3803595"/>
            <a:ext cx="728105" cy="725444"/>
          </a:xfrm>
          <a:custGeom>
            <a:avLst/>
            <a:gdLst>
              <a:gd name="T0" fmla="*/ 0 w 447"/>
              <a:gd name="T1" fmla="*/ 184 h 447"/>
              <a:gd name="T2" fmla="*/ 0 w 447"/>
              <a:gd name="T3" fmla="*/ 263 h 447"/>
              <a:gd name="T4" fmla="*/ 8 w 447"/>
              <a:gd name="T5" fmla="*/ 272 h 447"/>
              <a:gd name="T6" fmla="*/ 49 w 447"/>
              <a:gd name="T7" fmla="*/ 272 h 447"/>
              <a:gd name="T8" fmla="*/ 65 w 447"/>
              <a:gd name="T9" fmla="*/ 313 h 447"/>
              <a:gd name="T10" fmla="*/ 37 w 447"/>
              <a:gd name="T11" fmla="*/ 341 h 447"/>
              <a:gd name="T12" fmla="*/ 37 w 447"/>
              <a:gd name="T13" fmla="*/ 353 h 447"/>
              <a:gd name="T14" fmla="*/ 93 w 447"/>
              <a:gd name="T15" fmla="*/ 410 h 447"/>
              <a:gd name="T16" fmla="*/ 105 w 447"/>
              <a:gd name="T17" fmla="*/ 410 h 447"/>
              <a:gd name="T18" fmla="*/ 134 w 447"/>
              <a:gd name="T19" fmla="*/ 381 h 447"/>
              <a:gd name="T20" fmla="*/ 175 w 447"/>
              <a:gd name="T21" fmla="*/ 398 h 447"/>
              <a:gd name="T22" fmla="*/ 175 w 447"/>
              <a:gd name="T23" fmla="*/ 438 h 447"/>
              <a:gd name="T24" fmla="*/ 183 w 447"/>
              <a:gd name="T25" fmla="*/ 447 h 447"/>
              <a:gd name="T26" fmla="*/ 263 w 447"/>
              <a:gd name="T27" fmla="*/ 447 h 447"/>
              <a:gd name="T28" fmla="*/ 271 w 447"/>
              <a:gd name="T29" fmla="*/ 438 h 447"/>
              <a:gd name="T30" fmla="*/ 271 w 447"/>
              <a:gd name="T31" fmla="*/ 398 h 447"/>
              <a:gd name="T32" fmla="*/ 312 w 447"/>
              <a:gd name="T33" fmla="*/ 381 h 447"/>
              <a:gd name="T34" fmla="*/ 341 w 447"/>
              <a:gd name="T35" fmla="*/ 410 h 447"/>
              <a:gd name="T36" fmla="*/ 353 w 447"/>
              <a:gd name="T37" fmla="*/ 410 h 447"/>
              <a:gd name="T38" fmla="*/ 409 w 447"/>
              <a:gd name="T39" fmla="*/ 353 h 447"/>
              <a:gd name="T40" fmla="*/ 409 w 447"/>
              <a:gd name="T41" fmla="*/ 341 h 447"/>
              <a:gd name="T42" fmla="*/ 381 w 447"/>
              <a:gd name="T43" fmla="*/ 313 h 447"/>
              <a:gd name="T44" fmla="*/ 397 w 447"/>
              <a:gd name="T45" fmla="*/ 272 h 447"/>
              <a:gd name="T46" fmla="*/ 438 w 447"/>
              <a:gd name="T47" fmla="*/ 272 h 447"/>
              <a:gd name="T48" fmla="*/ 447 w 447"/>
              <a:gd name="T49" fmla="*/ 263 h 447"/>
              <a:gd name="T50" fmla="*/ 447 w 447"/>
              <a:gd name="T51" fmla="*/ 184 h 447"/>
              <a:gd name="T52" fmla="*/ 438 w 447"/>
              <a:gd name="T53" fmla="*/ 175 h 447"/>
              <a:gd name="T54" fmla="*/ 397 w 447"/>
              <a:gd name="T55" fmla="*/ 175 h 447"/>
              <a:gd name="T56" fmla="*/ 381 w 447"/>
              <a:gd name="T57" fmla="*/ 135 h 447"/>
              <a:gd name="T58" fmla="*/ 409 w 447"/>
              <a:gd name="T59" fmla="*/ 106 h 447"/>
              <a:gd name="T60" fmla="*/ 409 w 447"/>
              <a:gd name="T61" fmla="*/ 94 h 447"/>
              <a:gd name="T62" fmla="*/ 353 w 447"/>
              <a:gd name="T63" fmla="*/ 37 h 447"/>
              <a:gd name="T64" fmla="*/ 341 w 447"/>
              <a:gd name="T65" fmla="*/ 37 h 447"/>
              <a:gd name="T66" fmla="*/ 312 w 447"/>
              <a:gd name="T67" fmla="*/ 66 h 447"/>
              <a:gd name="T68" fmla="*/ 271 w 447"/>
              <a:gd name="T69" fmla="*/ 49 h 447"/>
              <a:gd name="T70" fmla="*/ 271 w 447"/>
              <a:gd name="T71" fmla="*/ 9 h 447"/>
              <a:gd name="T72" fmla="*/ 263 w 447"/>
              <a:gd name="T73" fmla="*/ 0 h 447"/>
              <a:gd name="T74" fmla="*/ 183 w 447"/>
              <a:gd name="T75" fmla="*/ 0 h 447"/>
              <a:gd name="T76" fmla="*/ 175 w 447"/>
              <a:gd name="T77" fmla="*/ 9 h 447"/>
              <a:gd name="T78" fmla="*/ 175 w 447"/>
              <a:gd name="T79" fmla="*/ 49 h 447"/>
              <a:gd name="T80" fmla="*/ 134 w 447"/>
              <a:gd name="T81" fmla="*/ 66 h 447"/>
              <a:gd name="T82" fmla="*/ 105 w 447"/>
              <a:gd name="T83" fmla="*/ 37 h 447"/>
              <a:gd name="T84" fmla="*/ 93 w 447"/>
              <a:gd name="T85" fmla="*/ 37 h 447"/>
              <a:gd name="T86" fmla="*/ 37 w 447"/>
              <a:gd name="T87" fmla="*/ 94 h 447"/>
              <a:gd name="T88" fmla="*/ 37 w 447"/>
              <a:gd name="T89" fmla="*/ 106 h 447"/>
              <a:gd name="T90" fmla="*/ 65 w 447"/>
              <a:gd name="T91" fmla="*/ 134 h 447"/>
              <a:gd name="T92" fmla="*/ 49 w 447"/>
              <a:gd name="T93" fmla="*/ 175 h 447"/>
              <a:gd name="T94" fmla="*/ 8 w 447"/>
              <a:gd name="T95" fmla="*/ 175 h 447"/>
              <a:gd name="T96" fmla="*/ 0 w 447"/>
              <a:gd name="T97" fmla="*/ 184 h 447"/>
              <a:gd name="T98" fmla="*/ 92 w 447"/>
              <a:gd name="T99" fmla="*/ 223 h 447"/>
              <a:gd name="T100" fmla="*/ 223 w 447"/>
              <a:gd name="T101" fmla="*/ 92 h 447"/>
              <a:gd name="T102" fmla="*/ 354 w 447"/>
              <a:gd name="T103" fmla="*/ 223 h 447"/>
              <a:gd name="T104" fmla="*/ 223 w 447"/>
              <a:gd name="T105" fmla="*/ 355 h 447"/>
              <a:gd name="T106" fmla="*/ 92 w 447"/>
              <a:gd name="T107" fmla="*/ 22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7" h="447">
                <a:moveTo>
                  <a:pt x="0" y="184"/>
                </a:moveTo>
                <a:cubicBezTo>
                  <a:pt x="0" y="263"/>
                  <a:pt x="0" y="263"/>
                  <a:pt x="0" y="263"/>
                </a:cubicBezTo>
                <a:cubicBezTo>
                  <a:pt x="0" y="268"/>
                  <a:pt x="3" y="272"/>
                  <a:pt x="8" y="272"/>
                </a:cubicBezTo>
                <a:cubicBezTo>
                  <a:pt x="49" y="272"/>
                  <a:pt x="49" y="272"/>
                  <a:pt x="49" y="272"/>
                </a:cubicBezTo>
                <a:cubicBezTo>
                  <a:pt x="53" y="286"/>
                  <a:pt x="58" y="300"/>
                  <a:pt x="65" y="313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3" y="345"/>
                  <a:pt x="33" y="350"/>
                  <a:pt x="37" y="353"/>
                </a:cubicBezTo>
                <a:cubicBezTo>
                  <a:pt x="93" y="410"/>
                  <a:pt x="93" y="410"/>
                  <a:pt x="93" y="410"/>
                </a:cubicBezTo>
                <a:cubicBezTo>
                  <a:pt x="97" y="413"/>
                  <a:pt x="102" y="413"/>
                  <a:pt x="105" y="410"/>
                </a:cubicBezTo>
                <a:cubicBezTo>
                  <a:pt x="134" y="381"/>
                  <a:pt x="134" y="381"/>
                  <a:pt x="134" y="381"/>
                </a:cubicBezTo>
                <a:cubicBezTo>
                  <a:pt x="147" y="388"/>
                  <a:pt x="160" y="394"/>
                  <a:pt x="175" y="398"/>
                </a:cubicBezTo>
                <a:cubicBezTo>
                  <a:pt x="175" y="438"/>
                  <a:pt x="175" y="438"/>
                  <a:pt x="175" y="438"/>
                </a:cubicBezTo>
                <a:cubicBezTo>
                  <a:pt x="175" y="443"/>
                  <a:pt x="178" y="447"/>
                  <a:pt x="183" y="447"/>
                </a:cubicBezTo>
                <a:cubicBezTo>
                  <a:pt x="263" y="447"/>
                  <a:pt x="263" y="447"/>
                  <a:pt x="263" y="447"/>
                </a:cubicBezTo>
                <a:cubicBezTo>
                  <a:pt x="268" y="447"/>
                  <a:pt x="271" y="443"/>
                  <a:pt x="271" y="438"/>
                </a:cubicBezTo>
                <a:cubicBezTo>
                  <a:pt x="271" y="398"/>
                  <a:pt x="271" y="398"/>
                  <a:pt x="271" y="398"/>
                </a:cubicBezTo>
                <a:cubicBezTo>
                  <a:pt x="286" y="394"/>
                  <a:pt x="299" y="388"/>
                  <a:pt x="312" y="381"/>
                </a:cubicBezTo>
                <a:cubicBezTo>
                  <a:pt x="341" y="410"/>
                  <a:pt x="341" y="410"/>
                  <a:pt x="341" y="410"/>
                </a:cubicBezTo>
                <a:cubicBezTo>
                  <a:pt x="344" y="413"/>
                  <a:pt x="350" y="413"/>
                  <a:pt x="353" y="410"/>
                </a:cubicBezTo>
                <a:cubicBezTo>
                  <a:pt x="409" y="353"/>
                  <a:pt x="409" y="353"/>
                  <a:pt x="409" y="353"/>
                </a:cubicBezTo>
                <a:cubicBezTo>
                  <a:pt x="413" y="350"/>
                  <a:pt x="413" y="345"/>
                  <a:pt x="409" y="341"/>
                </a:cubicBezTo>
                <a:cubicBezTo>
                  <a:pt x="381" y="313"/>
                  <a:pt x="381" y="313"/>
                  <a:pt x="381" y="313"/>
                </a:cubicBezTo>
                <a:cubicBezTo>
                  <a:pt x="388" y="300"/>
                  <a:pt x="393" y="286"/>
                  <a:pt x="397" y="272"/>
                </a:cubicBezTo>
                <a:cubicBezTo>
                  <a:pt x="438" y="272"/>
                  <a:pt x="438" y="272"/>
                  <a:pt x="438" y="272"/>
                </a:cubicBezTo>
                <a:cubicBezTo>
                  <a:pt x="443" y="272"/>
                  <a:pt x="447" y="268"/>
                  <a:pt x="447" y="263"/>
                </a:cubicBezTo>
                <a:cubicBezTo>
                  <a:pt x="447" y="184"/>
                  <a:pt x="447" y="184"/>
                  <a:pt x="447" y="184"/>
                </a:cubicBezTo>
                <a:cubicBezTo>
                  <a:pt x="447" y="179"/>
                  <a:pt x="443" y="175"/>
                  <a:pt x="438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3" y="161"/>
                  <a:pt x="388" y="147"/>
                  <a:pt x="381" y="135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13" y="103"/>
                  <a:pt x="413" y="97"/>
                  <a:pt x="409" y="94"/>
                </a:cubicBezTo>
                <a:cubicBezTo>
                  <a:pt x="353" y="37"/>
                  <a:pt x="353" y="37"/>
                  <a:pt x="353" y="37"/>
                </a:cubicBezTo>
                <a:cubicBezTo>
                  <a:pt x="350" y="34"/>
                  <a:pt x="344" y="34"/>
                  <a:pt x="341" y="37"/>
                </a:cubicBezTo>
                <a:cubicBezTo>
                  <a:pt x="312" y="66"/>
                  <a:pt x="312" y="66"/>
                  <a:pt x="312" y="66"/>
                </a:cubicBezTo>
                <a:cubicBezTo>
                  <a:pt x="300" y="59"/>
                  <a:pt x="286" y="53"/>
                  <a:pt x="271" y="49"/>
                </a:cubicBezTo>
                <a:cubicBezTo>
                  <a:pt x="271" y="9"/>
                  <a:pt x="271" y="9"/>
                  <a:pt x="271" y="9"/>
                </a:cubicBezTo>
                <a:cubicBezTo>
                  <a:pt x="271" y="4"/>
                  <a:pt x="268" y="0"/>
                  <a:pt x="263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78" y="0"/>
                  <a:pt x="175" y="4"/>
                  <a:pt x="175" y="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60" y="53"/>
                  <a:pt x="147" y="59"/>
                  <a:pt x="134" y="6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2" y="34"/>
                  <a:pt x="97" y="34"/>
                  <a:pt x="93" y="37"/>
                </a:cubicBezTo>
                <a:cubicBezTo>
                  <a:pt x="37" y="94"/>
                  <a:pt x="37" y="94"/>
                  <a:pt x="37" y="94"/>
                </a:cubicBezTo>
                <a:cubicBezTo>
                  <a:pt x="33" y="97"/>
                  <a:pt x="33" y="102"/>
                  <a:pt x="37" y="106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58" y="147"/>
                  <a:pt x="53" y="161"/>
                  <a:pt x="49" y="175"/>
                </a:cubicBezTo>
                <a:cubicBezTo>
                  <a:pt x="8" y="175"/>
                  <a:pt x="8" y="175"/>
                  <a:pt x="8" y="175"/>
                </a:cubicBezTo>
                <a:cubicBezTo>
                  <a:pt x="3" y="175"/>
                  <a:pt x="0" y="179"/>
                  <a:pt x="0" y="184"/>
                </a:cubicBezTo>
                <a:close/>
                <a:moveTo>
                  <a:pt x="92" y="223"/>
                </a:moveTo>
                <a:cubicBezTo>
                  <a:pt x="92" y="151"/>
                  <a:pt x="151" y="92"/>
                  <a:pt x="223" y="92"/>
                </a:cubicBezTo>
                <a:cubicBezTo>
                  <a:pt x="295" y="92"/>
                  <a:pt x="354" y="151"/>
                  <a:pt x="354" y="223"/>
                </a:cubicBezTo>
                <a:cubicBezTo>
                  <a:pt x="354" y="296"/>
                  <a:pt x="295" y="355"/>
                  <a:pt x="223" y="355"/>
                </a:cubicBezTo>
                <a:cubicBezTo>
                  <a:pt x="151" y="355"/>
                  <a:pt x="92" y="296"/>
                  <a:pt x="92" y="223"/>
                </a:cubicBezTo>
                <a:close/>
              </a:path>
            </a:pathLst>
          </a:custGeom>
          <a:solidFill>
            <a:srgbClr val="107C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06" name="Freeform 27">
            <a:extLst>
              <a:ext uri="{FF2B5EF4-FFF2-40B4-BE49-F238E27FC236}">
                <a16:creationId xmlns:a16="http://schemas.microsoft.com/office/drawing/2014/main" id="{892EB457-4AF5-444A-8850-E09E1AFA6B9E}"/>
              </a:ext>
            </a:extLst>
          </p:cNvPr>
          <p:cNvSpPr>
            <a:spLocks noEditPoints="1"/>
          </p:cNvSpPr>
          <p:nvPr/>
        </p:nvSpPr>
        <p:spPr bwMode="auto">
          <a:xfrm>
            <a:off x="6455713" y="3915407"/>
            <a:ext cx="503151" cy="501821"/>
          </a:xfrm>
          <a:custGeom>
            <a:avLst/>
            <a:gdLst>
              <a:gd name="T0" fmla="*/ 0 w 309"/>
              <a:gd name="T1" fmla="*/ 154 h 309"/>
              <a:gd name="T2" fmla="*/ 154 w 309"/>
              <a:gd name="T3" fmla="*/ 309 h 309"/>
              <a:gd name="T4" fmla="*/ 309 w 309"/>
              <a:gd name="T5" fmla="*/ 154 h 309"/>
              <a:gd name="T6" fmla="*/ 154 w 309"/>
              <a:gd name="T7" fmla="*/ 0 h 309"/>
              <a:gd name="T8" fmla="*/ 0 w 309"/>
              <a:gd name="T9" fmla="*/ 154 h 309"/>
              <a:gd name="T10" fmla="*/ 23 w 309"/>
              <a:gd name="T11" fmla="*/ 154 h 309"/>
              <a:gd name="T12" fmla="*/ 154 w 309"/>
              <a:gd name="T13" fmla="*/ 23 h 309"/>
              <a:gd name="T14" fmla="*/ 285 w 309"/>
              <a:gd name="T15" fmla="*/ 154 h 309"/>
              <a:gd name="T16" fmla="*/ 154 w 309"/>
              <a:gd name="T17" fmla="*/ 286 h 309"/>
              <a:gd name="T18" fmla="*/ 23 w 309"/>
              <a:gd name="T19" fmla="*/ 15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309">
                <a:moveTo>
                  <a:pt x="0" y="154"/>
                </a:moveTo>
                <a:cubicBezTo>
                  <a:pt x="0" y="240"/>
                  <a:pt x="69" y="309"/>
                  <a:pt x="154" y="309"/>
                </a:cubicBezTo>
                <a:cubicBezTo>
                  <a:pt x="239" y="309"/>
                  <a:pt x="309" y="240"/>
                  <a:pt x="309" y="154"/>
                </a:cubicBezTo>
                <a:cubicBezTo>
                  <a:pt x="309" y="69"/>
                  <a:pt x="239" y="0"/>
                  <a:pt x="154" y="0"/>
                </a:cubicBezTo>
                <a:cubicBezTo>
                  <a:pt x="69" y="0"/>
                  <a:pt x="0" y="69"/>
                  <a:pt x="0" y="154"/>
                </a:cubicBezTo>
                <a:close/>
                <a:moveTo>
                  <a:pt x="23" y="154"/>
                </a:moveTo>
                <a:cubicBezTo>
                  <a:pt x="23" y="82"/>
                  <a:pt x="82" y="23"/>
                  <a:pt x="154" y="23"/>
                </a:cubicBezTo>
                <a:cubicBezTo>
                  <a:pt x="226" y="23"/>
                  <a:pt x="285" y="82"/>
                  <a:pt x="285" y="154"/>
                </a:cubicBezTo>
                <a:cubicBezTo>
                  <a:pt x="285" y="227"/>
                  <a:pt x="226" y="286"/>
                  <a:pt x="154" y="286"/>
                </a:cubicBezTo>
                <a:cubicBezTo>
                  <a:pt x="82" y="286"/>
                  <a:pt x="23" y="227"/>
                  <a:pt x="23" y="154"/>
                </a:cubicBezTo>
                <a:close/>
              </a:path>
            </a:pathLst>
          </a:custGeom>
          <a:solidFill>
            <a:srgbClr val="004B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15" name="Freeform 27">
            <a:extLst>
              <a:ext uri="{FF2B5EF4-FFF2-40B4-BE49-F238E27FC236}">
                <a16:creationId xmlns:a16="http://schemas.microsoft.com/office/drawing/2014/main" id="{70CFEF74-06DF-4279-AD3C-A7992FA1CBEE}"/>
              </a:ext>
            </a:extLst>
          </p:cNvPr>
          <p:cNvSpPr>
            <a:spLocks noEditPoints="1"/>
          </p:cNvSpPr>
          <p:nvPr/>
        </p:nvSpPr>
        <p:spPr bwMode="auto">
          <a:xfrm>
            <a:off x="7104200" y="4306260"/>
            <a:ext cx="503151" cy="501821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16" name="Freeform 26">
            <a:extLst>
              <a:ext uri="{FF2B5EF4-FFF2-40B4-BE49-F238E27FC236}">
                <a16:creationId xmlns:a16="http://schemas.microsoft.com/office/drawing/2014/main" id="{8B1193D9-62D1-4B37-ACBB-A0848FC85661}"/>
              </a:ext>
            </a:extLst>
          </p:cNvPr>
          <p:cNvSpPr>
            <a:spLocks noEditPoints="1"/>
          </p:cNvSpPr>
          <p:nvPr/>
        </p:nvSpPr>
        <p:spPr bwMode="auto">
          <a:xfrm>
            <a:off x="6991058" y="4194448"/>
            <a:ext cx="728105" cy="725444"/>
          </a:xfrm>
          <a:custGeom>
            <a:avLst/>
            <a:gdLst>
              <a:gd name="T0" fmla="*/ 0 w 447"/>
              <a:gd name="T1" fmla="*/ 184 h 447"/>
              <a:gd name="T2" fmla="*/ 0 w 447"/>
              <a:gd name="T3" fmla="*/ 263 h 447"/>
              <a:gd name="T4" fmla="*/ 8 w 447"/>
              <a:gd name="T5" fmla="*/ 272 h 447"/>
              <a:gd name="T6" fmla="*/ 49 w 447"/>
              <a:gd name="T7" fmla="*/ 272 h 447"/>
              <a:gd name="T8" fmla="*/ 65 w 447"/>
              <a:gd name="T9" fmla="*/ 313 h 447"/>
              <a:gd name="T10" fmla="*/ 37 w 447"/>
              <a:gd name="T11" fmla="*/ 341 h 447"/>
              <a:gd name="T12" fmla="*/ 37 w 447"/>
              <a:gd name="T13" fmla="*/ 353 h 447"/>
              <a:gd name="T14" fmla="*/ 93 w 447"/>
              <a:gd name="T15" fmla="*/ 410 h 447"/>
              <a:gd name="T16" fmla="*/ 105 w 447"/>
              <a:gd name="T17" fmla="*/ 410 h 447"/>
              <a:gd name="T18" fmla="*/ 134 w 447"/>
              <a:gd name="T19" fmla="*/ 381 h 447"/>
              <a:gd name="T20" fmla="*/ 175 w 447"/>
              <a:gd name="T21" fmla="*/ 398 h 447"/>
              <a:gd name="T22" fmla="*/ 175 w 447"/>
              <a:gd name="T23" fmla="*/ 438 h 447"/>
              <a:gd name="T24" fmla="*/ 183 w 447"/>
              <a:gd name="T25" fmla="*/ 447 h 447"/>
              <a:gd name="T26" fmla="*/ 263 w 447"/>
              <a:gd name="T27" fmla="*/ 447 h 447"/>
              <a:gd name="T28" fmla="*/ 271 w 447"/>
              <a:gd name="T29" fmla="*/ 438 h 447"/>
              <a:gd name="T30" fmla="*/ 271 w 447"/>
              <a:gd name="T31" fmla="*/ 398 h 447"/>
              <a:gd name="T32" fmla="*/ 312 w 447"/>
              <a:gd name="T33" fmla="*/ 381 h 447"/>
              <a:gd name="T34" fmla="*/ 341 w 447"/>
              <a:gd name="T35" fmla="*/ 410 h 447"/>
              <a:gd name="T36" fmla="*/ 353 w 447"/>
              <a:gd name="T37" fmla="*/ 410 h 447"/>
              <a:gd name="T38" fmla="*/ 409 w 447"/>
              <a:gd name="T39" fmla="*/ 353 h 447"/>
              <a:gd name="T40" fmla="*/ 409 w 447"/>
              <a:gd name="T41" fmla="*/ 341 h 447"/>
              <a:gd name="T42" fmla="*/ 381 w 447"/>
              <a:gd name="T43" fmla="*/ 313 h 447"/>
              <a:gd name="T44" fmla="*/ 397 w 447"/>
              <a:gd name="T45" fmla="*/ 272 h 447"/>
              <a:gd name="T46" fmla="*/ 438 w 447"/>
              <a:gd name="T47" fmla="*/ 272 h 447"/>
              <a:gd name="T48" fmla="*/ 447 w 447"/>
              <a:gd name="T49" fmla="*/ 263 h 447"/>
              <a:gd name="T50" fmla="*/ 447 w 447"/>
              <a:gd name="T51" fmla="*/ 184 h 447"/>
              <a:gd name="T52" fmla="*/ 438 w 447"/>
              <a:gd name="T53" fmla="*/ 175 h 447"/>
              <a:gd name="T54" fmla="*/ 397 w 447"/>
              <a:gd name="T55" fmla="*/ 175 h 447"/>
              <a:gd name="T56" fmla="*/ 381 w 447"/>
              <a:gd name="T57" fmla="*/ 135 h 447"/>
              <a:gd name="T58" fmla="*/ 409 w 447"/>
              <a:gd name="T59" fmla="*/ 106 h 447"/>
              <a:gd name="T60" fmla="*/ 409 w 447"/>
              <a:gd name="T61" fmla="*/ 94 h 447"/>
              <a:gd name="T62" fmla="*/ 353 w 447"/>
              <a:gd name="T63" fmla="*/ 37 h 447"/>
              <a:gd name="T64" fmla="*/ 341 w 447"/>
              <a:gd name="T65" fmla="*/ 37 h 447"/>
              <a:gd name="T66" fmla="*/ 312 w 447"/>
              <a:gd name="T67" fmla="*/ 66 h 447"/>
              <a:gd name="T68" fmla="*/ 271 w 447"/>
              <a:gd name="T69" fmla="*/ 49 h 447"/>
              <a:gd name="T70" fmla="*/ 271 w 447"/>
              <a:gd name="T71" fmla="*/ 9 h 447"/>
              <a:gd name="T72" fmla="*/ 263 w 447"/>
              <a:gd name="T73" fmla="*/ 0 h 447"/>
              <a:gd name="T74" fmla="*/ 183 w 447"/>
              <a:gd name="T75" fmla="*/ 0 h 447"/>
              <a:gd name="T76" fmla="*/ 175 w 447"/>
              <a:gd name="T77" fmla="*/ 9 h 447"/>
              <a:gd name="T78" fmla="*/ 175 w 447"/>
              <a:gd name="T79" fmla="*/ 49 h 447"/>
              <a:gd name="T80" fmla="*/ 134 w 447"/>
              <a:gd name="T81" fmla="*/ 66 h 447"/>
              <a:gd name="T82" fmla="*/ 105 w 447"/>
              <a:gd name="T83" fmla="*/ 37 h 447"/>
              <a:gd name="T84" fmla="*/ 93 w 447"/>
              <a:gd name="T85" fmla="*/ 37 h 447"/>
              <a:gd name="T86" fmla="*/ 37 w 447"/>
              <a:gd name="T87" fmla="*/ 94 h 447"/>
              <a:gd name="T88" fmla="*/ 37 w 447"/>
              <a:gd name="T89" fmla="*/ 106 h 447"/>
              <a:gd name="T90" fmla="*/ 65 w 447"/>
              <a:gd name="T91" fmla="*/ 134 h 447"/>
              <a:gd name="T92" fmla="*/ 49 w 447"/>
              <a:gd name="T93" fmla="*/ 175 h 447"/>
              <a:gd name="T94" fmla="*/ 8 w 447"/>
              <a:gd name="T95" fmla="*/ 175 h 447"/>
              <a:gd name="T96" fmla="*/ 0 w 447"/>
              <a:gd name="T97" fmla="*/ 184 h 447"/>
              <a:gd name="T98" fmla="*/ 92 w 447"/>
              <a:gd name="T99" fmla="*/ 223 h 447"/>
              <a:gd name="T100" fmla="*/ 223 w 447"/>
              <a:gd name="T101" fmla="*/ 92 h 447"/>
              <a:gd name="T102" fmla="*/ 354 w 447"/>
              <a:gd name="T103" fmla="*/ 223 h 447"/>
              <a:gd name="T104" fmla="*/ 223 w 447"/>
              <a:gd name="T105" fmla="*/ 355 h 447"/>
              <a:gd name="T106" fmla="*/ 92 w 447"/>
              <a:gd name="T107" fmla="*/ 22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7" h="447">
                <a:moveTo>
                  <a:pt x="0" y="184"/>
                </a:moveTo>
                <a:cubicBezTo>
                  <a:pt x="0" y="263"/>
                  <a:pt x="0" y="263"/>
                  <a:pt x="0" y="263"/>
                </a:cubicBezTo>
                <a:cubicBezTo>
                  <a:pt x="0" y="268"/>
                  <a:pt x="3" y="272"/>
                  <a:pt x="8" y="272"/>
                </a:cubicBezTo>
                <a:cubicBezTo>
                  <a:pt x="49" y="272"/>
                  <a:pt x="49" y="272"/>
                  <a:pt x="49" y="272"/>
                </a:cubicBezTo>
                <a:cubicBezTo>
                  <a:pt x="53" y="286"/>
                  <a:pt x="58" y="300"/>
                  <a:pt x="65" y="313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3" y="345"/>
                  <a:pt x="33" y="350"/>
                  <a:pt x="37" y="353"/>
                </a:cubicBezTo>
                <a:cubicBezTo>
                  <a:pt x="93" y="410"/>
                  <a:pt x="93" y="410"/>
                  <a:pt x="93" y="410"/>
                </a:cubicBezTo>
                <a:cubicBezTo>
                  <a:pt x="97" y="413"/>
                  <a:pt x="102" y="413"/>
                  <a:pt x="105" y="410"/>
                </a:cubicBezTo>
                <a:cubicBezTo>
                  <a:pt x="134" y="381"/>
                  <a:pt x="134" y="381"/>
                  <a:pt x="134" y="381"/>
                </a:cubicBezTo>
                <a:cubicBezTo>
                  <a:pt x="147" y="388"/>
                  <a:pt x="160" y="394"/>
                  <a:pt x="175" y="398"/>
                </a:cubicBezTo>
                <a:cubicBezTo>
                  <a:pt x="175" y="438"/>
                  <a:pt x="175" y="438"/>
                  <a:pt x="175" y="438"/>
                </a:cubicBezTo>
                <a:cubicBezTo>
                  <a:pt x="175" y="443"/>
                  <a:pt x="178" y="447"/>
                  <a:pt x="183" y="447"/>
                </a:cubicBezTo>
                <a:cubicBezTo>
                  <a:pt x="263" y="447"/>
                  <a:pt x="263" y="447"/>
                  <a:pt x="263" y="447"/>
                </a:cubicBezTo>
                <a:cubicBezTo>
                  <a:pt x="268" y="447"/>
                  <a:pt x="271" y="443"/>
                  <a:pt x="271" y="438"/>
                </a:cubicBezTo>
                <a:cubicBezTo>
                  <a:pt x="271" y="398"/>
                  <a:pt x="271" y="398"/>
                  <a:pt x="271" y="398"/>
                </a:cubicBezTo>
                <a:cubicBezTo>
                  <a:pt x="286" y="394"/>
                  <a:pt x="299" y="388"/>
                  <a:pt x="312" y="381"/>
                </a:cubicBezTo>
                <a:cubicBezTo>
                  <a:pt x="341" y="410"/>
                  <a:pt x="341" y="410"/>
                  <a:pt x="341" y="410"/>
                </a:cubicBezTo>
                <a:cubicBezTo>
                  <a:pt x="344" y="413"/>
                  <a:pt x="350" y="413"/>
                  <a:pt x="353" y="410"/>
                </a:cubicBezTo>
                <a:cubicBezTo>
                  <a:pt x="409" y="353"/>
                  <a:pt x="409" y="353"/>
                  <a:pt x="409" y="353"/>
                </a:cubicBezTo>
                <a:cubicBezTo>
                  <a:pt x="413" y="350"/>
                  <a:pt x="413" y="345"/>
                  <a:pt x="409" y="341"/>
                </a:cubicBezTo>
                <a:cubicBezTo>
                  <a:pt x="381" y="313"/>
                  <a:pt x="381" y="313"/>
                  <a:pt x="381" y="313"/>
                </a:cubicBezTo>
                <a:cubicBezTo>
                  <a:pt x="388" y="300"/>
                  <a:pt x="393" y="286"/>
                  <a:pt x="397" y="272"/>
                </a:cubicBezTo>
                <a:cubicBezTo>
                  <a:pt x="438" y="272"/>
                  <a:pt x="438" y="272"/>
                  <a:pt x="438" y="272"/>
                </a:cubicBezTo>
                <a:cubicBezTo>
                  <a:pt x="443" y="272"/>
                  <a:pt x="447" y="268"/>
                  <a:pt x="447" y="263"/>
                </a:cubicBezTo>
                <a:cubicBezTo>
                  <a:pt x="447" y="184"/>
                  <a:pt x="447" y="184"/>
                  <a:pt x="447" y="184"/>
                </a:cubicBezTo>
                <a:cubicBezTo>
                  <a:pt x="447" y="179"/>
                  <a:pt x="443" y="175"/>
                  <a:pt x="438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3" y="161"/>
                  <a:pt x="388" y="147"/>
                  <a:pt x="381" y="135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13" y="103"/>
                  <a:pt x="413" y="97"/>
                  <a:pt x="409" y="94"/>
                </a:cubicBezTo>
                <a:cubicBezTo>
                  <a:pt x="353" y="37"/>
                  <a:pt x="353" y="37"/>
                  <a:pt x="353" y="37"/>
                </a:cubicBezTo>
                <a:cubicBezTo>
                  <a:pt x="350" y="34"/>
                  <a:pt x="344" y="34"/>
                  <a:pt x="341" y="37"/>
                </a:cubicBezTo>
                <a:cubicBezTo>
                  <a:pt x="312" y="66"/>
                  <a:pt x="312" y="66"/>
                  <a:pt x="312" y="66"/>
                </a:cubicBezTo>
                <a:cubicBezTo>
                  <a:pt x="300" y="59"/>
                  <a:pt x="286" y="53"/>
                  <a:pt x="271" y="49"/>
                </a:cubicBezTo>
                <a:cubicBezTo>
                  <a:pt x="271" y="9"/>
                  <a:pt x="271" y="9"/>
                  <a:pt x="271" y="9"/>
                </a:cubicBezTo>
                <a:cubicBezTo>
                  <a:pt x="271" y="4"/>
                  <a:pt x="268" y="0"/>
                  <a:pt x="263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78" y="0"/>
                  <a:pt x="175" y="4"/>
                  <a:pt x="175" y="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60" y="53"/>
                  <a:pt x="147" y="59"/>
                  <a:pt x="134" y="6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2" y="34"/>
                  <a:pt x="97" y="34"/>
                  <a:pt x="93" y="37"/>
                </a:cubicBezTo>
                <a:cubicBezTo>
                  <a:pt x="37" y="94"/>
                  <a:pt x="37" y="94"/>
                  <a:pt x="37" y="94"/>
                </a:cubicBezTo>
                <a:cubicBezTo>
                  <a:pt x="33" y="97"/>
                  <a:pt x="33" y="102"/>
                  <a:pt x="37" y="106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58" y="147"/>
                  <a:pt x="53" y="161"/>
                  <a:pt x="49" y="175"/>
                </a:cubicBezTo>
                <a:cubicBezTo>
                  <a:pt x="8" y="175"/>
                  <a:pt x="8" y="175"/>
                  <a:pt x="8" y="175"/>
                </a:cubicBezTo>
                <a:cubicBezTo>
                  <a:pt x="3" y="175"/>
                  <a:pt x="0" y="179"/>
                  <a:pt x="0" y="184"/>
                </a:cubicBezTo>
                <a:close/>
                <a:moveTo>
                  <a:pt x="92" y="223"/>
                </a:moveTo>
                <a:cubicBezTo>
                  <a:pt x="92" y="151"/>
                  <a:pt x="151" y="92"/>
                  <a:pt x="223" y="92"/>
                </a:cubicBezTo>
                <a:cubicBezTo>
                  <a:pt x="295" y="92"/>
                  <a:pt x="354" y="151"/>
                  <a:pt x="354" y="223"/>
                </a:cubicBezTo>
                <a:cubicBezTo>
                  <a:pt x="354" y="296"/>
                  <a:pt x="295" y="355"/>
                  <a:pt x="223" y="355"/>
                </a:cubicBezTo>
                <a:cubicBezTo>
                  <a:pt x="151" y="355"/>
                  <a:pt x="92" y="296"/>
                  <a:pt x="92" y="2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17" name="Freeform 27">
            <a:extLst>
              <a:ext uri="{FF2B5EF4-FFF2-40B4-BE49-F238E27FC236}">
                <a16:creationId xmlns:a16="http://schemas.microsoft.com/office/drawing/2014/main" id="{C3496E86-B30E-4D51-A392-CB60D3803B75}"/>
              </a:ext>
            </a:extLst>
          </p:cNvPr>
          <p:cNvSpPr>
            <a:spLocks noEditPoints="1"/>
          </p:cNvSpPr>
          <p:nvPr/>
        </p:nvSpPr>
        <p:spPr bwMode="auto">
          <a:xfrm>
            <a:off x="7104200" y="4306260"/>
            <a:ext cx="503151" cy="501821"/>
          </a:xfrm>
          <a:custGeom>
            <a:avLst/>
            <a:gdLst>
              <a:gd name="T0" fmla="*/ 0 w 309"/>
              <a:gd name="T1" fmla="*/ 154 h 309"/>
              <a:gd name="T2" fmla="*/ 154 w 309"/>
              <a:gd name="T3" fmla="*/ 309 h 309"/>
              <a:gd name="T4" fmla="*/ 309 w 309"/>
              <a:gd name="T5" fmla="*/ 154 h 309"/>
              <a:gd name="T6" fmla="*/ 154 w 309"/>
              <a:gd name="T7" fmla="*/ 0 h 309"/>
              <a:gd name="T8" fmla="*/ 0 w 309"/>
              <a:gd name="T9" fmla="*/ 154 h 309"/>
              <a:gd name="T10" fmla="*/ 23 w 309"/>
              <a:gd name="T11" fmla="*/ 154 h 309"/>
              <a:gd name="T12" fmla="*/ 154 w 309"/>
              <a:gd name="T13" fmla="*/ 23 h 309"/>
              <a:gd name="T14" fmla="*/ 285 w 309"/>
              <a:gd name="T15" fmla="*/ 154 h 309"/>
              <a:gd name="T16" fmla="*/ 154 w 309"/>
              <a:gd name="T17" fmla="*/ 286 h 309"/>
              <a:gd name="T18" fmla="*/ 23 w 309"/>
              <a:gd name="T19" fmla="*/ 15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309">
                <a:moveTo>
                  <a:pt x="0" y="154"/>
                </a:moveTo>
                <a:cubicBezTo>
                  <a:pt x="0" y="240"/>
                  <a:pt x="69" y="309"/>
                  <a:pt x="154" y="309"/>
                </a:cubicBezTo>
                <a:cubicBezTo>
                  <a:pt x="239" y="309"/>
                  <a:pt x="309" y="240"/>
                  <a:pt x="309" y="154"/>
                </a:cubicBezTo>
                <a:cubicBezTo>
                  <a:pt x="309" y="69"/>
                  <a:pt x="239" y="0"/>
                  <a:pt x="154" y="0"/>
                </a:cubicBezTo>
                <a:cubicBezTo>
                  <a:pt x="69" y="0"/>
                  <a:pt x="0" y="69"/>
                  <a:pt x="0" y="154"/>
                </a:cubicBezTo>
                <a:close/>
                <a:moveTo>
                  <a:pt x="23" y="154"/>
                </a:moveTo>
                <a:cubicBezTo>
                  <a:pt x="23" y="82"/>
                  <a:pt x="82" y="23"/>
                  <a:pt x="154" y="23"/>
                </a:cubicBezTo>
                <a:cubicBezTo>
                  <a:pt x="226" y="23"/>
                  <a:pt x="285" y="82"/>
                  <a:pt x="285" y="154"/>
                </a:cubicBezTo>
                <a:cubicBezTo>
                  <a:pt x="285" y="227"/>
                  <a:pt x="226" y="286"/>
                  <a:pt x="154" y="286"/>
                </a:cubicBezTo>
                <a:cubicBezTo>
                  <a:pt x="82" y="286"/>
                  <a:pt x="23" y="227"/>
                  <a:pt x="23" y="1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19" name="Freeform 27">
            <a:extLst>
              <a:ext uri="{FF2B5EF4-FFF2-40B4-BE49-F238E27FC236}">
                <a16:creationId xmlns:a16="http://schemas.microsoft.com/office/drawing/2014/main" id="{8FF9E190-2804-4264-8D72-394A165EA210}"/>
              </a:ext>
            </a:extLst>
          </p:cNvPr>
          <p:cNvSpPr>
            <a:spLocks noEditPoints="1"/>
          </p:cNvSpPr>
          <p:nvPr/>
        </p:nvSpPr>
        <p:spPr bwMode="auto">
          <a:xfrm>
            <a:off x="6434470" y="4786387"/>
            <a:ext cx="503151" cy="501821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20" name="Freeform 26">
            <a:extLst>
              <a:ext uri="{FF2B5EF4-FFF2-40B4-BE49-F238E27FC236}">
                <a16:creationId xmlns:a16="http://schemas.microsoft.com/office/drawing/2014/main" id="{960CCC32-426F-4064-AF54-C27505E9EDB2}"/>
              </a:ext>
            </a:extLst>
          </p:cNvPr>
          <p:cNvSpPr>
            <a:spLocks noEditPoints="1"/>
          </p:cNvSpPr>
          <p:nvPr/>
        </p:nvSpPr>
        <p:spPr bwMode="auto">
          <a:xfrm>
            <a:off x="6321328" y="4674575"/>
            <a:ext cx="728105" cy="725444"/>
          </a:xfrm>
          <a:custGeom>
            <a:avLst/>
            <a:gdLst>
              <a:gd name="T0" fmla="*/ 0 w 447"/>
              <a:gd name="T1" fmla="*/ 184 h 447"/>
              <a:gd name="T2" fmla="*/ 0 w 447"/>
              <a:gd name="T3" fmla="*/ 263 h 447"/>
              <a:gd name="T4" fmla="*/ 8 w 447"/>
              <a:gd name="T5" fmla="*/ 272 h 447"/>
              <a:gd name="T6" fmla="*/ 49 w 447"/>
              <a:gd name="T7" fmla="*/ 272 h 447"/>
              <a:gd name="T8" fmla="*/ 65 w 447"/>
              <a:gd name="T9" fmla="*/ 313 h 447"/>
              <a:gd name="T10" fmla="*/ 37 w 447"/>
              <a:gd name="T11" fmla="*/ 341 h 447"/>
              <a:gd name="T12" fmla="*/ 37 w 447"/>
              <a:gd name="T13" fmla="*/ 353 h 447"/>
              <a:gd name="T14" fmla="*/ 93 w 447"/>
              <a:gd name="T15" fmla="*/ 410 h 447"/>
              <a:gd name="T16" fmla="*/ 105 w 447"/>
              <a:gd name="T17" fmla="*/ 410 h 447"/>
              <a:gd name="T18" fmla="*/ 134 w 447"/>
              <a:gd name="T19" fmla="*/ 381 h 447"/>
              <a:gd name="T20" fmla="*/ 175 w 447"/>
              <a:gd name="T21" fmla="*/ 398 h 447"/>
              <a:gd name="T22" fmla="*/ 175 w 447"/>
              <a:gd name="T23" fmla="*/ 438 h 447"/>
              <a:gd name="T24" fmla="*/ 183 w 447"/>
              <a:gd name="T25" fmla="*/ 447 h 447"/>
              <a:gd name="T26" fmla="*/ 263 w 447"/>
              <a:gd name="T27" fmla="*/ 447 h 447"/>
              <a:gd name="T28" fmla="*/ 271 w 447"/>
              <a:gd name="T29" fmla="*/ 438 h 447"/>
              <a:gd name="T30" fmla="*/ 271 w 447"/>
              <a:gd name="T31" fmla="*/ 398 h 447"/>
              <a:gd name="T32" fmla="*/ 312 w 447"/>
              <a:gd name="T33" fmla="*/ 381 h 447"/>
              <a:gd name="T34" fmla="*/ 341 w 447"/>
              <a:gd name="T35" fmla="*/ 410 h 447"/>
              <a:gd name="T36" fmla="*/ 353 w 447"/>
              <a:gd name="T37" fmla="*/ 410 h 447"/>
              <a:gd name="T38" fmla="*/ 409 w 447"/>
              <a:gd name="T39" fmla="*/ 353 h 447"/>
              <a:gd name="T40" fmla="*/ 409 w 447"/>
              <a:gd name="T41" fmla="*/ 341 h 447"/>
              <a:gd name="T42" fmla="*/ 381 w 447"/>
              <a:gd name="T43" fmla="*/ 313 h 447"/>
              <a:gd name="T44" fmla="*/ 397 w 447"/>
              <a:gd name="T45" fmla="*/ 272 h 447"/>
              <a:gd name="T46" fmla="*/ 438 w 447"/>
              <a:gd name="T47" fmla="*/ 272 h 447"/>
              <a:gd name="T48" fmla="*/ 447 w 447"/>
              <a:gd name="T49" fmla="*/ 263 h 447"/>
              <a:gd name="T50" fmla="*/ 447 w 447"/>
              <a:gd name="T51" fmla="*/ 184 h 447"/>
              <a:gd name="T52" fmla="*/ 438 w 447"/>
              <a:gd name="T53" fmla="*/ 175 h 447"/>
              <a:gd name="T54" fmla="*/ 397 w 447"/>
              <a:gd name="T55" fmla="*/ 175 h 447"/>
              <a:gd name="T56" fmla="*/ 381 w 447"/>
              <a:gd name="T57" fmla="*/ 135 h 447"/>
              <a:gd name="T58" fmla="*/ 409 w 447"/>
              <a:gd name="T59" fmla="*/ 106 h 447"/>
              <a:gd name="T60" fmla="*/ 409 w 447"/>
              <a:gd name="T61" fmla="*/ 94 h 447"/>
              <a:gd name="T62" fmla="*/ 353 w 447"/>
              <a:gd name="T63" fmla="*/ 37 h 447"/>
              <a:gd name="T64" fmla="*/ 341 w 447"/>
              <a:gd name="T65" fmla="*/ 37 h 447"/>
              <a:gd name="T66" fmla="*/ 312 w 447"/>
              <a:gd name="T67" fmla="*/ 66 h 447"/>
              <a:gd name="T68" fmla="*/ 271 w 447"/>
              <a:gd name="T69" fmla="*/ 49 h 447"/>
              <a:gd name="T70" fmla="*/ 271 w 447"/>
              <a:gd name="T71" fmla="*/ 9 h 447"/>
              <a:gd name="T72" fmla="*/ 263 w 447"/>
              <a:gd name="T73" fmla="*/ 0 h 447"/>
              <a:gd name="T74" fmla="*/ 183 w 447"/>
              <a:gd name="T75" fmla="*/ 0 h 447"/>
              <a:gd name="T76" fmla="*/ 175 w 447"/>
              <a:gd name="T77" fmla="*/ 9 h 447"/>
              <a:gd name="T78" fmla="*/ 175 w 447"/>
              <a:gd name="T79" fmla="*/ 49 h 447"/>
              <a:gd name="T80" fmla="*/ 134 w 447"/>
              <a:gd name="T81" fmla="*/ 66 h 447"/>
              <a:gd name="T82" fmla="*/ 105 w 447"/>
              <a:gd name="T83" fmla="*/ 37 h 447"/>
              <a:gd name="T84" fmla="*/ 93 w 447"/>
              <a:gd name="T85" fmla="*/ 37 h 447"/>
              <a:gd name="T86" fmla="*/ 37 w 447"/>
              <a:gd name="T87" fmla="*/ 94 h 447"/>
              <a:gd name="T88" fmla="*/ 37 w 447"/>
              <a:gd name="T89" fmla="*/ 106 h 447"/>
              <a:gd name="T90" fmla="*/ 65 w 447"/>
              <a:gd name="T91" fmla="*/ 134 h 447"/>
              <a:gd name="T92" fmla="*/ 49 w 447"/>
              <a:gd name="T93" fmla="*/ 175 h 447"/>
              <a:gd name="T94" fmla="*/ 8 w 447"/>
              <a:gd name="T95" fmla="*/ 175 h 447"/>
              <a:gd name="T96" fmla="*/ 0 w 447"/>
              <a:gd name="T97" fmla="*/ 184 h 447"/>
              <a:gd name="T98" fmla="*/ 92 w 447"/>
              <a:gd name="T99" fmla="*/ 223 h 447"/>
              <a:gd name="T100" fmla="*/ 223 w 447"/>
              <a:gd name="T101" fmla="*/ 92 h 447"/>
              <a:gd name="T102" fmla="*/ 354 w 447"/>
              <a:gd name="T103" fmla="*/ 223 h 447"/>
              <a:gd name="T104" fmla="*/ 223 w 447"/>
              <a:gd name="T105" fmla="*/ 355 h 447"/>
              <a:gd name="T106" fmla="*/ 92 w 447"/>
              <a:gd name="T107" fmla="*/ 22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7" h="447">
                <a:moveTo>
                  <a:pt x="0" y="184"/>
                </a:moveTo>
                <a:cubicBezTo>
                  <a:pt x="0" y="263"/>
                  <a:pt x="0" y="263"/>
                  <a:pt x="0" y="263"/>
                </a:cubicBezTo>
                <a:cubicBezTo>
                  <a:pt x="0" y="268"/>
                  <a:pt x="3" y="272"/>
                  <a:pt x="8" y="272"/>
                </a:cubicBezTo>
                <a:cubicBezTo>
                  <a:pt x="49" y="272"/>
                  <a:pt x="49" y="272"/>
                  <a:pt x="49" y="272"/>
                </a:cubicBezTo>
                <a:cubicBezTo>
                  <a:pt x="53" y="286"/>
                  <a:pt x="58" y="300"/>
                  <a:pt x="65" y="313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3" y="345"/>
                  <a:pt x="33" y="350"/>
                  <a:pt x="37" y="353"/>
                </a:cubicBezTo>
                <a:cubicBezTo>
                  <a:pt x="93" y="410"/>
                  <a:pt x="93" y="410"/>
                  <a:pt x="93" y="410"/>
                </a:cubicBezTo>
                <a:cubicBezTo>
                  <a:pt x="97" y="413"/>
                  <a:pt x="102" y="413"/>
                  <a:pt x="105" y="410"/>
                </a:cubicBezTo>
                <a:cubicBezTo>
                  <a:pt x="134" y="381"/>
                  <a:pt x="134" y="381"/>
                  <a:pt x="134" y="381"/>
                </a:cubicBezTo>
                <a:cubicBezTo>
                  <a:pt x="147" y="388"/>
                  <a:pt x="160" y="394"/>
                  <a:pt x="175" y="398"/>
                </a:cubicBezTo>
                <a:cubicBezTo>
                  <a:pt x="175" y="438"/>
                  <a:pt x="175" y="438"/>
                  <a:pt x="175" y="438"/>
                </a:cubicBezTo>
                <a:cubicBezTo>
                  <a:pt x="175" y="443"/>
                  <a:pt x="178" y="447"/>
                  <a:pt x="183" y="447"/>
                </a:cubicBezTo>
                <a:cubicBezTo>
                  <a:pt x="263" y="447"/>
                  <a:pt x="263" y="447"/>
                  <a:pt x="263" y="447"/>
                </a:cubicBezTo>
                <a:cubicBezTo>
                  <a:pt x="268" y="447"/>
                  <a:pt x="271" y="443"/>
                  <a:pt x="271" y="438"/>
                </a:cubicBezTo>
                <a:cubicBezTo>
                  <a:pt x="271" y="398"/>
                  <a:pt x="271" y="398"/>
                  <a:pt x="271" y="398"/>
                </a:cubicBezTo>
                <a:cubicBezTo>
                  <a:pt x="286" y="394"/>
                  <a:pt x="299" y="388"/>
                  <a:pt x="312" y="381"/>
                </a:cubicBezTo>
                <a:cubicBezTo>
                  <a:pt x="341" y="410"/>
                  <a:pt x="341" y="410"/>
                  <a:pt x="341" y="410"/>
                </a:cubicBezTo>
                <a:cubicBezTo>
                  <a:pt x="344" y="413"/>
                  <a:pt x="350" y="413"/>
                  <a:pt x="353" y="410"/>
                </a:cubicBezTo>
                <a:cubicBezTo>
                  <a:pt x="409" y="353"/>
                  <a:pt x="409" y="353"/>
                  <a:pt x="409" y="353"/>
                </a:cubicBezTo>
                <a:cubicBezTo>
                  <a:pt x="413" y="350"/>
                  <a:pt x="413" y="345"/>
                  <a:pt x="409" y="341"/>
                </a:cubicBezTo>
                <a:cubicBezTo>
                  <a:pt x="381" y="313"/>
                  <a:pt x="381" y="313"/>
                  <a:pt x="381" y="313"/>
                </a:cubicBezTo>
                <a:cubicBezTo>
                  <a:pt x="388" y="300"/>
                  <a:pt x="393" y="286"/>
                  <a:pt x="397" y="272"/>
                </a:cubicBezTo>
                <a:cubicBezTo>
                  <a:pt x="438" y="272"/>
                  <a:pt x="438" y="272"/>
                  <a:pt x="438" y="272"/>
                </a:cubicBezTo>
                <a:cubicBezTo>
                  <a:pt x="443" y="272"/>
                  <a:pt x="447" y="268"/>
                  <a:pt x="447" y="263"/>
                </a:cubicBezTo>
                <a:cubicBezTo>
                  <a:pt x="447" y="184"/>
                  <a:pt x="447" y="184"/>
                  <a:pt x="447" y="184"/>
                </a:cubicBezTo>
                <a:cubicBezTo>
                  <a:pt x="447" y="179"/>
                  <a:pt x="443" y="175"/>
                  <a:pt x="438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3" y="161"/>
                  <a:pt x="388" y="147"/>
                  <a:pt x="381" y="135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13" y="103"/>
                  <a:pt x="413" y="97"/>
                  <a:pt x="409" y="94"/>
                </a:cubicBezTo>
                <a:cubicBezTo>
                  <a:pt x="353" y="37"/>
                  <a:pt x="353" y="37"/>
                  <a:pt x="353" y="37"/>
                </a:cubicBezTo>
                <a:cubicBezTo>
                  <a:pt x="350" y="34"/>
                  <a:pt x="344" y="34"/>
                  <a:pt x="341" y="37"/>
                </a:cubicBezTo>
                <a:cubicBezTo>
                  <a:pt x="312" y="66"/>
                  <a:pt x="312" y="66"/>
                  <a:pt x="312" y="66"/>
                </a:cubicBezTo>
                <a:cubicBezTo>
                  <a:pt x="300" y="59"/>
                  <a:pt x="286" y="53"/>
                  <a:pt x="271" y="49"/>
                </a:cubicBezTo>
                <a:cubicBezTo>
                  <a:pt x="271" y="9"/>
                  <a:pt x="271" y="9"/>
                  <a:pt x="271" y="9"/>
                </a:cubicBezTo>
                <a:cubicBezTo>
                  <a:pt x="271" y="4"/>
                  <a:pt x="268" y="0"/>
                  <a:pt x="263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78" y="0"/>
                  <a:pt x="175" y="4"/>
                  <a:pt x="175" y="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60" y="53"/>
                  <a:pt x="147" y="59"/>
                  <a:pt x="134" y="6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2" y="34"/>
                  <a:pt x="97" y="34"/>
                  <a:pt x="93" y="37"/>
                </a:cubicBezTo>
                <a:cubicBezTo>
                  <a:pt x="37" y="94"/>
                  <a:pt x="37" y="94"/>
                  <a:pt x="37" y="94"/>
                </a:cubicBezTo>
                <a:cubicBezTo>
                  <a:pt x="33" y="97"/>
                  <a:pt x="33" y="102"/>
                  <a:pt x="37" y="106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58" y="147"/>
                  <a:pt x="53" y="161"/>
                  <a:pt x="49" y="175"/>
                </a:cubicBezTo>
                <a:cubicBezTo>
                  <a:pt x="8" y="175"/>
                  <a:pt x="8" y="175"/>
                  <a:pt x="8" y="175"/>
                </a:cubicBezTo>
                <a:cubicBezTo>
                  <a:pt x="3" y="175"/>
                  <a:pt x="0" y="179"/>
                  <a:pt x="0" y="184"/>
                </a:cubicBezTo>
                <a:close/>
                <a:moveTo>
                  <a:pt x="92" y="223"/>
                </a:moveTo>
                <a:cubicBezTo>
                  <a:pt x="92" y="151"/>
                  <a:pt x="151" y="92"/>
                  <a:pt x="223" y="92"/>
                </a:cubicBezTo>
                <a:cubicBezTo>
                  <a:pt x="295" y="92"/>
                  <a:pt x="354" y="151"/>
                  <a:pt x="354" y="223"/>
                </a:cubicBezTo>
                <a:cubicBezTo>
                  <a:pt x="354" y="296"/>
                  <a:pt x="295" y="355"/>
                  <a:pt x="223" y="355"/>
                </a:cubicBezTo>
                <a:cubicBezTo>
                  <a:pt x="151" y="355"/>
                  <a:pt x="92" y="296"/>
                  <a:pt x="92" y="223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21" name="Freeform 27">
            <a:extLst>
              <a:ext uri="{FF2B5EF4-FFF2-40B4-BE49-F238E27FC236}">
                <a16:creationId xmlns:a16="http://schemas.microsoft.com/office/drawing/2014/main" id="{6458A3CD-FA0A-4FF9-A108-7CB87FF02511}"/>
              </a:ext>
            </a:extLst>
          </p:cNvPr>
          <p:cNvSpPr>
            <a:spLocks noEditPoints="1"/>
          </p:cNvSpPr>
          <p:nvPr/>
        </p:nvSpPr>
        <p:spPr bwMode="auto">
          <a:xfrm>
            <a:off x="6434470" y="4786387"/>
            <a:ext cx="503151" cy="501821"/>
          </a:xfrm>
          <a:custGeom>
            <a:avLst/>
            <a:gdLst>
              <a:gd name="T0" fmla="*/ 0 w 309"/>
              <a:gd name="T1" fmla="*/ 154 h 309"/>
              <a:gd name="T2" fmla="*/ 154 w 309"/>
              <a:gd name="T3" fmla="*/ 309 h 309"/>
              <a:gd name="T4" fmla="*/ 309 w 309"/>
              <a:gd name="T5" fmla="*/ 154 h 309"/>
              <a:gd name="T6" fmla="*/ 154 w 309"/>
              <a:gd name="T7" fmla="*/ 0 h 309"/>
              <a:gd name="T8" fmla="*/ 0 w 309"/>
              <a:gd name="T9" fmla="*/ 154 h 309"/>
              <a:gd name="T10" fmla="*/ 23 w 309"/>
              <a:gd name="T11" fmla="*/ 154 h 309"/>
              <a:gd name="T12" fmla="*/ 154 w 309"/>
              <a:gd name="T13" fmla="*/ 23 h 309"/>
              <a:gd name="T14" fmla="*/ 285 w 309"/>
              <a:gd name="T15" fmla="*/ 154 h 309"/>
              <a:gd name="T16" fmla="*/ 154 w 309"/>
              <a:gd name="T17" fmla="*/ 286 h 309"/>
              <a:gd name="T18" fmla="*/ 23 w 309"/>
              <a:gd name="T19" fmla="*/ 15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309">
                <a:moveTo>
                  <a:pt x="0" y="154"/>
                </a:moveTo>
                <a:cubicBezTo>
                  <a:pt x="0" y="240"/>
                  <a:pt x="69" y="309"/>
                  <a:pt x="154" y="309"/>
                </a:cubicBezTo>
                <a:cubicBezTo>
                  <a:pt x="239" y="309"/>
                  <a:pt x="309" y="240"/>
                  <a:pt x="309" y="154"/>
                </a:cubicBezTo>
                <a:cubicBezTo>
                  <a:pt x="309" y="69"/>
                  <a:pt x="239" y="0"/>
                  <a:pt x="154" y="0"/>
                </a:cubicBezTo>
                <a:cubicBezTo>
                  <a:pt x="69" y="0"/>
                  <a:pt x="0" y="69"/>
                  <a:pt x="0" y="154"/>
                </a:cubicBezTo>
                <a:close/>
                <a:moveTo>
                  <a:pt x="23" y="154"/>
                </a:moveTo>
                <a:cubicBezTo>
                  <a:pt x="23" y="82"/>
                  <a:pt x="82" y="23"/>
                  <a:pt x="154" y="23"/>
                </a:cubicBezTo>
                <a:cubicBezTo>
                  <a:pt x="226" y="23"/>
                  <a:pt x="285" y="82"/>
                  <a:pt x="285" y="154"/>
                </a:cubicBezTo>
                <a:cubicBezTo>
                  <a:pt x="285" y="227"/>
                  <a:pt x="226" y="286"/>
                  <a:pt x="154" y="286"/>
                </a:cubicBezTo>
                <a:cubicBezTo>
                  <a:pt x="82" y="286"/>
                  <a:pt x="23" y="227"/>
                  <a:pt x="23" y="154"/>
                </a:cubicBezTo>
                <a:close/>
              </a:path>
            </a:pathLst>
          </a:custGeom>
          <a:solidFill>
            <a:srgbClr val="3214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AE847601-4F7C-4472-B264-F7FDCBE3A474}"/>
              </a:ext>
            </a:extLst>
          </p:cNvPr>
          <p:cNvSpPr/>
          <p:nvPr/>
        </p:nvSpPr>
        <p:spPr bwMode="auto">
          <a:xfrm>
            <a:off x="7030017" y="3692392"/>
            <a:ext cx="1190162" cy="371975"/>
          </a:xfrm>
          <a:prstGeom prst="rect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Channels</a:t>
            </a: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0E1042A2-D71F-4287-B7A3-A6874573C360}"/>
              </a:ext>
            </a:extLst>
          </p:cNvPr>
          <p:cNvSpPr/>
          <p:nvPr/>
        </p:nvSpPr>
        <p:spPr bwMode="auto">
          <a:xfrm>
            <a:off x="7757907" y="4371182"/>
            <a:ext cx="1175653" cy="371975"/>
          </a:xfrm>
          <a:prstGeom prst="rect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Connected Services</a:t>
            </a: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16A302AE-670A-42B4-BABB-36906AAEF362}"/>
              </a:ext>
            </a:extLst>
          </p:cNvPr>
          <p:cNvSpPr/>
          <p:nvPr/>
        </p:nvSpPr>
        <p:spPr bwMode="auto">
          <a:xfrm>
            <a:off x="6777470" y="5304603"/>
            <a:ext cx="1659762" cy="371975"/>
          </a:xfrm>
          <a:prstGeom prst="rect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Intelligent tools</a:t>
            </a:r>
          </a:p>
        </p:txBody>
      </p:sp>
      <p:sp>
        <p:nvSpPr>
          <p:cNvPr id="215" name="keyboard">
            <a:extLst>
              <a:ext uri="{FF2B5EF4-FFF2-40B4-BE49-F238E27FC236}">
                <a16:creationId xmlns:a16="http://schemas.microsoft.com/office/drawing/2014/main" id="{1256963F-1DAA-4C04-A9D2-7D3F8DE339F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77422" y="2462997"/>
            <a:ext cx="674794" cy="377090"/>
          </a:xfrm>
          <a:custGeom>
            <a:avLst/>
            <a:gdLst>
              <a:gd name="T0" fmla="*/ 238 w 238"/>
              <a:gd name="T1" fmla="*/ 63 h 133"/>
              <a:gd name="T2" fmla="*/ 238 w 238"/>
              <a:gd name="T3" fmla="*/ 133 h 133"/>
              <a:gd name="T4" fmla="*/ 0 w 238"/>
              <a:gd name="T5" fmla="*/ 133 h 133"/>
              <a:gd name="T6" fmla="*/ 0 w 238"/>
              <a:gd name="T7" fmla="*/ 0 h 133"/>
              <a:gd name="T8" fmla="*/ 238 w 238"/>
              <a:gd name="T9" fmla="*/ 0 h 133"/>
              <a:gd name="T10" fmla="*/ 238 w 238"/>
              <a:gd name="T11" fmla="*/ 63 h 133"/>
              <a:gd name="T12" fmla="*/ 24 w 238"/>
              <a:gd name="T13" fmla="*/ 31 h 133"/>
              <a:gd name="T14" fmla="*/ 41 w 238"/>
              <a:gd name="T15" fmla="*/ 31 h 133"/>
              <a:gd name="T16" fmla="*/ 76 w 238"/>
              <a:gd name="T17" fmla="*/ 66 h 133"/>
              <a:gd name="T18" fmla="*/ 93 w 238"/>
              <a:gd name="T19" fmla="*/ 66 h 133"/>
              <a:gd name="T20" fmla="*/ 110 w 238"/>
              <a:gd name="T21" fmla="*/ 66 h 133"/>
              <a:gd name="T22" fmla="*/ 127 w 238"/>
              <a:gd name="T23" fmla="*/ 66 h 133"/>
              <a:gd name="T24" fmla="*/ 144 w 238"/>
              <a:gd name="T25" fmla="*/ 66 h 133"/>
              <a:gd name="T26" fmla="*/ 161 w 238"/>
              <a:gd name="T27" fmla="*/ 66 h 133"/>
              <a:gd name="T28" fmla="*/ 179 w 238"/>
              <a:gd name="T29" fmla="*/ 66 h 133"/>
              <a:gd name="T30" fmla="*/ 213 w 238"/>
              <a:gd name="T31" fmla="*/ 66 h 133"/>
              <a:gd name="T32" fmla="*/ 24 w 238"/>
              <a:gd name="T33" fmla="*/ 66 h 133"/>
              <a:gd name="T34" fmla="*/ 58 w 238"/>
              <a:gd name="T35" fmla="*/ 66 h 133"/>
              <a:gd name="T36" fmla="*/ 24 w 238"/>
              <a:gd name="T37" fmla="*/ 100 h 133"/>
              <a:gd name="T38" fmla="*/ 58 w 238"/>
              <a:gd name="T39" fmla="*/ 100 h 133"/>
              <a:gd name="T40" fmla="*/ 76 w 238"/>
              <a:gd name="T41" fmla="*/ 100 h 133"/>
              <a:gd name="T42" fmla="*/ 161 w 238"/>
              <a:gd name="T43" fmla="*/ 100 h 133"/>
              <a:gd name="T44" fmla="*/ 179 w 238"/>
              <a:gd name="T45" fmla="*/ 100 h 133"/>
              <a:gd name="T46" fmla="*/ 213 w 238"/>
              <a:gd name="T47" fmla="*/ 100 h 133"/>
              <a:gd name="T48" fmla="*/ 58 w 238"/>
              <a:gd name="T49" fmla="*/ 31 h 133"/>
              <a:gd name="T50" fmla="*/ 76 w 238"/>
              <a:gd name="T51" fmla="*/ 31 h 133"/>
              <a:gd name="T52" fmla="*/ 93 w 238"/>
              <a:gd name="T53" fmla="*/ 31 h 133"/>
              <a:gd name="T54" fmla="*/ 110 w 238"/>
              <a:gd name="T55" fmla="*/ 31 h 133"/>
              <a:gd name="T56" fmla="*/ 127 w 238"/>
              <a:gd name="T57" fmla="*/ 31 h 133"/>
              <a:gd name="T58" fmla="*/ 144 w 238"/>
              <a:gd name="T59" fmla="*/ 31 h 133"/>
              <a:gd name="T60" fmla="*/ 161 w 238"/>
              <a:gd name="T61" fmla="*/ 31 h 133"/>
              <a:gd name="T62" fmla="*/ 179 w 238"/>
              <a:gd name="T63" fmla="*/ 31 h 133"/>
              <a:gd name="T64" fmla="*/ 196 w 238"/>
              <a:gd name="T65" fmla="*/ 31 h 133"/>
              <a:gd name="T66" fmla="*/ 213 w 238"/>
              <a:gd name="T67" fmla="*/ 3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8" h="133">
                <a:moveTo>
                  <a:pt x="238" y="63"/>
                </a:moveTo>
                <a:lnTo>
                  <a:pt x="238" y="133"/>
                </a:lnTo>
                <a:lnTo>
                  <a:pt x="0" y="133"/>
                </a:lnTo>
                <a:lnTo>
                  <a:pt x="0" y="0"/>
                </a:lnTo>
                <a:lnTo>
                  <a:pt x="238" y="0"/>
                </a:lnTo>
                <a:lnTo>
                  <a:pt x="238" y="63"/>
                </a:lnTo>
                <a:moveTo>
                  <a:pt x="24" y="31"/>
                </a:moveTo>
                <a:lnTo>
                  <a:pt x="41" y="31"/>
                </a:lnTo>
                <a:moveTo>
                  <a:pt x="76" y="66"/>
                </a:moveTo>
                <a:lnTo>
                  <a:pt x="93" y="66"/>
                </a:lnTo>
                <a:moveTo>
                  <a:pt x="110" y="66"/>
                </a:moveTo>
                <a:lnTo>
                  <a:pt x="127" y="66"/>
                </a:lnTo>
                <a:moveTo>
                  <a:pt x="144" y="66"/>
                </a:moveTo>
                <a:lnTo>
                  <a:pt x="161" y="66"/>
                </a:lnTo>
                <a:moveTo>
                  <a:pt x="179" y="66"/>
                </a:moveTo>
                <a:lnTo>
                  <a:pt x="213" y="66"/>
                </a:lnTo>
                <a:moveTo>
                  <a:pt x="24" y="66"/>
                </a:moveTo>
                <a:lnTo>
                  <a:pt x="58" y="66"/>
                </a:lnTo>
                <a:moveTo>
                  <a:pt x="24" y="100"/>
                </a:moveTo>
                <a:lnTo>
                  <a:pt x="58" y="100"/>
                </a:lnTo>
                <a:moveTo>
                  <a:pt x="76" y="100"/>
                </a:moveTo>
                <a:lnTo>
                  <a:pt x="161" y="100"/>
                </a:lnTo>
                <a:moveTo>
                  <a:pt x="179" y="100"/>
                </a:moveTo>
                <a:lnTo>
                  <a:pt x="213" y="100"/>
                </a:lnTo>
                <a:moveTo>
                  <a:pt x="58" y="31"/>
                </a:moveTo>
                <a:lnTo>
                  <a:pt x="76" y="31"/>
                </a:lnTo>
                <a:moveTo>
                  <a:pt x="93" y="31"/>
                </a:moveTo>
                <a:lnTo>
                  <a:pt x="110" y="31"/>
                </a:lnTo>
                <a:moveTo>
                  <a:pt x="127" y="31"/>
                </a:moveTo>
                <a:lnTo>
                  <a:pt x="144" y="31"/>
                </a:lnTo>
                <a:moveTo>
                  <a:pt x="161" y="31"/>
                </a:moveTo>
                <a:lnTo>
                  <a:pt x="179" y="31"/>
                </a:lnTo>
                <a:moveTo>
                  <a:pt x="196" y="31"/>
                </a:moveTo>
                <a:lnTo>
                  <a:pt x="213" y="31"/>
                </a:lnTo>
              </a:path>
            </a:pathLst>
          </a:cu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16" name="speech_2">
            <a:extLst>
              <a:ext uri="{FF2B5EF4-FFF2-40B4-BE49-F238E27FC236}">
                <a16:creationId xmlns:a16="http://schemas.microsoft.com/office/drawing/2014/main" id="{690EA025-FF35-4E89-B953-29A3F1E500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26955" y="2349682"/>
            <a:ext cx="675186" cy="599816"/>
          </a:xfrm>
          <a:custGeom>
            <a:avLst/>
            <a:gdLst>
              <a:gd name="T0" fmla="*/ 122 w 215"/>
              <a:gd name="T1" fmla="*/ 145 h 191"/>
              <a:gd name="T2" fmla="*/ 76 w 215"/>
              <a:gd name="T3" fmla="*/ 145 h 191"/>
              <a:gd name="T4" fmla="*/ 31 w 215"/>
              <a:gd name="T5" fmla="*/ 191 h 191"/>
              <a:gd name="T6" fmla="*/ 31 w 215"/>
              <a:gd name="T7" fmla="*/ 145 h 191"/>
              <a:gd name="T8" fmla="*/ 0 w 215"/>
              <a:gd name="T9" fmla="*/ 145 h 191"/>
              <a:gd name="T10" fmla="*/ 0 w 215"/>
              <a:gd name="T11" fmla="*/ 0 h 191"/>
              <a:gd name="T12" fmla="*/ 215 w 215"/>
              <a:gd name="T13" fmla="*/ 0 h 191"/>
              <a:gd name="T14" fmla="*/ 215 w 215"/>
              <a:gd name="T15" fmla="*/ 120 h 191"/>
              <a:gd name="T16" fmla="*/ 122 w 215"/>
              <a:gd name="T17" fmla="*/ 145 h 191"/>
              <a:gd name="T18" fmla="*/ 122 w 215"/>
              <a:gd name="T19" fmla="*/ 145 h 191"/>
              <a:gd name="T20" fmla="*/ 122 w 215"/>
              <a:gd name="T21" fmla="*/ 145 h 191"/>
              <a:gd name="T22" fmla="*/ 215 w 215"/>
              <a:gd name="T23" fmla="*/ 145 h 191"/>
              <a:gd name="T24" fmla="*/ 215 w 215"/>
              <a:gd name="T25" fmla="*/ 12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5" h="191">
                <a:moveTo>
                  <a:pt x="122" y="145"/>
                </a:moveTo>
                <a:lnTo>
                  <a:pt x="76" y="145"/>
                </a:lnTo>
                <a:lnTo>
                  <a:pt x="31" y="191"/>
                </a:lnTo>
                <a:lnTo>
                  <a:pt x="31" y="145"/>
                </a:lnTo>
                <a:lnTo>
                  <a:pt x="0" y="145"/>
                </a:lnTo>
                <a:lnTo>
                  <a:pt x="0" y="0"/>
                </a:lnTo>
                <a:lnTo>
                  <a:pt x="215" y="0"/>
                </a:lnTo>
                <a:lnTo>
                  <a:pt x="215" y="120"/>
                </a:lnTo>
                <a:moveTo>
                  <a:pt x="122" y="145"/>
                </a:moveTo>
                <a:lnTo>
                  <a:pt x="122" y="145"/>
                </a:lnTo>
                <a:moveTo>
                  <a:pt x="122" y="145"/>
                </a:moveTo>
                <a:lnTo>
                  <a:pt x="215" y="145"/>
                </a:lnTo>
                <a:lnTo>
                  <a:pt x="215" y="120"/>
                </a:lnTo>
              </a:path>
            </a:pathLst>
          </a:cu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17" name="Touch_E815">
            <a:extLst>
              <a:ext uri="{FF2B5EF4-FFF2-40B4-BE49-F238E27FC236}">
                <a16:creationId xmlns:a16="http://schemas.microsoft.com/office/drawing/2014/main" id="{2BFAF20B-6A27-413B-A9C2-37F5384BCB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10119" y="2277718"/>
            <a:ext cx="500484" cy="731448"/>
          </a:xfrm>
          <a:custGeom>
            <a:avLst/>
            <a:gdLst>
              <a:gd name="T0" fmla="*/ 1238 w 2563"/>
              <a:gd name="T1" fmla="*/ 1510 h 3746"/>
              <a:gd name="T2" fmla="*/ 1238 w 2563"/>
              <a:gd name="T3" fmla="*/ 1758 h 3746"/>
              <a:gd name="T4" fmla="*/ 1238 w 2563"/>
              <a:gd name="T5" fmla="*/ 654 h 3746"/>
              <a:gd name="T6" fmla="*/ 1017 w 2563"/>
              <a:gd name="T7" fmla="*/ 433 h 3746"/>
              <a:gd name="T8" fmla="*/ 796 w 2563"/>
              <a:gd name="T9" fmla="*/ 654 h 3746"/>
              <a:gd name="T10" fmla="*/ 796 w 2563"/>
              <a:gd name="T11" fmla="*/ 669 h 3746"/>
              <a:gd name="T12" fmla="*/ 796 w 2563"/>
              <a:gd name="T13" fmla="*/ 2453 h 3746"/>
              <a:gd name="T14" fmla="*/ 662 w 2563"/>
              <a:gd name="T15" fmla="*/ 2508 h 3746"/>
              <a:gd name="T16" fmla="*/ 423 w 2563"/>
              <a:gd name="T17" fmla="*/ 2269 h 3746"/>
              <a:gd name="T18" fmla="*/ 92 w 2563"/>
              <a:gd name="T19" fmla="*/ 2269 h 3746"/>
              <a:gd name="T20" fmla="*/ 92 w 2563"/>
              <a:gd name="T21" fmla="*/ 2600 h 3746"/>
              <a:gd name="T22" fmla="*/ 906 w 2563"/>
              <a:gd name="T23" fmla="*/ 3415 h 3746"/>
              <a:gd name="T24" fmla="*/ 1680 w 2563"/>
              <a:gd name="T25" fmla="*/ 3746 h 3746"/>
              <a:gd name="T26" fmla="*/ 2563 w 2563"/>
              <a:gd name="T27" fmla="*/ 2863 h 3746"/>
              <a:gd name="T28" fmla="*/ 2563 w 2563"/>
              <a:gd name="T29" fmla="*/ 2013 h 3746"/>
              <a:gd name="T30" fmla="*/ 2396 w 2563"/>
              <a:gd name="T31" fmla="*/ 1799 h 3746"/>
              <a:gd name="T32" fmla="*/ 1238 w 2563"/>
              <a:gd name="T33" fmla="*/ 1510 h 3746"/>
              <a:gd name="T34" fmla="*/ 1238 w 2563"/>
              <a:gd name="T35" fmla="*/ 654 h 3746"/>
              <a:gd name="T36" fmla="*/ 1238 w 2563"/>
              <a:gd name="T37" fmla="*/ 1268 h 3746"/>
              <a:gd name="T38" fmla="*/ 1669 w 2563"/>
              <a:gd name="T39" fmla="*/ 654 h 3746"/>
              <a:gd name="T40" fmla="*/ 1016 w 2563"/>
              <a:gd name="T41" fmla="*/ 0 h 3746"/>
              <a:gd name="T42" fmla="*/ 363 w 2563"/>
              <a:gd name="T43" fmla="*/ 654 h 3746"/>
              <a:gd name="T44" fmla="*/ 796 w 2563"/>
              <a:gd name="T45" fmla="*/ 1269 h 3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63" h="3746">
                <a:moveTo>
                  <a:pt x="1238" y="1510"/>
                </a:moveTo>
                <a:cubicBezTo>
                  <a:pt x="1238" y="1758"/>
                  <a:pt x="1238" y="1758"/>
                  <a:pt x="1238" y="1758"/>
                </a:cubicBezTo>
                <a:moveTo>
                  <a:pt x="1238" y="654"/>
                </a:moveTo>
                <a:cubicBezTo>
                  <a:pt x="1238" y="532"/>
                  <a:pt x="1139" y="433"/>
                  <a:pt x="1017" y="433"/>
                </a:cubicBezTo>
                <a:cubicBezTo>
                  <a:pt x="895" y="433"/>
                  <a:pt x="796" y="532"/>
                  <a:pt x="796" y="654"/>
                </a:cubicBezTo>
                <a:cubicBezTo>
                  <a:pt x="796" y="654"/>
                  <a:pt x="796" y="659"/>
                  <a:pt x="796" y="669"/>
                </a:cubicBezTo>
                <a:cubicBezTo>
                  <a:pt x="796" y="818"/>
                  <a:pt x="796" y="2026"/>
                  <a:pt x="796" y="2453"/>
                </a:cubicBezTo>
                <a:cubicBezTo>
                  <a:pt x="796" y="2523"/>
                  <a:pt x="712" y="2557"/>
                  <a:pt x="662" y="2508"/>
                </a:cubicBezTo>
                <a:cubicBezTo>
                  <a:pt x="423" y="2269"/>
                  <a:pt x="423" y="2269"/>
                  <a:pt x="423" y="2269"/>
                </a:cubicBezTo>
                <a:cubicBezTo>
                  <a:pt x="331" y="2177"/>
                  <a:pt x="183" y="2177"/>
                  <a:pt x="92" y="2269"/>
                </a:cubicBezTo>
                <a:cubicBezTo>
                  <a:pt x="0" y="2360"/>
                  <a:pt x="0" y="2508"/>
                  <a:pt x="92" y="2600"/>
                </a:cubicBezTo>
                <a:cubicBezTo>
                  <a:pt x="906" y="3415"/>
                  <a:pt x="906" y="3415"/>
                  <a:pt x="906" y="3415"/>
                </a:cubicBezTo>
                <a:cubicBezTo>
                  <a:pt x="1104" y="3619"/>
                  <a:pt x="1377" y="3746"/>
                  <a:pt x="1680" y="3746"/>
                </a:cubicBezTo>
                <a:cubicBezTo>
                  <a:pt x="2168" y="3746"/>
                  <a:pt x="2563" y="3351"/>
                  <a:pt x="2563" y="2863"/>
                </a:cubicBezTo>
                <a:cubicBezTo>
                  <a:pt x="2563" y="2013"/>
                  <a:pt x="2563" y="2013"/>
                  <a:pt x="2563" y="2013"/>
                </a:cubicBezTo>
                <a:cubicBezTo>
                  <a:pt x="2563" y="1912"/>
                  <a:pt x="2494" y="1824"/>
                  <a:pt x="2396" y="1799"/>
                </a:cubicBezTo>
                <a:cubicBezTo>
                  <a:pt x="1238" y="1510"/>
                  <a:pt x="1238" y="1510"/>
                  <a:pt x="1238" y="1510"/>
                </a:cubicBezTo>
                <a:lnTo>
                  <a:pt x="1238" y="654"/>
                </a:lnTo>
                <a:close/>
                <a:moveTo>
                  <a:pt x="1238" y="1268"/>
                </a:moveTo>
                <a:cubicBezTo>
                  <a:pt x="1489" y="1177"/>
                  <a:pt x="1669" y="936"/>
                  <a:pt x="1669" y="654"/>
                </a:cubicBezTo>
                <a:cubicBezTo>
                  <a:pt x="1669" y="293"/>
                  <a:pt x="1377" y="0"/>
                  <a:pt x="1016" y="0"/>
                </a:cubicBezTo>
                <a:cubicBezTo>
                  <a:pt x="655" y="0"/>
                  <a:pt x="363" y="293"/>
                  <a:pt x="363" y="654"/>
                </a:cubicBezTo>
                <a:cubicBezTo>
                  <a:pt x="363" y="937"/>
                  <a:pt x="544" y="1178"/>
                  <a:pt x="796" y="1269"/>
                </a:cubicBezTo>
              </a:path>
            </a:pathLst>
          </a:cu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3E30C72-5113-4337-B8F5-A529D652B120}"/>
              </a:ext>
            </a:extLst>
          </p:cNvPr>
          <p:cNvSpPr txBox="1"/>
          <p:nvPr/>
        </p:nvSpPr>
        <p:spPr>
          <a:xfrm>
            <a:off x="2671428" y="4434320"/>
            <a:ext cx="1184609" cy="138499"/>
          </a:xfrm>
          <a:prstGeom prst="rect">
            <a:avLst/>
          </a:prstGeom>
          <a:noFill/>
          <a:ln>
            <a:noFill/>
          </a:ln>
        </p:spPr>
        <p:txBody>
          <a:bodyPr wrap="square" lIns="46630" tIns="0" rIns="0" bIns="0" rtlCol="0">
            <a:spAutoFit/>
          </a:bodyPr>
          <a:lstStyle/>
          <a:p>
            <a:pPr marL="0" marR="0" lvl="0" indent="0" algn="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Custom </a:t>
            </a:r>
            <a:r>
              <a:rPr kumimoji="0" lang="mr-IN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–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 Direct Line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7737" y="4596764"/>
            <a:ext cx="424498" cy="424498"/>
            <a:chOff x="3157737" y="4662389"/>
            <a:chExt cx="424498" cy="424498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DF3920FB-F1DC-4BB8-A8CC-E2AB4235ABBB}"/>
                </a:ext>
              </a:extLst>
            </p:cNvPr>
            <p:cNvSpPr/>
            <p:nvPr/>
          </p:nvSpPr>
          <p:spPr bwMode="auto">
            <a:xfrm>
              <a:off x="3157737" y="4662389"/>
              <a:ext cx="424498" cy="42449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  <a:headEnd type="none" w="lg" len="med"/>
              <a:tailEnd type="none" w="lg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3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966" y="4704905"/>
              <a:ext cx="32004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2903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8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108"/>
                </p:tgtEl>
              </p:cMediaNode>
            </p:video>
          </p:childTnLst>
        </p:cTn>
      </p:par>
    </p:tnLst>
    <p:bldLst>
      <p:bldP spid="215" grpId="0" animBg="1"/>
      <p:bldP spid="216" grpId="0" animBg="1"/>
      <p:bldP spid="2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8BF65E-9065-4A2D-9AEA-F592400DD4B7}"/>
              </a:ext>
            </a:extLst>
          </p:cNvPr>
          <p:cNvSpPr/>
          <p:nvPr/>
        </p:nvSpPr>
        <p:spPr bwMode="auto">
          <a:xfrm>
            <a:off x="8580437" y="0"/>
            <a:ext cx="38560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FEF5C-1D40-47AC-84A4-BB0C54FFCA31}"/>
              </a:ext>
            </a:extLst>
          </p:cNvPr>
          <p:cNvGrpSpPr/>
          <p:nvPr/>
        </p:nvGrpSpPr>
        <p:grpSpPr>
          <a:xfrm>
            <a:off x="1749425" y="1973262"/>
            <a:ext cx="5334000" cy="3596769"/>
            <a:chOff x="407060" y="1712396"/>
            <a:chExt cx="5334000" cy="35967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EF8C42-CC89-4398-9C92-43F7D1CD9E09}"/>
                </a:ext>
              </a:extLst>
            </p:cNvPr>
            <p:cNvSpPr/>
            <p:nvPr/>
          </p:nvSpPr>
          <p:spPr bwMode="auto">
            <a:xfrm>
              <a:off x="407060" y="1897062"/>
              <a:ext cx="5334000" cy="3412103"/>
            </a:xfrm>
            <a:prstGeom prst="rect">
              <a:avLst/>
            </a:prstGeom>
            <a:solidFill>
              <a:srgbClr val="E6E6E6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AAD95B-3E8C-4432-A60E-7B474ECB60A3}"/>
                </a:ext>
              </a:extLst>
            </p:cNvPr>
            <p:cNvSpPr/>
            <p:nvPr/>
          </p:nvSpPr>
          <p:spPr>
            <a:xfrm>
              <a:off x="483260" y="2118092"/>
              <a:ext cx="5181600" cy="3154710"/>
            </a:xfrm>
            <a:prstGeom prst="rect">
              <a:avLst/>
            </a:prstGeom>
            <a:solidFill>
              <a:srgbClr val="E6E6E6"/>
            </a:solidFill>
            <a:ln>
              <a:noFill/>
              <a:prstDash val="solid"/>
            </a:ln>
          </p:spPr>
          <p:txBody>
            <a:bodyPr wrap="square" lIns="182880" tIns="146304" rIns="182880" bIns="146304">
              <a:spAutoFit/>
            </a:bodyPr>
            <a:lstStyle/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One stop shop development experience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Seamlessly brings together several aspects 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</a:b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of bot development—LU, LG, UX, Dialogue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Visual authoring experience to 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</a:b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build conversational bots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Clear separation between conversation 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</a:b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logic vs. business logic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Conversation runtime orchestrate bot conversations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9C3F6-898D-4345-A4DB-ECC0A694E413}"/>
                </a:ext>
              </a:extLst>
            </p:cNvPr>
            <p:cNvSpPr/>
            <p:nvPr/>
          </p:nvSpPr>
          <p:spPr>
            <a:xfrm>
              <a:off x="1567747" y="1712396"/>
              <a:ext cx="2970170" cy="369332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What are we building?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82D32AD-6DD9-4234-B97F-2F9BBCC8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/>
              <a:t>Conversation Designer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C9487-971C-49B4-86E0-F3D2BC318A95}"/>
              </a:ext>
            </a:extLst>
          </p:cNvPr>
          <p:cNvSpPr/>
          <p:nvPr/>
        </p:nvSpPr>
        <p:spPr>
          <a:xfrm>
            <a:off x="1567747" y="7127259"/>
            <a:ext cx="62166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https://microsoft.sharepoint.com/teams/BrandCentral/Pages/Bundles/MSC16_slalom_056.aspx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925185" y="1245942"/>
            <a:ext cx="3239018" cy="4541323"/>
            <a:chOff x="4237037" y="-7106022"/>
            <a:chExt cx="4674361" cy="6553767"/>
          </a:xfrm>
          <a:solidFill>
            <a:schemeClr val="bg1">
              <a:alpha val="35000"/>
            </a:schemeClr>
          </a:solidFill>
        </p:grpSpPr>
        <p:grpSp>
          <p:nvGrpSpPr>
            <p:cNvPr id="19" name="Group 18"/>
            <p:cNvGrpSpPr/>
            <p:nvPr/>
          </p:nvGrpSpPr>
          <p:grpSpPr>
            <a:xfrm>
              <a:off x="4237037" y="-7106022"/>
              <a:ext cx="4021716" cy="776655"/>
              <a:chOff x="4237037" y="-7106027"/>
              <a:chExt cx="4021716" cy="776655"/>
            </a:xfrm>
            <a:grpFill/>
          </p:grpSpPr>
          <p:sp>
            <p:nvSpPr>
              <p:cNvPr id="3" name="Rounded Rectangle 2"/>
              <p:cNvSpPr/>
              <p:nvPr/>
            </p:nvSpPr>
            <p:spPr bwMode="auto">
              <a:xfrm>
                <a:off x="4922837" y="-6981305"/>
                <a:ext cx="3335916" cy="651933"/>
              </a:xfrm>
              <a:prstGeom prst="round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 bwMode="auto">
              <a:xfrm>
                <a:off x="4237037" y="-7106027"/>
                <a:ext cx="533400" cy="533400"/>
              </a:xfrm>
              <a:prstGeom prst="round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 bwMode="auto">
            <a:xfrm>
              <a:off x="6065836" y="-6016027"/>
              <a:ext cx="2845562" cy="686786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237037" y="-5015900"/>
              <a:ext cx="4021716" cy="1685373"/>
              <a:chOff x="4237037" y="-4956248"/>
              <a:chExt cx="4021716" cy="1685375"/>
            </a:xfrm>
            <a:grpFill/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4922837" y="-4831526"/>
                <a:ext cx="3335916" cy="1560653"/>
              </a:xfrm>
              <a:prstGeom prst="round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4237037" y="-4956248"/>
                <a:ext cx="533400" cy="533400"/>
              </a:xfrm>
              <a:prstGeom prst="round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6" name="Rounded Rectangle 15"/>
            <p:cNvSpPr/>
            <p:nvPr/>
          </p:nvSpPr>
          <p:spPr bwMode="auto">
            <a:xfrm>
              <a:off x="6065836" y="-3017185"/>
              <a:ext cx="2845562" cy="1374935"/>
            </a:xfrm>
            <a:prstGeom prst="round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237037" y="-1328910"/>
              <a:ext cx="4021716" cy="776655"/>
              <a:chOff x="4237037" y="-1328910"/>
              <a:chExt cx="4021716" cy="776655"/>
            </a:xfrm>
            <a:grpFill/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4922837" y="-1204188"/>
                <a:ext cx="3335916" cy="651933"/>
              </a:xfrm>
              <a:prstGeom prst="round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4237037" y="-1328910"/>
                <a:ext cx="533400" cy="533400"/>
              </a:xfrm>
              <a:prstGeom prst="round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3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8BF65E-9065-4A2D-9AEA-F592400DD4B7}"/>
              </a:ext>
            </a:extLst>
          </p:cNvPr>
          <p:cNvSpPr/>
          <p:nvPr/>
        </p:nvSpPr>
        <p:spPr bwMode="auto">
          <a:xfrm>
            <a:off x="6065837" y="0"/>
            <a:ext cx="637063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B2F0B-75BF-44F2-ACD2-05A91BB3B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7" y="1287462"/>
            <a:ext cx="6370637" cy="4246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DBD5E0-F0F2-4F89-9045-A6A27A53CF09}"/>
              </a:ext>
            </a:extLst>
          </p:cNvPr>
          <p:cNvGrpSpPr/>
          <p:nvPr/>
        </p:nvGrpSpPr>
        <p:grpSpPr>
          <a:xfrm>
            <a:off x="350837" y="1820862"/>
            <a:ext cx="5334000" cy="4151312"/>
            <a:chOff x="407060" y="1712396"/>
            <a:chExt cx="5334000" cy="41513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EF8C42-CC89-4398-9C92-43F7D1CD9E09}"/>
                </a:ext>
              </a:extLst>
            </p:cNvPr>
            <p:cNvSpPr/>
            <p:nvPr/>
          </p:nvSpPr>
          <p:spPr bwMode="auto">
            <a:xfrm>
              <a:off x="407060" y="1897061"/>
              <a:ext cx="5334000" cy="3966647"/>
            </a:xfrm>
            <a:prstGeom prst="rect">
              <a:avLst/>
            </a:prstGeom>
            <a:solidFill>
              <a:srgbClr val="E6E6E6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AAD95B-3E8C-4432-A60E-7B474ECB60A3}"/>
                </a:ext>
              </a:extLst>
            </p:cNvPr>
            <p:cNvSpPr/>
            <p:nvPr/>
          </p:nvSpPr>
          <p:spPr>
            <a:xfrm>
              <a:off x="483260" y="2118092"/>
              <a:ext cx="5181600" cy="3000821"/>
            </a:xfrm>
            <a:prstGeom prst="rect">
              <a:avLst/>
            </a:prstGeom>
            <a:solidFill>
              <a:srgbClr val="E6E6E6"/>
            </a:solidFill>
            <a:ln>
              <a:noFill/>
              <a:prstDash val="solid"/>
            </a:ln>
          </p:spPr>
          <p:txBody>
            <a:bodyPr wrap="square" lIns="182880" tIns="146304" rIns="182880" bIns="146304">
              <a:spAutoFit/>
            </a:bodyPr>
            <a:lstStyle/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Building bots is a multi-role collaborative effort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Learnings from Bot Framework community as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well as first-party Bot development (Cortana)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Visual tool to help author E2E Natural Language conversations that users can type, tap or talk to</a:t>
              </a:r>
            </a:p>
            <a:p>
              <a:pPr marL="285750" marR="0" lvl="0" indent="-28575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Modelling conversations in code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Light" panose="020B0502040204020203" pitchFamily="34" charset="0"/>
                </a:rPr>
                <a:t>behind can be challenging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9C3F6-898D-4345-A4DB-ECC0A694E413}"/>
                </a:ext>
              </a:extLst>
            </p:cNvPr>
            <p:cNvSpPr/>
            <p:nvPr/>
          </p:nvSpPr>
          <p:spPr>
            <a:xfrm>
              <a:off x="1567747" y="1712396"/>
              <a:ext cx="2970170" cy="369332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Why are we building it?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82D32AD-6DD9-4234-B97F-2F9BBCC8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/>
              <a:t>Conversation Designer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C9487-971C-49B4-86E0-F3D2BC318A95}"/>
              </a:ext>
            </a:extLst>
          </p:cNvPr>
          <p:cNvSpPr/>
          <p:nvPr/>
        </p:nvSpPr>
        <p:spPr>
          <a:xfrm>
            <a:off x="1567747" y="7127259"/>
            <a:ext cx="62166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https://microsoft.sharepoint.com/teams/BrandCentral/Pages/Bundles/MSC16_slalom_056.aspx</a:t>
            </a:r>
          </a:p>
        </p:txBody>
      </p:sp>
    </p:spTree>
    <p:extLst>
      <p:ext uri="{BB962C8B-B14F-4D97-AF65-F5344CB8AC3E}">
        <p14:creationId xmlns:p14="http://schemas.microsoft.com/office/powerpoint/2010/main" val="1339382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82C3D30-2F89-401E-A6C6-078AC7EE0756}"/>
              </a:ext>
            </a:extLst>
          </p:cNvPr>
          <p:cNvSpPr/>
          <p:nvPr/>
        </p:nvSpPr>
        <p:spPr bwMode="auto">
          <a:xfrm>
            <a:off x="274639" y="2125663"/>
            <a:ext cx="11889564" cy="1529021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rPr>
              <a:t>Conversation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 Light" panose="020B0502040204020203" pitchFamily="34" charset="0"/>
              </a:rPr>
              <a:t>Designer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6D3410-961A-433A-AAC5-5D01A064F045}"/>
              </a:ext>
            </a:extLst>
          </p:cNvPr>
          <p:cNvSpPr/>
          <p:nvPr/>
        </p:nvSpPr>
        <p:spPr bwMode="auto">
          <a:xfrm>
            <a:off x="457200" y="2870132"/>
            <a:ext cx="2142572" cy="1084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LUIS integration</a:t>
            </a:r>
          </a:p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Script trigger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596401-0564-4994-B935-76E25FD707E2}"/>
              </a:ext>
            </a:extLst>
          </p:cNvPr>
          <p:cNvSpPr/>
          <p:nvPr/>
        </p:nvSpPr>
        <p:spPr bwMode="auto">
          <a:xfrm>
            <a:off x="2650519" y="2870132"/>
            <a:ext cx="2142572" cy="1084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Simple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reply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Segoe UI" pitchFamily="34" charset="0"/>
            </a:endParaRPr>
          </a:p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Script action</a:t>
            </a:r>
          </a:p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Dialogue action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C54723-73A5-43AF-B55B-D52CD00F008E}"/>
              </a:ext>
            </a:extLst>
          </p:cNvPr>
          <p:cNvSpPr/>
          <p:nvPr/>
        </p:nvSpPr>
        <p:spPr bwMode="auto">
          <a:xfrm>
            <a:off x="4843838" y="2870132"/>
            <a:ext cx="2142572" cy="1084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Simple and conditional response template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375EFB-4D56-40C1-BFBB-E9E9A13E0FB2}"/>
              </a:ext>
            </a:extLst>
          </p:cNvPr>
          <p:cNvSpPr/>
          <p:nvPr/>
        </p:nvSpPr>
        <p:spPr bwMode="auto">
          <a:xfrm>
            <a:off x="7037157" y="2870132"/>
            <a:ext cx="2142572" cy="1084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Speak vs. display </a:t>
            </a:r>
          </a:p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Cards, designer and preview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A2F599-3274-4362-9DB8-244D367E8664}"/>
              </a:ext>
            </a:extLst>
          </p:cNvPr>
          <p:cNvSpPr/>
          <p:nvPr/>
        </p:nvSpPr>
        <p:spPr bwMode="auto">
          <a:xfrm>
            <a:off x="10032810" y="2870132"/>
            <a:ext cx="1938528" cy="1084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JavaScript code</a:t>
            </a:r>
          </a:p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HTTP wrapper</a:t>
            </a:r>
          </a:p>
          <a:p>
            <a:pPr marL="112713" marR="0" lvl="0" indent="-112713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Azure Functions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037E658E-9D19-40A5-BDA0-76FA2F01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</p:spPr>
        <p:txBody>
          <a:bodyPr/>
          <a:lstStyle/>
          <a:p>
            <a:r>
              <a:rPr lang="en-US">
                <a:latin typeface="+mn-lt"/>
              </a:rPr>
              <a:t>Conversation Designer</a:t>
            </a:r>
            <a:br>
              <a:rPr lang="en-US">
                <a:latin typeface="+mn-lt"/>
              </a:rPr>
            </a:br>
            <a:r>
              <a:rPr lang="en-US" sz="3200">
                <a:latin typeface="+mn-lt"/>
              </a:rPr>
              <a:t>Covers all aspects of bot development</a:t>
            </a: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4EFBC8-AA9C-4CA2-B769-1D9DD4EE949E}"/>
              </a:ext>
            </a:extLst>
          </p:cNvPr>
          <p:cNvGrpSpPr/>
          <p:nvPr/>
        </p:nvGrpSpPr>
        <p:grpSpPr>
          <a:xfrm>
            <a:off x="457200" y="3772660"/>
            <a:ext cx="2142572" cy="1816928"/>
            <a:chOff x="457200" y="3772660"/>
            <a:chExt cx="2142572" cy="18169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C34C19-8086-4A0D-A982-D4D56D91A40E}"/>
                </a:ext>
              </a:extLst>
            </p:cNvPr>
            <p:cNvSpPr/>
            <p:nvPr/>
          </p:nvSpPr>
          <p:spPr bwMode="auto">
            <a:xfrm>
              <a:off x="457200" y="3954464"/>
              <a:ext cx="2142572" cy="1635124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Language understanding: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Utterance →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[domain X intent X slots]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5F9887-BAAE-4017-ACB3-EDFE0B085488}"/>
                </a:ext>
              </a:extLst>
            </p:cNvPr>
            <p:cNvSpPr/>
            <p:nvPr/>
          </p:nvSpPr>
          <p:spPr>
            <a:xfrm>
              <a:off x="623042" y="377266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LU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CB5B10-12CA-41E7-96F8-BCFD8CDCA979}"/>
              </a:ext>
            </a:extLst>
          </p:cNvPr>
          <p:cNvGrpSpPr/>
          <p:nvPr/>
        </p:nvGrpSpPr>
        <p:grpSpPr>
          <a:xfrm>
            <a:off x="4843838" y="3772660"/>
            <a:ext cx="2142572" cy="1816928"/>
            <a:chOff x="4843838" y="3772660"/>
            <a:chExt cx="2142572" cy="18169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766459-9636-4C0E-AE6D-987678C79164}"/>
                </a:ext>
              </a:extLst>
            </p:cNvPr>
            <p:cNvSpPr/>
            <p:nvPr/>
          </p:nvSpPr>
          <p:spPr bwMode="auto">
            <a:xfrm>
              <a:off x="4843838" y="3954464"/>
              <a:ext cx="2142572" cy="1635124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Language generation: 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Spoken, display strings 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for the agent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D560B-3F44-4AE8-B951-CA8EFC5D94EE}"/>
                </a:ext>
              </a:extLst>
            </p:cNvPr>
            <p:cNvSpPr/>
            <p:nvPr/>
          </p:nvSpPr>
          <p:spPr>
            <a:xfrm>
              <a:off x="5020348" y="377266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LG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2E3026-1F58-475D-B893-CBECE4E6127F}"/>
              </a:ext>
            </a:extLst>
          </p:cNvPr>
          <p:cNvGrpSpPr/>
          <p:nvPr/>
        </p:nvGrpSpPr>
        <p:grpSpPr>
          <a:xfrm>
            <a:off x="2650519" y="3772660"/>
            <a:ext cx="2142572" cy="1816928"/>
            <a:chOff x="2650519" y="3772660"/>
            <a:chExt cx="2142572" cy="18169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94A5298-8D8B-478B-A3BB-2A393C42BA1F}"/>
                </a:ext>
              </a:extLst>
            </p:cNvPr>
            <p:cNvSpPr/>
            <p:nvPr/>
          </p:nvSpPr>
          <p:spPr bwMode="auto">
            <a:xfrm>
              <a:off x="2650519" y="3954464"/>
              <a:ext cx="2142572" cy="1635124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Dialogue: 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Conversational flow between agent and user including logic that directs flow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F98812-F0DA-423C-9201-7CDBB8723FDC}"/>
                </a:ext>
              </a:extLst>
            </p:cNvPr>
            <p:cNvSpPr/>
            <p:nvPr/>
          </p:nvSpPr>
          <p:spPr>
            <a:xfrm>
              <a:off x="2821695" y="377266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DIA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B5A941-DE25-4358-8139-6AD451E7A4B6}"/>
              </a:ext>
            </a:extLst>
          </p:cNvPr>
          <p:cNvGrpSpPr/>
          <p:nvPr/>
        </p:nvGrpSpPr>
        <p:grpSpPr>
          <a:xfrm>
            <a:off x="7037157" y="3772660"/>
            <a:ext cx="2142572" cy="1816928"/>
            <a:chOff x="7037157" y="3772660"/>
            <a:chExt cx="2142572" cy="18169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DFFE9C2-30A3-46F3-BC94-E8A2A771FD97}"/>
                </a:ext>
              </a:extLst>
            </p:cNvPr>
            <p:cNvSpPr/>
            <p:nvPr/>
          </p:nvSpPr>
          <p:spPr bwMode="auto">
            <a:xfrm>
              <a:off x="7037157" y="3954464"/>
              <a:ext cx="2142572" cy="1635124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Cards on-screen or speech-out for given turn in a conversation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E260E4-2D3F-4F66-AD29-EC9A94CE2758}"/>
                </a:ext>
              </a:extLst>
            </p:cNvPr>
            <p:cNvSpPr/>
            <p:nvPr/>
          </p:nvSpPr>
          <p:spPr>
            <a:xfrm>
              <a:off x="7219000" y="377266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UX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A6F4FA-589B-4DBA-91FE-60EFA7B1CE1F}"/>
              </a:ext>
            </a:extLst>
          </p:cNvPr>
          <p:cNvGrpSpPr/>
          <p:nvPr/>
        </p:nvGrpSpPr>
        <p:grpSpPr>
          <a:xfrm>
            <a:off x="10032810" y="3772660"/>
            <a:ext cx="1938528" cy="1816928"/>
            <a:chOff x="10032810" y="3772660"/>
            <a:chExt cx="1938528" cy="181692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8D1BF8-7151-45A6-8C0E-54E0EEBBD788}"/>
                </a:ext>
              </a:extLst>
            </p:cNvPr>
            <p:cNvSpPr/>
            <p:nvPr/>
          </p:nvSpPr>
          <p:spPr bwMode="auto">
            <a:xfrm>
              <a:off x="10032810" y="3954464"/>
              <a:ext cx="1938528" cy="1635124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Bot’s business 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logic/code behind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978770-9192-44FE-ABFA-5AAD728535B2}"/>
                </a:ext>
              </a:extLst>
            </p:cNvPr>
            <p:cNvSpPr/>
            <p:nvPr/>
          </p:nvSpPr>
          <p:spPr>
            <a:xfrm>
              <a:off x="10205582" y="3772660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&lt;&gt;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48" name="Cross 47">
            <a:extLst>
              <a:ext uri="{FF2B5EF4-FFF2-40B4-BE49-F238E27FC236}">
                <a16:creationId xmlns:a16="http://schemas.microsoft.com/office/drawing/2014/main" id="{5A76E6FC-2B88-4C44-9538-D64D26AD8C6E}"/>
              </a:ext>
            </a:extLst>
          </p:cNvPr>
          <p:cNvSpPr/>
          <p:nvPr/>
        </p:nvSpPr>
        <p:spPr bwMode="auto">
          <a:xfrm>
            <a:off x="9442247" y="4066700"/>
            <a:ext cx="326320" cy="326320"/>
          </a:xfrm>
          <a:prstGeom prst="plus">
            <a:avLst>
              <a:gd name="adj" fmla="val 38864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7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15F4927-740B-4A1F-BB4E-C90C64F9B5CA}"/>
              </a:ext>
            </a:extLst>
          </p:cNvPr>
          <p:cNvCxnSpPr>
            <a:cxnSpLocks/>
          </p:cNvCxnSpPr>
          <p:nvPr/>
        </p:nvCxnSpPr>
        <p:spPr>
          <a:xfrm>
            <a:off x="2830764" y="4233141"/>
            <a:ext cx="179247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44388D4-0B99-4266-8B29-20542BE05AC5}"/>
              </a:ext>
            </a:extLst>
          </p:cNvPr>
          <p:cNvGrpSpPr/>
          <p:nvPr/>
        </p:nvGrpSpPr>
        <p:grpSpPr>
          <a:xfrm>
            <a:off x="3282007" y="2312249"/>
            <a:ext cx="972636" cy="930705"/>
            <a:chOff x="3332631" y="2270281"/>
            <a:chExt cx="972636" cy="930705"/>
          </a:xfrm>
        </p:grpSpPr>
        <p:sp>
          <p:nvSpPr>
            <p:cNvPr id="90" name="cloud">
              <a:extLst>
                <a:ext uri="{FF2B5EF4-FFF2-40B4-BE49-F238E27FC236}">
                  <a16:creationId xmlns:a16="http://schemas.microsoft.com/office/drawing/2014/main" id="{75F64724-B7B6-4873-A83F-70AC9AC37C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2631" y="2270281"/>
              <a:ext cx="972636" cy="615470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BB4977C-D4BA-41FC-B894-4614080AC1F6}"/>
                </a:ext>
              </a:extLst>
            </p:cNvPr>
            <p:cNvSpPr txBox="1"/>
            <p:nvPr/>
          </p:nvSpPr>
          <p:spPr>
            <a:xfrm>
              <a:off x="3509697" y="2923987"/>
              <a:ext cx="618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LUIS.ai</a:t>
              </a:r>
            </a:p>
          </p:txBody>
        </p:sp>
        <p:sp>
          <p:nvSpPr>
            <p:cNvPr id="92" name="Flowchart: Magnetic Disk 91">
              <a:extLst>
                <a:ext uri="{FF2B5EF4-FFF2-40B4-BE49-F238E27FC236}">
                  <a16:creationId xmlns:a16="http://schemas.microsoft.com/office/drawing/2014/main" id="{D52CD0B6-22AD-49D8-96CC-64AB3758CCEC}"/>
                </a:ext>
              </a:extLst>
            </p:cNvPr>
            <p:cNvSpPr/>
            <p:nvPr/>
          </p:nvSpPr>
          <p:spPr>
            <a:xfrm>
              <a:off x="3669738" y="2446248"/>
              <a:ext cx="298422" cy="344490"/>
            </a:xfrm>
            <a:prstGeom prst="flowChartMagneticDisk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LU</a:t>
              </a: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E44E64CB-6BC8-4BF7-90BB-309497B219F0}"/>
              </a:ext>
            </a:extLst>
          </p:cNvPr>
          <p:cNvSpPr/>
          <p:nvPr/>
        </p:nvSpPr>
        <p:spPr bwMode="auto">
          <a:xfrm>
            <a:off x="9880918" y="2064470"/>
            <a:ext cx="1792920" cy="406318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1" name="Title 48">
            <a:extLst>
              <a:ext uri="{FF2B5EF4-FFF2-40B4-BE49-F238E27FC236}">
                <a16:creationId xmlns:a16="http://schemas.microsoft.com/office/drawing/2014/main" id="{778AC09D-B617-4F73-AC17-A2A17AEC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</p:spPr>
        <p:txBody>
          <a:bodyPr/>
          <a:lstStyle/>
          <a:p>
            <a:r>
              <a:rPr lang="en-US">
                <a:latin typeface="+mn-lt"/>
              </a:rPr>
              <a:t>Architecture overview</a:t>
            </a:r>
            <a:br>
              <a:rPr lang="en-US">
                <a:latin typeface="+mn-lt"/>
              </a:rPr>
            </a:br>
            <a:r>
              <a:rPr lang="en-US" sz="3200">
                <a:latin typeface="+mn-lt"/>
              </a:rPr>
              <a:t>Conversation Designer</a:t>
            </a: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3667E79-6319-4E13-B7CF-1410866A5302}"/>
              </a:ext>
            </a:extLst>
          </p:cNvPr>
          <p:cNvSpPr txBox="1"/>
          <p:nvPr/>
        </p:nvSpPr>
        <p:spPr>
          <a:xfrm>
            <a:off x="11743114" y="4487862"/>
            <a:ext cx="481222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rPr>
              <a:t>User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F1C3F9C-6D69-4309-AE96-321FA724EF9A}"/>
              </a:ext>
            </a:extLst>
          </p:cNvPr>
          <p:cNvGrpSpPr/>
          <p:nvPr/>
        </p:nvGrpSpPr>
        <p:grpSpPr>
          <a:xfrm>
            <a:off x="11515083" y="3718188"/>
            <a:ext cx="722954" cy="722954"/>
            <a:chOff x="11243975" y="3113509"/>
            <a:chExt cx="722954" cy="722954"/>
          </a:xfrm>
          <a:solidFill>
            <a:schemeClr val="bg2"/>
          </a:solidFill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BF616CD-25AB-4F3A-A5AB-8C4378AC9DC2}"/>
                </a:ext>
              </a:extLst>
            </p:cNvPr>
            <p:cNvSpPr/>
            <p:nvPr/>
          </p:nvSpPr>
          <p:spPr bwMode="auto">
            <a:xfrm>
              <a:off x="11243975" y="3113509"/>
              <a:ext cx="722954" cy="72295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boy">
              <a:extLst>
                <a:ext uri="{FF2B5EF4-FFF2-40B4-BE49-F238E27FC236}">
                  <a16:creationId xmlns:a16="http://schemas.microsoft.com/office/drawing/2014/main" id="{D45FF26E-3CCF-49D9-BEC7-E79E10B84F9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464947" y="3292106"/>
              <a:ext cx="281011" cy="365760"/>
            </a:xfrm>
            <a:custGeom>
              <a:avLst/>
              <a:gdLst>
                <a:gd name="T0" fmla="*/ 27 w 261"/>
                <a:gd name="T1" fmla="*/ 104 h 339"/>
                <a:gd name="T2" fmla="*/ 131 w 261"/>
                <a:gd name="T3" fmla="*/ 0 h 339"/>
                <a:gd name="T4" fmla="*/ 235 w 261"/>
                <a:gd name="T5" fmla="*/ 104 h 339"/>
                <a:gd name="T6" fmla="*/ 131 w 261"/>
                <a:gd name="T7" fmla="*/ 208 h 339"/>
                <a:gd name="T8" fmla="*/ 27 w 261"/>
                <a:gd name="T9" fmla="*/ 104 h 339"/>
                <a:gd name="T10" fmla="*/ 261 w 261"/>
                <a:gd name="T11" fmla="*/ 339 h 339"/>
                <a:gd name="T12" fmla="*/ 131 w 261"/>
                <a:gd name="T13" fmla="*/ 208 h 339"/>
                <a:gd name="T14" fmla="*/ 0 w 261"/>
                <a:gd name="T15" fmla="*/ 339 h 339"/>
                <a:gd name="T16" fmla="*/ 74 w 261"/>
                <a:gd name="T17" fmla="*/ 221 h 339"/>
                <a:gd name="T18" fmla="*/ 131 w 261"/>
                <a:gd name="T19" fmla="*/ 274 h 339"/>
                <a:gd name="T20" fmla="*/ 187 w 261"/>
                <a:gd name="T21" fmla="*/ 22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339">
                  <a:moveTo>
                    <a:pt x="27" y="104"/>
                  </a:moveTo>
                  <a:cubicBezTo>
                    <a:pt x="27" y="47"/>
                    <a:pt x="73" y="0"/>
                    <a:pt x="131" y="0"/>
                  </a:cubicBezTo>
                  <a:cubicBezTo>
                    <a:pt x="188" y="0"/>
                    <a:pt x="235" y="47"/>
                    <a:pt x="235" y="104"/>
                  </a:cubicBezTo>
                  <a:cubicBezTo>
                    <a:pt x="235" y="162"/>
                    <a:pt x="188" y="208"/>
                    <a:pt x="131" y="208"/>
                  </a:cubicBezTo>
                  <a:cubicBezTo>
                    <a:pt x="73" y="208"/>
                    <a:pt x="27" y="162"/>
                    <a:pt x="27" y="104"/>
                  </a:cubicBezTo>
                  <a:close/>
                  <a:moveTo>
                    <a:pt x="261" y="339"/>
                  </a:moveTo>
                  <a:cubicBezTo>
                    <a:pt x="261" y="267"/>
                    <a:pt x="203" y="208"/>
                    <a:pt x="131" y="208"/>
                  </a:cubicBezTo>
                  <a:cubicBezTo>
                    <a:pt x="59" y="208"/>
                    <a:pt x="0" y="267"/>
                    <a:pt x="0" y="339"/>
                  </a:cubicBezTo>
                  <a:moveTo>
                    <a:pt x="74" y="221"/>
                  </a:moveTo>
                  <a:cubicBezTo>
                    <a:pt x="131" y="274"/>
                    <a:pt x="131" y="274"/>
                    <a:pt x="131" y="274"/>
                  </a:cubicBezTo>
                  <a:cubicBezTo>
                    <a:pt x="187" y="221"/>
                    <a:pt x="187" y="221"/>
                    <a:pt x="187" y="221"/>
                  </a:cubicBezTo>
                </a:path>
              </a:pathLst>
            </a:custGeom>
            <a:grp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467CA0E-FCA3-4E6B-8718-BBBC8D2FDC3B}"/>
              </a:ext>
            </a:extLst>
          </p:cNvPr>
          <p:cNvGrpSpPr/>
          <p:nvPr/>
        </p:nvGrpSpPr>
        <p:grpSpPr>
          <a:xfrm>
            <a:off x="1050113" y="3564712"/>
            <a:ext cx="1785617" cy="1571078"/>
            <a:chOff x="1291856" y="3564712"/>
            <a:chExt cx="1785617" cy="1571078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8CF9A23E-4249-4DB9-BC80-80FFF1362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691" y="3564712"/>
              <a:ext cx="1765946" cy="10299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F02DAF0-C249-4A41-A40B-573C077FD1CA}"/>
                </a:ext>
              </a:extLst>
            </p:cNvPr>
            <p:cNvSpPr txBox="1"/>
            <p:nvPr/>
          </p:nvSpPr>
          <p:spPr>
            <a:xfrm>
              <a:off x="1291856" y="4711058"/>
              <a:ext cx="1785617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Bot app authored using </a:t>
              </a:r>
            </a:p>
            <a:p>
              <a:pPr marL="0" marR="0" lvl="0" indent="0" algn="ctr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Conversation Designer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8926D6C8-F120-4943-94D5-A03EC6F1DF2F}"/>
              </a:ext>
            </a:extLst>
          </p:cNvPr>
          <p:cNvSpPr txBox="1"/>
          <p:nvPr/>
        </p:nvSpPr>
        <p:spPr>
          <a:xfrm>
            <a:off x="1942921" y="2449146"/>
            <a:ext cx="119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rPr>
              <a:t>Author/train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63507A6-6589-459C-9B27-CCE63CF10667}"/>
              </a:ext>
            </a:extLst>
          </p:cNvPr>
          <p:cNvSpPr txBox="1"/>
          <p:nvPr/>
        </p:nvSpPr>
        <p:spPr>
          <a:xfrm>
            <a:off x="2825894" y="4239849"/>
            <a:ext cx="177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rPr>
              <a:t>Save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FD21A8-D773-4FFA-B79B-F879EC8943CB}"/>
              </a:ext>
            </a:extLst>
          </p:cNvPr>
          <p:cNvGrpSpPr/>
          <p:nvPr/>
        </p:nvGrpSpPr>
        <p:grpSpPr>
          <a:xfrm>
            <a:off x="4122431" y="3385371"/>
            <a:ext cx="3340583" cy="2742284"/>
            <a:chOff x="4364174" y="3385371"/>
            <a:chExt cx="3340583" cy="2742284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274AD34-7CE6-4A6A-B42F-D506D99E1B9A}"/>
                </a:ext>
              </a:extLst>
            </p:cNvPr>
            <p:cNvSpPr txBox="1"/>
            <p:nvPr/>
          </p:nvSpPr>
          <p:spPr>
            <a:xfrm>
              <a:off x="4477336" y="4612303"/>
              <a:ext cx="3140155" cy="1092607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Developer’s Azure subscription</a:t>
              </a:r>
            </a:p>
            <a:p>
              <a:pPr marL="174625" marR="0" lvl="0" indent="-174625" algn="l" defTabSz="932597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Website with bot assets + code</a:t>
              </a:r>
            </a:p>
            <a:p>
              <a:pPr marL="174625" marR="0" lvl="0" indent="-174625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Runtime deployed as website extension</a:t>
              </a:r>
            </a:p>
            <a:p>
              <a:pPr marL="174625" marR="0" lvl="0" indent="-174625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LUIS runtime deployed locally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85E9045-5979-42FF-93B6-B6CA8B827079}"/>
                </a:ext>
              </a:extLst>
            </p:cNvPr>
            <p:cNvSpPr/>
            <p:nvPr/>
          </p:nvSpPr>
          <p:spPr>
            <a:xfrm>
              <a:off x="4364174" y="5647524"/>
              <a:ext cx="1088136" cy="4801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" rIns="182880" bIns="146304" rtlCol="0" anchor="ctr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Bot.agent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093DB5F-124F-4B1F-9B9F-CD8D97B1E775}"/>
                </a:ext>
              </a:extLst>
            </p:cNvPr>
            <p:cNvSpPr/>
            <p:nvPr/>
          </p:nvSpPr>
          <p:spPr>
            <a:xfrm>
              <a:off x="5490397" y="5647524"/>
              <a:ext cx="1088136" cy="4801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46304" rIns="182880" bIns="146304" rtlCol="0" anchor="ctr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Bot.js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7B30BA8-8E62-438C-96CE-56E885103830}"/>
                </a:ext>
              </a:extLst>
            </p:cNvPr>
            <p:cNvSpPr/>
            <p:nvPr/>
          </p:nvSpPr>
          <p:spPr>
            <a:xfrm>
              <a:off x="6616621" y="5647524"/>
              <a:ext cx="1088136" cy="4801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46304" rIns="182880" bIns="146304" rtlCol="0" anchor="ctr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Cards.json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8" name="cloud">
              <a:extLst>
                <a:ext uri="{FF2B5EF4-FFF2-40B4-BE49-F238E27FC236}">
                  <a16:creationId xmlns:a16="http://schemas.microsoft.com/office/drawing/2014/main" id="{DE6D93F5-3509-48FC-B57A-970B43CC29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64702" y="3385371"/>
              <a:ext cx="1917936" cy="1213642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47D1FF25-2462-4031-A01A-70A27E8E9578}"/>
                </a:ext>
              </a:extLst>
            </p:cNvPr>
            <p:cNvGrpSpPr/>
            <p:nvPr/>
          </p:nvGrpSpPr>
          <p:grpSpPr>
            <a:xfrm>
              <a:off x="5070975" y="3728500"/>
              <a:ext cx="810874" cy="764472"/>
              <a:chOff x="3806420" y="773534"/>
              <a:chExt cx="1894158" cy="1894156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BFF8386-76FC-43C2-B5E4-B4A1FF5FD53A}"/>
                  </a:ext>
                </a:extLst>
              </p:cNvPr>
              <p:cNvSpPr/>
              <p:nvPr/>
            </p:nvSpPr>
            <p:spPr bwMode="auto">
              <a:xfrm>
                <a:off x="3806420" y="773534"/>
                <a:ext cx="1894158" cy="18941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08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1028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48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9D010955-5317-428C-AF70-5B0D3D13A59B}"/>
                  </a:ext>
                </a:extLst>
              </p:cNvPr>
              <p:cNvGrpSpPr/>
              <p:nvPr/>
            </p:nvGrpSpPr>
            <p:grpSpPr>
              <a:xfrm>
                <a:off x="4330477" y="1146569"/>
                <a:ext cx="846043" cy="1148085"/>
                <a:chOff x="9550578" y="3412767"/>
                <a:chExt cx="846043" cy="1148085"/>
              </a:xfrm>
              <a:solidFill>
                <a:schemeClr val="bg2"/>
              </a:solidFill>
            </p:grpSpPr>
            <p:sp>
              <p:nvSpPr>
                <p:cNvPr id="133" name="Freeform 5">
                  <a:extLst>
                    <a:ext uri="{FF2B5EF4-FFF2-40B4-BE49-F238E27FC236}">
                      <a16:creationId xmlns:a16="http://schemas.microsoft.com/office/drawing/2014/main" id="{EE4E2C56-5F08-4D4D-9848-CF05583BFD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04345" y="3412767"/>
                  <a:ext cx="733764" cy="469671"/>
                </a:xfrm>
                <a:custGeom>
                  <a:avLst/>
                  <a:gdLst>
                    <a:gd name="T0" fmla="*/ 74 w 229"/>
                    <a:gd name="T1" fmla="*/ 147 h 147"/>
                    <a:gd name="T2" fmla="*/ 156 w 229"/>
                    <a:gd name="T3" fmla="*/ 147 h 147"/>
                    <a:gd name="T4" fmla="*/ 229 w 229"/>
                    <a:gd name="T5" fmla="*/ 73 h 147"/>
                    <a:gd name="T6" fmla="*/ 156 w 229"/>
                    <a:gd name="T7" fmla="*/ 0 h 147"/>
                    <a:gd name="T8" fmla="*/ 74 w 229"/>
                    <a:gd name="T9" fmla="*/ 0 h 147"/>
                    <a:gd name="T10" fmla="*/ 0 w 229"/>
                    <a:gd name="T11" fmla="*/ 73 h 147"/>
                    <a:gd name="T12" fmla="*/ 74 w 229"/>
                    <a:gd name="T13" fmla="*/ 147 h 147"/>
                    <a:gd name="T14" fmla="*/ 84 w 229"/>
                    <a:gd name="T15" fmla="*/ 36 h 147"/>
                    <a:gd name="T16" fmla="*/ 145 w 229"/>
                    <a:gd name="T17" fmla="*/ 36 h 147"/>
                    <a:gd name="T18" fmla="*/ 183 w 229"/>
                    <a:gd name="T19" fmla="*/ 73 h 147"/>
                    <a:gd name="T20" fmla="*/ 145 w 229"/>
                    <a:gd name="T21" fmla="*/ 111 h 147"/>
                    <a:gd name="T22" fmla="*/ 84 w 229"/>
                    <a:gd name="T23" fmla="*/ 111 h 147"/>
                    <a:gd name="T24" fmla="*/ 47 w 229"/>
                    <a:gd name="T25" fmla="*/ 73 h 147"/>
                    <a:gd name="T26" fmla="*/ 84 w 229"/>
                    <a:gd name="T27" fmla="*/ 3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9" h="147">
                      <a:moveTo>
                        <a:pt x="74" y="147"/>
                      </a:moveTo>
                      <a:cubicBezTo>
                        <a:pt x="156" y="147"/>
                        <a:pt x="156" y="147"/>
                        <a:pt x="156" y="147"/>
                      </a:cubicBezTo>
                      <a:cubicBezTo>
                        <a:pt x="196" y="147"/>
                        <a:pt x="229" y="114"/>
                        <a:pt x="229" y="73"/>
                      </a:cubicBezTo>
                      <a:cubicBezTo>
                        <a:pt x="229" y="33"/>
                        <a:pt x="196" y="0"/>
                        <a:pt x="156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33" y="0"/>
                        <a:pt x="0" y="33"/>
                        <a:pt x="0" y="73"/>
                      </a:cubicBezTo>
                      <a:cubicBezTo>
                        <a:pt x="0" y="114"/>
                        <a:pt x="33" y="147"/>
                        <a:pt x="74" y="147"/>
                      </a:cubicBezTo>
                      <a:close/>
                      <a:moveTo>
                        <a:pt x="84" y="36"/>
                      </a:moveTo>
                      <a:cubicBezTo>
                        <a:pt x="145" y="36"/>
                        <a:pt x="145" y="36"/>
                        <a:pt x="145" y="36"/>
                      </a:cubicBezTo>
                      <a:cubicBezTo>
                        <a:pt x="166" y="36"/>
                        <a:pt x="183" y="53"/>
                        <a:pt x="183" y="73"/>
                      </a:cubicBezTo>
                      <a:cubicBezTo>
                        <a:pt x="183" y="94"/>
                        <a:pt x="166" y="111"/>
                        <a:pt x="145" y="111"/>
                      </a:cubicBezTo>
                      <a:cubicBezTo>
                        <a:pt x="84" y="111"/>
                        <a:pt x="84" y="111"/>
                        <a:pt x="84" y="111"/>
                      </a:cubicBezTo>
                      <a:cubicBezTo>
                        <a:pt x="64" y="111"/>
                        <a:pt x="47" y="94"/>
                        <a:pt x="47" y="73"/>
                      </a:cubicBezTo>
                      <a:cubicBezTo>
                        <a:pt x="47" y="53"/>
                        <a:pt x="64" y="36"/>
                        <a:pt x="8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8">
                  <a:extLst>
                    <a:ext uri="{FF2B5EF4-FFF2-40B4-BE49-F238E27FC236}">
                      <a16:creationId xmlns:a16="http://schemas.microsoft.com/office/drawing/2014/main" id="{9EBFB512-9065-43B9-8F60-E99C753BB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0810" y="4184483"/>
                  <a:ext cx="545579" cy="376369"/>
                </a:xfrm>
                <a:custGeom>
                  <a:avLst/>
                  <a:gdLst>
                    <a:gd name="T0" fmla="*/ 170 w 170"/>
                    <a:gd name="T1" fmla="*/ 0 h 118"/>
                    <a:gd name="T2" fmla="*/ 0 w 170"/>
                    <a:gd name="T3" fmla="*/ 0 h 118"/>
                    <a:gd name="T4" fmla="*/ 0 w 170"/>
                    <a:gd name="T5" fmla="*/ 11 h 118"/>
                    <a:gd name="T6" fmla="*/ 38 w 170"/>
                    <a:gd name="T7" fmla="*/ 49 h 118"/>
                    <a:gd name="T8" fmla="*/ 71 w 170"/>
                    <a:gd name="T9" fmla="*/ 49 h 118"/>
                    <a:gd name="T10" fmla="*/ 71 w 170"/>
                    <a:gd name="T11" fmla="*/ 75 h 118"/>
                    <a:gd name="T12" fmla="*/ 61 w 170"/>
                    <a:gd name="T13" fmla="*/ 94 h 118"/>
                    <a:gd name="T14" fmla="*/ 85 w 170"/>
                    <a:gd name="T15" fmla="*/ 118 h 118"/>
                    <a:gd name="T16" fmla="*/ 108 w 170"/>
                    <a:gd name="T17" fmla="*/ 94 h 118"/>
                    <a:gd name="T18" fmla="*/ 99 w 170"/>
                    <a:gd name="T19" fmla="*/ 75 h 118"/>
                    <a:gd name="T20" fmla="*/ 99 w 170"/>
                    <a:gd name="T21" fmla="*/ 49 h 118"/>
                    <a:gd name="T22" fmla="*/ 132 w 170"/>
                    <a:gd name="T23" fmla="*/ 49 h 118"/>
                    <a:gd name="T24" fmla="*/ 170 w 170"/>
                    <a:gd name="T25" fmla="*/ 11 h 118"/>
                    <a:gd name="T26" fmla="*/ 170 w 170"/>
                    <a:gd name="T2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0" h="118">
                      <a:moveTo>
                        <a:pt x="17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32"/>
                        <a:pt x="17" y="49"/>
                        <a:pt x="38" y="49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1" y="75"/>
                        <a:pt x="71" y="75"/>
                        <a:pt x="71" y="75"/>
                      </a:cubicBezTo>
                      <a:cubicBezTo>
                        <a:pt x="65" y="79"/>
                        <a:pt x="61" y="86"/>
                        <a:pt x="61" y="94"/>
                      </a:cubicBezTo>
                      <a:cubicBezTo>
                        <a:pt x="61" y="107"/>
                        <a:pt x="72" y="118"/>
                        <a:pt x="85" y="118"/>
                      </a:cubicBezTo>
                      <a:cubicBezTo>
                        <a:pt x="98" y="118"/>
                        <a:pt x="108" y="107"/>
                        <a:pt x="108" y="94"/>
                      </a:cubicBezTo>
                      <a:cubicBezTo>
                        <a:pt x="108" y="86"/>
                        <a:pt x="105" y="79"/>
                        <a:pt x="99" y="75"/>
                      </a:cubicBezTo>
                      <a:cubicBezTo>
                        <a:pt x="99" y="49"/>
                        <a:pt x="99" y="49"/>
                        <a:pt x="99" y="49"/>
                      </a:cubicBezTo>
                      <a:cubicBezTo>
                        <a:pt x="132" y="49"/>
                        <a:pt x="132" y="49"/>
                        <a:pt x="132" y="49"/>
                      </a:cubicBezTo>
                      <a:cubicBezTo>
                        <a:pt x="153" y="49"/>
                        <a:pt x="170" y="32"/>
                        <a:pt x="170" y="11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9">
                  <a:extLst>
                    <a:ext uri="{FF2B5EF4-FFF2-40B4-BE49-F238E27FC236}">
                      <a16:creationId xmlns:a16="http://schemas.microsoft.com/office/drawing/2014/main" id="{FCBDC19F-A58C-4E4A-8169-79C06C477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00810" y="3920391"/>
                  <a:ext cx="545579" cy="22930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0">
                  <a:extLst>
                    <a:ext uri="{FF2B5EF4-FFF2-40B4-BE49-F238E27FC236}">
                      <a16:creationId xmlns:a16="http://schemas.microsoft.com/office/drawing/2014/main" id="{EE98BFAD-5A94-4DE8-A060-6946FD6A6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0578" y="3920391"/>
                  <a:ext cx="156557" cy="474415"/>
                </a:xfrm>
                <a:custGeom>
                  <a:avLst/>
                  <a:gdLst>
                    <a:gd name="T0" fmla="*/ 36 w 49"/>
                    <a:gd name="T1" fmla="*/ 104 h 149"/>
                    <a:gd name="T2" fmla="*/ 36 w 49"/>
                    <a:gd name="T3" fmla="*/ 78 h 149"/>
                    <a:gd name="T4" fmla="*/ 36 w 49"/>
                    <a:gd name="T5" fmla="*/ 60 h 149"/>
                    <a:gd name="T6" fmla="*/ 36 w 49"/>
                    <a:gd name="T7" fmla="*/ 0 h 149"/>
                    <a:gd name="T8" fmla="*/ 0 w 49"/>
                    <a:gd name="T9" fmla="*/ 39 h 149"/>
                    <a:gd name="T10" fmla="*/ 16 w 49"/>
                    <a:gd name="T11" fmla="*/ 71 h 149"/>
                    <a:gd name="T12" fmla="*/ 16 w 49"/>
                    <a:gd name="T13" fmla="*/ 104 h 149"/>
                    <a:gd name="T14" fmla="*/ 2 w 49"/>
                    <a:gd name="T15" fmla="*/ 126 h 149"/>
                    <a:gd name="T16" fmla="*/ 25 w 49"/>
                    <a:gd name="T17" fmla="*/ 149 h 149"/>
                    <a:gd name="T18" fmla="*/ 49 w 49"/>
                    <a:gd name="T19" fmla="*/ 126 h 149"/>
                    <a:gd name="T20" fmla="*/ 36 w 49"/>
                    <a:gd name="T21" fmla="*/ 10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149">
                      <a:moveTo>
                        <a:pt x="36" y="104"/>
                      </a:moveTo>
                      <a:cubicBezTo>
                        <a:pt x="36" y="78"/>
                        <a:pt x="36" y="78"/>
                        <a:pt x="36" y="78"/>
                      </a:cubicBezTo>
                      <a:cubicBezTo>
                        <a:pt x="36" y="60"/>
                        <a:pt x="36" y="60"/>
                        <a:pt x="36" y="6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2"/>
                        <a:pt x="0" y="19"/>
                        <a:pt x="0" y="39"/>
                      </a:cubicBezTo>
                      <a:cubicBezTo>
                        <a:pt x="0" y="52"/>
                        <a:pt x="6" y="64"/>
                        <a:pt x="16" y="71"/>
                      </a:cubicBezTo>
                      <a:cubicBezTo>
                        <a:pt x="16" y="104"/>
                        <a:pt x="16" y="104"/>
                        <a:pt x="16" y="104"/>
                      </a:cubicBezTo>
                      <a:cubicBezTo>
                        <a:pt x="8" y="107"/>
                        <a:pt x="2" y="116"/>
                        <a:pt x="2" y="126"/>
                      </a:cubicBezTo>
                      <a:cubicBezTo>
                        <a:pt x="2" y="139"/>
                        <a:pt x="12" y="149"/>
                        <a:pt x="25" y="149"/>
                      </a:cubicBezTo>
                      <a:cubicBezTo>
                        <a:pt x="38" y="149"/>
                        <a:pt x="49" y="139"/>
                        <a:pt x="49" y="126"/>
                      </a:cubicBezTo>
                      <a:cubicBezTo>
                        <a:pt x="49" y="116"/>
                        <a:pt x="43" y="108"/>
                        <a:pt x="3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1">
                  <a:extLst>
                    <a:ext uri="{FF2B5EF4-FFF2-40B4-BE49-F238E27FC236}">
                      <a16:creationId xmlns:a16="http://schemas.microsoft.com/office/drawing/2014/main" id="{7AF3D454-DCC0-4126-9941-BE9563553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40064" y="3920391"/>
                  <a:ext cx="156557" cy="474415"/>
                </a:xfrm>
                <a:custGeom>
                  <a:avLst/>
                  <a:gdLst>
                    <a:gd name="T0" fmla="*/ 33 w 49"/>
                    <a:gd name="T1" fmla="*/ 104 h 149"/>
                    <a:gd name="T2" fmla="*/ 33 w 49"/>
                    <a:gd name="T3" fmla="*/ 71 h 149"/>
                    <a:gd name="T4" fmla="*/ 49 w 49"/>
                    <a:gd name="T5" fmla="*/ 39 h 149"/>
                    <a:gd name="T6" fmla="*/ 13 w 49"/>
                    <a:gd name="T7" fmla="*/ 0 h 149"/>
                    <a:gd name="T8" fmla="*/ 13 w 49"/>
                    <a:gd name="T9" fmla="*/ 60 h 149"/>
                    <a:gd name="T10" fmla="*/ 13 w 49"/>
                    <a:gd name="T11" fmla="*/ 78 h 149"/>
                    <a:gd name="T12" fmla="*/ 13 w 49"/>
                    <a:gd name="T13" fmla="*/ 104 h 149"/>
                    <a:gd name="T14" fmla="*/ 0 w 49"/>
                    <a:gd name="T15" fmla="*/ 126 h 149"/>
                    <a:gd name="T16" fmla="*/ 24 w 49"/>
                    <a:gd name="T17" fmla="*/ 149 h 149"/>
                    <a:gd name="T18" fmla="*/ 47 w 49"/>
                    <a:gd name="T19" fmla="*/ 126 h 149"/>
                    <a:gd name="T20" fmla="*/ 33 w 49"/>
                    <a:gd name="T21" fmla="*/ 10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149">
                      <a:moveTo>
                        <a:pt x="33" y="104"/>
                      </a:moveTo>
                      <a:cubicBezTo>
                        <a:pt x="33" y="71"/>
                        <a:pt x="33" y="71"/>
                        <a:pt x="33" y="71"/>
                      </a:cubicBezTo>
                      <a:cubicBezTo>
                        <a:pt x="43" y="64"/>
                        <a:pt x="49" y="52"/>
                        <a:pt x="49" y="39"/>
                      </a:cubicBezTo>
                      <a:cubicBezTo>
                        <a:pt x="49" y="19"/>
                        <a:pt x="33" y="2"/>
                        <a:pt x="13" y="0"/>
                      </a:cubicBezTo>
                      <a:cubicBezTo>
                        <a:pt x="13" y="60"/>
                        <a:pt x="13" y="60"/>
                        <a:pt x="13" y="60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3" y="104"/>
                        <a:pt x="13" y="104"/>
                        <a:pt x="13" y="104"/>
                      </a:cubicBezTo>
                      <a:cubicBezTo>
                        <a:pt x="6" y="108"/>
                        <a:pt x="0" y="116"/>
                        <a:pt x="0" y="126"/>
                      </a:cubicBezTo>
                      <a:cubicBezTo>
                        <a:pt x="0" y="139"/>
                        <a:pt x="11" y="149"/>
                        <a:pt x="24" y="149"/>
                      </a:cubicBezTo>
                      <a:cubicBezTo>
                        <a:pt x="37" y="149"/>
                        <a:pt x="47" y="139"/>
                        <a:pt x="47" y="126"/>
                      </a:cubicBezTo>
                      <a:cubicBezTo>
                        <a:pt x="47" y="116"/>
                        <a:pt x="41" y="107"/>
                        <a:pt x="33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6">
                  <a:extLst>
                    <a:ext uri="{FF2B5EF4-FFF2-40B4-BE49-F238E27FC236}">
                      <a16:creationId xmlns:a16="http://schemas.microsoft.com/office/drawing/2014/main" id="{C5F4319B-D764-4865-8B9B-B28648355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06763" y="3597789"/>
                  <a:ext cx="99627" cy="996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7">
                  <a:extLst>
                    <a:ext uri="{FF2B5EF4-FFF2-40B4-BE49-F238E27FC236}">
                      <a16:creationId xmlns:a16="http://schemas.microsoft.com/office/drawing/2014/main" id="{22966107-EC8F-4913-9D07-A9C7A698F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809" y="3597789"/>
                  <a:ext cx="96465" cy="996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1250">
                          <a:srgbClr val="353535"/>
                        </a:gs>
                        <a:gs pos="100000">
                          <a:srgbClr val="353535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0" name="Flowchart: Magnetic Disk 129">
              <a:extLst>
                <a:ext uri="{FF2B5EF4-FFF2-40B4-BE49-F238E27FC236}">
                  <a16:creationId xmlns:a16="http://schemas.microsoft.com/office/drawing/2014/main" id="{CC065119-08EA-41E7-8FC0-373D59AF6802}"/>
                </a:ext>
              </a:extLst>
            </p:cNvPr>
            <p:cNvSpPr/>
            <p:nvPr/>
          </p:nvSpPr>
          <p:spPr>
            <a:xfrm>
              <a:off x="6367307" y="4066964"/>
              <a:ext cx="298422" cy="344490"/>
            </a:xfrm>
            <a:prstGeom prst="flowChartMagneticDisk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LU</a:t>
              </a:r>
            </a:p>
          </p:txBody>
        </p:sp>
      </p:grp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DF3F8F2-D725-4A2C-9141-9C530868CE27}"/>
              </a:ext>
            </a:extLst>
          </p:cNvPr>
          <p:cNvCxnSpPr>
            <a:cxnSpLocks/>
          </p:cNvCxnSpPr>
          <p:nvPr/>
        </p:nvCxnSpPr>
        <p:spPr>
          <a:xfrm>
            <a:off x="6315465" y="3690216"/>
            <a:ext cx="112072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4BFBB417-7DC0-4B12-BAB1-9E9DF3A0F5B0}"/>
              </a:ext>
            </a:extLst>
          </p:cNvPr>
          <p:cNvSpPr txBox="1"/>
          <p:nvPr/>
        </p:nvSpPr>
        <p:spPr>
          <a:xfrm>
            <a:off x="6335257" y="3377935"/>
            <a:ext cx="1088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rPr>
              <a:t>Bot activity</a:t>
            </a:r>
          </a:p>
        </p:txBody>
      </p:sp>
      <p:cxnSp>
        <p:nvCxnSpPr>
          <p:cNvPr id="142" name="Connector: Elbow 141">
            <a:extLst>
              <a:ext uri="{FF2B5EF4-FFF2-40B4-BE49-F238E27FC236}">
                <a16:creationId xmlns:a16="http://schemas.microsoft.com/office/drawing/2014/main" id="{79AB4E8B-819F-4306-ADFB-0B3166A8DDE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63446" y="2512327"/>
            <a:ext cx="755660" cy="1196711"/>
          </a:xfrm>
          <a:prstGeom prst="bentConnector2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3860B35-32B0-4D2D-92F7-09248B81AF21}"/>
              </a:ext>
            </a:extLst>
          </p:cNvPr>
          <p:cNvGrpSpPr/>
          <p:nvPr/>
        </p:nvGrpSpPr>
        <p:grpSpPr>
          <a:xfrm>
            <a:off x="7302027" y="3115632"/>
            <a:ext cx="1333530" cy="930705"/>
            <a:chOff x="7543770" y="3115632"/>
            <a:chExt cx="1333530" cy="930705"/>
          </a:xfrm>
          <a:solidFill>
            <a:schemeClr val="bg2"/>
          </a:solidFill>
        </p:grpSpPr>
        <p:sp>
          <p:nvSpPr>
            <p:cNvPr id="144" name="cloud">
              <a:extLst>
                <a:ext uri="{FF2B5EF4-FFF2-40B4-BE49-F238E27FC236}">
                  <a16:creationId xmlns:a16="http://schemas.microsoft.com/office/drawing/2014/main" id="{97CA6ADE-46C2-4A96-9F86-F73177D2FE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25275" y="3115632"/>
              <a:ext cx="972636" cy="615470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grp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9D6E320-2037-47CE-89FF-62FDB84FF95A}"/>
                </a:ext>
              </a:extLst>
            </p:cNvPr>
            <p:cNvSpPr txBox="1"/>
            <p:nvPr/>
          </p:nvSpPr>
          <p:spPr>
            <a:xfrm>
              <a:off x="7543770" y="3769338"/>
              <a:ext cx="133353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Bot connector</a:t>
              </a:r>
            </a:p>
          </p:txBody>
        </p:sp>
        <p:pic>
          <p:nvPicPr>
            <p:cNvPr id="146" name="Picture 145" descr="&lt;strong&gt;Microsoft&lt;/strong&gt; + Windows 8 Logo by N-Studios-2 on DeviantArt">
              <a:extLst>
                <a:ext uri="{FF2B5EF4-FFF2-40B4-BE49-F238E27FC236}">
                  <a16:creationId xmlns:a16="http://schemas.microsoft.com/office/drawing/2014/main" id="{15D60704-C707-42C6-A7D6-84B01BC9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4208" y="3261361"/>
              <a:ext cx="434770" cy="434768"/>
            </a:xfrm>
            <a:prstGeom prst="rect">
              <a:avLst/>
            </a:prstGeom>
            <a:grpFill/>
          </p:spPr>
        </p:pic>
      </p:grpSp>
      <p:sp>
        <p:nvSpPr>
          <p:cNvPr id="147" name="Left Brace 146">
            <a:extLst>
              <a:ext uri="{FF2B5EF4-FFF2-40B4-BE49-F238E27FC236}">
                <a16:creationId xmlns:a16="http://schemas.microsoft.com/office/drawing/2014/main" id="{6A8586E9-93B8-4ED1-95D4-5B815144970C}"/>
              </a:ext>
            </a:extLst>
          </p:cNvPr>
          <p:cNvSpPr/>
          <p:nvPr/>
        </p:nvSpPr>
        <p:spPr>
          <a:xfrm>
            <a:off x="9591691" y="2064470"/>
            <a:ext cx="136216" cy="4063185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20C7132A-1744-4FD2-A3FF-310CC061C774}"/>
              </a:ext>
            </a:extLst>
          </p:cNvPr>
          <p:cNvCxnSpPr>
            <a:cxnSpLocks/>
          </p:cNvCxnSpPr>
          <p:nvPr/>
        </p:nvCxnSpPr>
        <p:spPr>
          <a:xfrm>
            <a:off x="8540774" y="3681974"/>
            <a:ext cx="946142" cy="544928"/>
          </a:xfrm>
          <a:prstGeom prst="bentConnector3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79F33EE2-89A1-4E8F-945E-5811658BBAC1}"/>
              </a:ext>
            </a:extLst>
          </p:cNvPr>
          <p:cNvSpPr txBox="1"/>
          <p:nvPr/>
        </p:nvSpPr>
        <p:spPr>
          <a:xfrm>
            <a:off x="8530860" y="3377935"/>
            <a:ext cx="1085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rPr>
              <a:t>Bot activity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BA4EF41-4C00-4DDF-91BA-DA673873162E}"/>
              </a:ext>
            </a:extLst>
          </p:cNvPr>
          <p:cNvSpPr txBox="1"/>
          <p:nvPr/>
        </p:nvSpPr>
        <p:spPr>
          <a:xfrm>
            <a:off x="339347" y="3404975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 Semilight" panose="020B0402040204020203" pitchFamily="34" charset="0"/>
              </a:rPr>
              <a:t>Author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3EB155A-02AC-4F33-835E-7984A93F7F2A}"/>
              </a:ext>
            </a:extLst>
          </p:cNvPr>
          <p:cNvGrpSpPr/>
          <p:nvPr/>
        </p:nvGrpSpPr>
        <p:grpSpPr>
          <a:xfrm>
            <a:off x="477500" y="3718188"/>
            <a:ext cx="722954" cy="722954"/>
            <a:chOff x="480767" y="3113509"/>
            <a:chExt cx="722954" cy="72295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2AFE8B7-69A7-46B3-91CF-56B733E136DE}"/>
                </a:ext>
              </a:extLst>
            </p:cNvPr>
            <p:cNvSpPr/>
            <p:nvPr/>
          </p:nvSpPr>
          <p:spPr bwMode="auto">
            <a:xfrm>
              <a:off x="480767" y="3113509"/>
              <a:ext cx="722954" cy="72295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girl">
              <a:extLst>
                <a:ext uri="{FF2B5EF4-FFF2-40B4-BE49-F238E27FC236}">
                  <a16:creationId xmlns:a16="http://schemas.microsoft.com/office/drawing/2014/main" id="{A8DA8D55-A796-4B9F-B64B-4B88BEFC79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87828" y="3292106"/>
              <a:ext cx="308832" cy="365760"/>
            </a:xfrm>
            <a:custGeom>
              <a:avLst/>
              <a:gdLst>
                <a:gd name="T0" fmla="*/ 65 w 299"/>
                <a:gd name="T1" fmla="*/ 119 h 354"/>
                <a:gd name="T2" fmla="*/ 169 w 299"/>
                <a:gd name="T3" fmla="*/ 15 h 354"/>
                <a:gd name="T4" fmla="*/ 273 w 299"/>
                <a:gd name="T5" fmla="*/ 119 h 354"/>
                <a:gd name="T6" fmla="*/ 169 w 299"/>
                <a:gd name="T7" fmla="*/ 223 h 354"/>
                <a:gd name="T8" fmla="*/ 65 w 299"/>
                <a:gd name="T9" fmla="*/ 119 h 354"/>
                <a:gd name="T10" fmla="*/ 299 w 299"/>
                <a:gd name="T11" fmla="*/ 354 h 354"/>
                <a:gd name="T12" fmla="*/ 169 w 299"/>
                <a:gd name="T13" fmla="*/ 223 h 354"/>
                <a:gd name="T14" fmla="*/ 38 w 299"/>
                <a:gd name="T15" fmla="*/ 354 h 354"/>
                <a:gd name="T16" fmla="*/ 112 w 299"/>
                <a:gd name="T17" fmla="*/ 236 h 354"/>
                <a:gd name="T18" fmla="*/ 169 w 299"/>
                <a:gd name="T19" fmla="*/ 289 h 354"/>
                <a:gd name="T20" fmla="*/ 225 w 299"/>
                <a:gd name="T21" fmla="*/ 236 h 354"/>
                <a:gd name="T22" fmla="*/ 105 w 299"/>
                <a:gd name="T23" fmla="*/ 37 h 354"/>
                <a:gd name="T24" fmla="*/ 165 w 299"/>
                <a:gd name="T25" fmla="*/ 85 h 354"/>
                <a:gd name="T26" fmla="*/ 269 w 299"/>
                <a:gd name="T27" fmla="*/ 90 h 354"/>
                <a:gd name="T28" fmla="*/ 69 w 299"/>
                <a:gd name="T29" fmla="*/ 148 h 354"/>
                <a:gd name="T30" fmla="*/ 105 w 299"/>
                <a:gd name="T31" fmla="*/ 107 h 354"/>
                <a:gd name="T32" fmla="*/ 99 w 299"/>
                <a:gd name="T33" fmla="*/ 42 h 354"/>
                <a:gd name="T34" fmla="*/ 105 w 299"/>
                <a:gd name="T35" fmla="*/ 37 h 354"/>
                <a:gd name="T36" fmla="*/ 55 w 299"/>
                <a:gd name="T37" fmla="*/ 25 h 354"/>
                <a:gd name="T38" fmla="*/ 62 w 299"/>
                <a:gd name="T39" fmla="*/ 109 h 354"/>
                <a:gd name="T40" fmla="*/ 0 w 299"/>
                <a:gd name="T41" fmla="*/ 12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54">
                  <a:moveTo>
                    <a:pt x="65" y="119"/>
                  </a:moveTo>
                  <a:cubicBezTo>
                    <a:pt x="65" y="62"/>
                    <a:pt x="111" y="15"/>
                    <a:pt x="169" y="15"/>
                  </a:cubicBezTo>
                  <a:cubicBezTo>
                    <a:pt x="226" y="15"/>
                    <a:pt x="273" y="62"/>
                    <a:pt x="273" y="119"/>
                  </a:cubicBezTo>
                  <a:cubicBezTo>
                    <a:pt x="273" y="177"/>
                    <a:pt x="226" y="223"/>
                    <a:pt x="169" y="223"/>
                  </a:cubicBezTo>
                  <a:cubicBezTo>
                    <a:pt x="111" y="223"/>
                    <a:pt x="65" y="177"/>
                    <a:pt x="65" y="119"/>
                  </a:cubicBezTo>
                  <a:close/>
                  <a:moveTo>
                    <a:pt x="299" y="354"/>
                  </a:moveTo>
                  <a:cubicBezTo>
                    <a:pt x="299" y="282"/>
                    <a:pt x="241" y="223"/>
                    <a:pt x="169" y="223"/>
                  </a:cubicBezTo>
                  <a:cubicBezTo>
                    <a:pt x="97" y="223"/>
                    <a:pt x="38" y="282"/>
                    <a:pt x="38" y="354"/>
                  </a:cubicBezTo>
                  <a:moveTo>
                    <a:pt x="112" y="236"/>
                  </a:moveTo>
                  <a:cubicBezTo>
                    <a:pt x="169" y="289"/>
                    <a:pt x="169" y="289"/>
                    <a:pt x="169" y="289"/>
                  </a:cubicBezTo>
                  <a:cubicBezTo>
                    <a:pt x="225" y="236"/>
                    <a:pt x="225" y="236"/>
                    <a:pt x="225" y="236"/>
                  </a:cubicBezTo>
                  <a:moveTo>
                    <a:pt x="105" y="37"/>
                  </a:moveTo>
                  <a:cubicBezTo>
                    <a:pt x="105" y="37"/>
                    <a:pt x="130" y="75"/>
                    <a:pt x="165" y="85"/>
                  </a:cubicBezTo>
                  <a:cubicBezTo>
                    <a:pt x="206" y="96"/>
                    <a:pt x="269" y="90"/>
                    <a:pt x="269" y="90"/>
                  </a:cubicBezTo>
                  <a:moveTo>
                    <a:pt x="69" y="148"/>
                  </a:moveTo>
                  <a:cubicBezTo>
                    <a:pt x="69" y="148"/>
                    <a:pt x="98" y="128"/>
                    <a:pt x="105" y="107"/>
                  </a:cubicBezTo>
                  <a:cubicBezTo>
                    <a:pt x="117" y="68"/>
                    <a:pt x="99" y="42"/>
                    <a:pt x="99" y="42"/>
                  </a:cubicBezTo>
                  <a:moveTo>
                    <a:pt x="105" y="37"/>
                  </a:moveTo>
                  <a:cubicBezTo>
                    <a:pt x="105" y="37"/>
                    <a:pt x="87" y="0"/>
                    <a:pt x="55" y="25"/>
                  </a:cubicBezTo>
                  <a:cubicBezTo>
                    <a:pt x="28" y="47"/>
                    <a:pt x="66" y="87"/>
                    <a:pt x="62" y="109"/>
                  </a:cubicBezTo>
                  <a:cubicBezTo>
                    <a:pt x="55" y="139"/>
                    <a:pt x="0" y="127"/>
                    <a:pt x="0" y="127"/>
                  </a:cubicBezTo>
                </a:path>
              </a:pathLst>
            </a:custGeom>
            <a:noFill/>
            <a:ln w="158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905429" y="2609657"/>
            <a:ext cx="1709071" cy="2632457"/>
            <a:chOff x="704799" y="2078575"/>
            <a:chExt cx="1709071" cy="2632457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54" y="4240419"/>
              <a:ext cx="457200" cy="4572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054" y="2078575"/>
              <a:ext cx="457200" cy="4572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9" y="2125662"/>
              <a:ext cx="457200" cy="4572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670" y="3165729"/>
              <a:ext cx="457200" cy="4572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909" y="3709306"/>
              <a:ext cx="457200" cy="4572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579" y="3211412"/>
              <a:ext cx="457200" cy="4572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443" y="2639606"/>
              <a:ext cx="457200" cy="4572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62" y="3163706"/>
              <a:ext cx="457200" cy="4572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823" y="2087820"/>
              <a:ext cx="457200" cy="4572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054" y="2622152"/>
              <a:ext cx="457200" cy="4572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54" y="3702047"/>
              <a:ext cx="457200" cy="4572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21" y="2641704"/>
              <a:ext cx="457200" cy="4572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987" y="4253832"/>
              <a:ext cx="457200" cy="4572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9" y="3685708"/>
              <a:ext cx="457200" cy="45720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9" y="425383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1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3" grpId="0" animBg="1"/>
      <p:bldP spid="120" grpId="0"/>
      <p:bldP spid="121" grpId="0"/>
      <p:bldP spid="141" grpId="0"/>
      <p:bldP spid="147" grpId="0" animBg="1"/>
      <p:bldP spid="149" grpId="0"/>
      <p:bldP spid="1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Conversation Designer</a:t>
            </a:r>
          </a:p>
        </p:txBody>
      </p:sp>
    </p:spTree>
    <p:extLst>
      <p:ext uri="{BB962C8B-B14F-4D97-AF65-F5344CB8AC3E}">
        <p14:creationId xmlns:p14="http://schemas.microsoft.com/office/powerpoint/2010/main" val="281017424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E3D2-BE9F-4659-ACEB-18DD239D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 pieces fit together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9FEEFB-61D1-485A-8C3A-78CC3CB4882F}"/>
              </a:ext>
            </a:extLst>
          </p:cNvPr>
          <p:cNvSpPr/>
          <p:nvPr/>
        </p:nvSpPr>
        <p:spPr bwMode="auto">
          <a:xfrm>
            <a:off x="1951037" y="2049462"/>
            <a:ext cx="5257800" cy="4191000"/>
          </a:xfrm>
          <a:prstGeom prst="roundRect">
            <a:avLst/>
          </a:prstGeom>
          <a:solidFill>
            <a:srgbClr val="E6E6E6"/>
          </a:solidFill>
          <a:ln w="9525">
            <a:solidFill>
              <a:schemeClr val="tx1"/>
            </a:solidFill>
            <a:prstDash val="dash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857A5D-1E3C-46C3-B030-CE4DCD430443}"/>
              </a:ext>
            </a:extLst>
          </p:cNvPr>
          <p:cNvSpPr/>
          <p:nvPr/>
        </p:nvSpPr>
        <p:spPr bwMode="auto">
          <a:xfrm>
            <a:off x="4732338" y="4945062"/>
            <a:ext cx="2209800" cy="1040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Implement the conversational model using Bot Builder SDK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9CED2-664A-4743-8FD4-AC0BC0DADC50}"/>
              </a:ext>
            </a:extLst>
          </p:cNvPr>
          <p:cNvSpPr/>
          <p:nvPr/>
        </p:nvSpPr>
        <p:spPr bwMode="auto">
          <a:xfrm>
            <a:off x="2160588" y="2532854"/>
            <a:ext cx="2209800" cy="10406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Start with Conversation Designer to prototype, design your conversations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C20A23E-F2C4-4B32-9CFC-D3B8351C1A94}"/>
              </a:ext>
            </a:extLst>
          </p:cNvPr>
          <p:cNvCxnSpPr>
            <a:cxnSpLocks/>
            <a:stCxn id="5" idx="2"/>
            <a:endCxn id="4" idx="1"/>
          </p:cNvCxnSpPr>
          <p:nvPr/>
        </p:nvCxnSpPr>
        <p:spPr>
          <a:xfrm rot="16200000" flipH="1">
            <a:off x="3052961" y="3785989"/>
            <a:ext cx="1891904" cy="1466850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16465D4-90A1-4EDB-913A-7E406B560659}"/>
              </a:ext>
            </a:extLst>
          </p:cNvPr>
          <p:cNvSpPr/>
          <p:nvPr/>
        </p:nvSpPr>
        <p:spPr bwMode="auto">
          <a:xfrm>
            <a:off x="4732338" y="2532854"/>
            <a:ext cx="2209800" cy="10406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Implement business logic in Conversation Designer for E2E bot development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FF93EF-2160-43FE-84FD-2A597882BB7E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4370388" y="3053158"/>
            <a:ext cx="36195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42E0FA6-B1D0-44B1-873F-39BF0927FDE3}"/>
              </a:ext>
            </a:extLst>
          </p:cNvPr>
          <p:cNvSpPr/>
          <p:nvPr/>
        </p:nvSpPr>
        <p:spPr bwMode="auto">
          <a:xfrm>
            <a:off x="4732338" y="3763168"/>
            <a:ext cx="2209800" cy="1040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Implement the conversational model using Azure Bot Service (Bot Builder SDK)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D402516-6D3D-4156-AAB0-1EF7C902DFF8}"/>
              </a:ext>
            </a:extLst>
          </p:cNvPr>
          <p:cNvCxnSpPr>
            <a:stCxn id="5" idx="2"/>
            <a:endCxn id="31" idx="1"/>
          </p:cNvCxnSpPr>
          <p:nvPr/>
        </p:nvCxnSpPr>
        <p:spPr>
          <a:xfrm rot="16200000" flipH="1">
            <a:off x="3643908" y="3195042"/>
            <a:ext cx="710010" cy="1466850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2444DF9-FA89-45EF-B617-9378EA543F5A}"/>
              </a:ext>
            </a:extLst>
          </p:cNvPr>
          <p:cNvSpPr txBox="1"/>
          <p:nvPr/>
        </p:nvSpPr>
        <p:spPr>
          <a:xfrm>
            <a:off x="3654626" y="1715283"/>
            <a:ext cx="1698222" cy="627864"/>
          </a:xfrm>
          <a:prstGeom prst="rect">
            <a:avLst/>
          </a:prstGeom>
          <a:solidFill>
            <a:srgbClr val="E6E6E6"/>
          </a:solidFill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Authoring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29EDDDD-FC7B-4705-91C4-26628EABAE87}"/>
              </a:ext>
            </a:extLst>
          </p:cNvPr>
          <p:cNvSpPr/>
          <p:nvPr/>
        </p:nvSpPr>
        <p:spPr bwMode="auto">
          <a:xfrm>
            <a:off x="7818437" y="2031999"/>
            <a:ext cx="2567188" cy="4191000"/>
          </a:xfrm>
          <a:prstGeom prst="roundRect">
            <a:avLst/>
          </a:prstGeom>
          <a:solidFill>
            <a:srgbClr val="E6E6E6"/>
          </a:solidFill>
          <a:ln w="9525">
            <a:solidFill>
              <a:schemeClr val="tx1"/>
            </a:solidFill>
            <a:prstDash val="dash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A4D05D-2A77-40D7-8F17-6C48B02BF72A}"/>
              </a:ext>
            </a:extLst>
          </p:cNvPr>
          <p:cNvSpPr txBox="1"/>
          <p:nvPr/>
        </p:nvSpPr>
        <p:spPr>
          <a:xfrm>
            <a:off x="8155188" y="1763704"/>
            <a:ext cx="1884170" cy="627864"/>
          </a:xfrm>
          <a:prstGeom prst="rect">
            <a:avLst/>
          </a:prstGeom>
          <a:solidFill>
            <a:srgbClr val="E6E6E6"/>
          </a:solidFill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Bot hosting</a:t>
            </a:r>
          </a:p>
        </p:txBody>
      </p:sp>
      <p:sp>
        <p:nvSpPr>
          <p:cNvPr id="47" name="cloud">
            <a:extLst>
              <a:ext uri="{FF2B5EF4-FFF2-40B4-BE49-F238E27FC236}">
                <a16:creationId xmlns:a16="http://schemas.microsoft.com/office/drawing/2014/main" id="{6A7A6E97-ED95-414E-8707-B0A004A7E3AA}"/>
              </a:ext>
            </a:extLst>
          </p:cNvPr>
          <p:cNvSpPr>
            <a:spLocks noChangeAspect="1"/>
          </p:cNvSpPr>
          <p:nvPr/>
        </p:nvSpPr>
        <p:spPr bwMode="auto">
          <a:xfrm>
            <a:off x="8175826" y="2793999"/>
            <a:ext cx="1917936" cy="1213642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174FD7F4-D904-4DBD-8036-259A3AE572BC}"/>
              </a:ext>
            </a:extLst>
          </p:cNvPr>
          <p:cNvCxnSpPr>
            <a:stCxn id="10" idx="3"/>
            <a:endCxn id="47" idx="5"/>
          </p:cNvCxnSpPr>
          <p:nvPr/>
        </p:nvCxnSpPr>
        <p:spPr>
          <a:xfrm>
            <a:off x="6942138" y="3053158"/>
            <a:ext cx="1233688" cy="467908"/>
          </a:xfrm>
          <a:prstGeom prst="bentConnector5">
            <a:avLst>
              <a:gd name="adj1" fmla="val 50000"/>
              <a:gd name="adj2" fmla="val 100170"/>
              <a:gd name="adj3" fmla="val 67573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8100AFEF-0691-4FED-80A6-3C3DB8DECBD9}"/>
              </a:ext>
            </a:extLst>
          </p:cNvPr>
          <p:cNvCxnSpPr>
            <a:cxnSpLocks/>
            <a:stCxn id="31" idx="3"/>
            <a:endCxn id="47" idx="5"/>
          </p:cNvCxnSpPr>
          <p:nvPr/>
        </p:nvCxnSpPr>
        <p:spPr>
          <a:xfrm flipV="1">
            <a:off x="6942138" y="3521066"/>
            <a:ext cx="1233688" cy="762406"/>
          </a:xfrm>
          <a:prstGeom prst="bentConnector3">
            <a:avLst>
              <a:gd name="adj1" fmla="val 50091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8047EFB-BCFC-4443-B29E-C06718DCDB77}"/>
              </a:ext>
            </a:extLst>
          </p:cNvPr>
          <p:cNvCxnSpPr>
            <a:stCxn id="4" idx="3"/>
            <a:endCxn id="47" idx="5"/>
          </p:cNvCxnSpPr>
          <p:nvPr/>
        </p:nvCxnSpPr>
        <p:spPr>
          <a:xfrm flipV="1">
            <a:off x="6942138" y="3521066"/>
            <a:ext cx="1233688" cy="1944300"/>
          </a:xfrm>
          <a:prstGeom prst="bentConnector3">
            <a:avLst>
              <a:gd name="adj1" fmla="val 50091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0431876-8A2B-445D-96D5-3B23459F3A7A}"/>
              </a:ext>
            </a:extLst>
          </p:cNvPr>
          <p:cNvSpPr txBox="1"/>
          <p:nvPr/>
        </p:nvSpPr>
        <p:spPr>
          <a:xfrm>
            <a:off x="8717137" y="2835097"/>
            <a:ext cx="943400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Azure</a:t>
            </a:r>
          </a:p>
        </p:txBody>
      </p:sp>
      <p:sp>
        <p:nvSpPr>
          <p:cNvPr id="62" name="cloud">
            <a:extLst>
              <a:ext uri="{FF2B5EF4-FFF2-40B4-BE49-F238E27FC236}">
                <a16:creationId xmlns:a16="http://schemas.microsoft.com/office/drawing/2014/main" id="{B2620778-3ABC-46FC-BA1B-219BA8363129}"/>
              </a:ext>
            </a:extLst>
          </p:cNvPr>
          <p:cNvSpPr>
            <a:spLocks noChangeAspect="1"/>
          </p:cNvSpPr>
          <p:nvPr/>
        </p:nvSpPr>
        <p:spPr bwMode="auto">
          <a:xfrm>
            <a:off x="8099626" y="4580729"/>
            <a:ext cx="1917936" cy="1213642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9050" cap="sq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6140FE-BCF3-4336-905C-E82A571A0FAB}"/>
              </a:ext>
            </a:extLst>
          </p:cNvPr>
          <p:cNvSpPr txBox="1"/>
          <p:nvPr/>
        </p:nvSpPr>
        <p:spPr>
          <a:xfrm>
            <a:off x="8175826" y="5043431"/>
            <a:ext cx="1742913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Custom cloud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90485C5-E7A8-4099-B14E-BE5CFE69F976}"/>
              </a:ext>
            </a:extLst>
          </p:cNvPr>
          <p:cNvCxnSpPr>
            <a:cxnSpLocks/>
            <a:endCxn id="62" idx="5"/>
          </p:cNvCxnSpPr>
          <p:nvPr/>
        </p:nvCxnSpPr>
        <p:spPr>
          <a:xfrm flipV="1">
            <a:off x="6942138" y="5307796"/>
            <a:ext cx="1157488" cy="409980"/>
          </a:xfrm>
          <a:prstGeom prst="bentConnector5">
            <a:avLst>
              <a:gd name="adj1" fmla="val 50000"/>
              <a:gd name="adj2" fmla="val -96"/>
              <a:gd name="adj3" fmla="val 64616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Magnetic Disk 81">
            <a:extLst>
              <a:ext uri="{FF2B5EF4-FFF2-40B4-BE49-F238E27FC236}">
                <a16:creationId xmlns:a16="http://schemas.microsoft.com/office/drawing/2014/main" id="{D2CCD7AA-69AB-45B5-9B41-98DA1A78E998}"/>
              </a:ext>
            </a:extLst>
          </p:cNvPr>
          <p:cNvSpPr/>
          <p:nvPr/>
        </p:nvSpPr>
        <p:spPr>
          <a:xfrm>
            <a:off x="8459840" y="3327397"/>
            <a:ext cx="298422" cy="344490"/>
          </a:xfrm>
          <a:prstGeom prst="flowChartMagneticDisk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LU</a:t>
            </a:r>
          </a:p>
        </p:txBody>
      </p:sp>
      <p:pic>
        <p:nvPicPr>
          <p:cNvPr id="84" name="Graphic 83" descr="Gears">
            <a:extLst>
              <a:ext uri="{FF2B5EF4-FFF2-40B4-BE49-F238E27FC236}">
                <a16:creationId xmlns:a16="http://schemas.microsoft.com/office/drawing/2014/main" id="{B942642E-D8D9-4352-8051-F9776BE99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2342" y="3335337"/>
            <a:ext cx="476248" cy="476248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94AF5A1-8FBB-4E99-81A9-00BA186783C9}"/>
              </a:ext>
            </a:extLst>
          </p:cNvPr>
          <p:cNvGrpSpPr/>
          <p:nvPr/>
        </p:nvGrpSpPr>
        <p:grpSpPr>
          <a:xfrm>
            <a:off x="10760476" y="4007641"/>
            <a:ext cx="972636" cy="930705"/>
            <a:chOff x="3332631" y="2270281"/>
            <a:chExt cx="972636" cy="930705"/>
          </a:xfrm>
        </p:grpSpPr>
        <p:sp>
          <p:nvSpPr>
            <p:cNvPr id="92" name="cloud">
              <a:extLst>
                <a:ext uri="{FF2B5EF4-FFF2-40B4-BE49-F238E27FC236}">
                  <a16:creationId xmlns:a16="http://schemas.microsoft.com/office/drawing/2014/main" id="{7DDDDECB-7BB2-4E32-BEB4-7161F67933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2631" y="2270281"/>
              <a:ext cx="972636" cy="615470"/>
            </a:xfrm>
            <a:custGeom>
              <a:avLst/>
              <a:gdLst>
                <a:gd name="T0" fmla="*/ 281 w 344"/>
                <a:gd name="T1" fmla="*/ 216 h 217"/>
                <a:gd name="T2" fmla="*/ 281 w 344"/>
                <a:gd name="T3" fmla="*/ 217 h 217"/>
                <a:gd name="T4" fmla="*/ 88 w 344"/>
                <a:gd name="T5" fmla="*/ 217 h 217"/>
                <a:gd name="T6" fmla="*/ 88 w 344"/>
                <a:gd name="T7" fmla="*/ 217 h 217"/>
                <a:gd name="T8" fmla="*/ 86 w 344"/>
                <a:gd name="T9" fmla="*/ 217 h 217"/>
                <a:gd name="T10" fmla="*/ 0 w 344"/>
                <a:gd name="T11" fmla="*/ 130 h 217"/>
                <a:gd name="T12" fmla="*/ 86 w 344"/>
                <a:gd name="T13" fmla="*/ 44 h 217"/>
                <a:gd name="T14" fmla="*/ 104 w 344"/>
                <a:gd name="T15" fmla="*/ 45 h 217"/>
                <a:gd name="T16" fmla="*/ 184 w 344"/>
                <a:gd name="T17" fmla="*/ 0 h 217"/>
                <a:gd name="T18" fmla="*/ 278 w 344"/>
                <a:gd name="T19" fmla="*/ 85 h 217"/>
                <a:gd name="T20" fmla="*/ 278 w 344"/>
                <a:gd name="T21" fmla="*/ 85 h 217"/>
                <a:gd name="T22" fmla="*/ 344 w 344"/>
                <a:gd name="T23" fmla="*/ 151 h 217"/>
                <a:gd name="T24" fmla="*/ 281 w 344"/>
                <a:gd name="T25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217">
                  <a:moveTo>
                    <a:pt x="281" y="216"/>
                  </a:moveTo>
                  <a:cubicBezTo>
                    <a:pt x="281" y="217"/>
                    <a:pt x="281" y="217"/>
                    <a:pt x="281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7" y="217"/>
                    <a:pt x="87" y="217"/>
                    <a:pt x="86" y="217"/>
                  </a:cubicBezTo>
                  <a:cubicBezTo>
                    <a:pt x="39" y="217"/>
                    <a:pt x="0" y="178"/>
                    <a:pt x="0" y="130"/>
                  </a:cubicBezTo>
                  <a:cubicBezTo>
                    <a:pt x="0" y="82"/>
                    <a:pt x="39" y="44"/>
                    <a:pt x="86" y="44"/>
                  </a:cubicBezTo>
                  <a:cubicBezTo>
                    <a:pt x="92" y="44"/>
                    <a:pt x="98" y="44"/>
                    <a:pt x="104" y="45"/>
                  </a:cubicBezTo>
                  <a:cubicBezTo>
                    <a:pt x="121" y="18"/>
                    <a:pt x="150" y="0"/>
                    <a:pt x="184" y="0"/>
                  </a:cubicBezTo>
                  <a:cubicBezTo>
                    <a:pt x="233" y="0"/>
                    <a:pt x="273" y="37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315" y="85"/>
                    <a:pt x="344" y="114"/>
                    <a:pt x="344" y="151"/>
                  </a:cubicBezTo>
                  <a:cubicBezTo>
                    <a:pt x="344" y="186"/>
                    <a:pt x="316" y="215"/>
                    <a:pt x="281" y="216"/>
                  </a:cubicBezTo>
                  <a:close/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A132751-D05C-4496-B088-4608A99F98F1}"/>
                </a:ext>
              </a:extLst>
            </p:cNvPr>
            <p:cNvSpPr txBox="1"/>
            <p:nvPr/>
          </p:nvSpPr>
          <p:spPr>
            <a:xfrm>
              <a:off x="3509697" y="2923987"/>
              <a:ext cx="618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LUIS.ai</a:t>
              </a:r>
            </a:p>
          </p:txBody>
        </p:sp>
        <p:sp>
          <p:nvSpPr>
            <p:cNvPr id="94" name="Flowchart: Magnetic Disk 93">
              <a:extLst>
                <a:ext uri="{FF2B5EF4-FFF2-40B4-BE49-F238E27FC236}">
                  <a16:creationId xmlns:a16="http://schemas.microsoft.com/office/drawing/2014/main" id="{6DE60782-E820-4F33-A926-B9CED7499FA7}"/>
                </a:ext>
              </a:extLst>
            </p:cNvPr>
            <p:cNvSpPr/>
            <p:nvPr/>
          </p:nvSpPr>
          <p:spPr>
            <a:xfrm>
              <a:off x="3669738" y="2446248"/>
              <a:ext cx="298422" cy="344490"/>
            </a:xfrm>
            <a:prstGeom prst="flowChartMagneticDisk">
              <a:avLst/>
            </a:prstGeom>
            <a:solidFill>
              <a:srgbClr val="F3D07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LU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C91D3F-0CDB-4D78-8C2C-45B0A08F60EA}"/>
              </a:ext>
            </a:extLst>
          </p:cNvPr>
          <p:cNvGrpSpPr/>
          <p:nvPr/>
        </p:nvGrpSpPr>
        <p:grpSpPr>
          <a:xfrm>
            <a:off x="8837918" y="3296389"/>
            <a:ext cx="593752" cy="784351"/>
            <a:chOff x="8837918" y="3296389"/>
            <a:chExt cx="593752" cy="784351"/>
          </a:xfrm>
        </p:grpSpPr>
        <p:pic>
          <p:nvPicPr>
            <p:cNvPr id="86" name="Graphic 85" descr="Single gear">
              <a:extLst>
                <a:ext uri="{FF2B5EF4-FFF2-40B4-BE49-F238E27FC236}">
                  <a16:creationId xmlns:a16="http://schemas.microsoft.com/office/drawing/2014/main" id="{CDF6737D-C095-402D-84C7-04F20DAA2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58963" y="3521066"/>
              <a:ext cx="559674" cy="559674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7B2943C-DB10-412C-BF5C-A8B56E36A31B}"/>
                </a:ext>
              </a:extLst>
            </p:cNvPr>
            <p:cNvSpPr txBox="1"/>
            <p:nvPr/>
          </p:nvSpPr>
          <p:spPr>
            <a:xfrm>
              <a:off x="8837918" y="3296389"/>
              <a:ext cx="593752" cy="44935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353535"/>
                      </a:gs>
                      <a:gs pos="3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SDK</a:t>
              </a:r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1C391B8-3C90-4B14-9653-4D9993673C14}"/>
              </a:ext>
            </a:extLst>
          </p:cNvPr>
          <p:cNvCxnSpPr>
            <a:stCxn id="47" idx="11"/>
            <a:endCxn id="92" idx="6"/>
          </p:cNvCxnSpPr>
          <p:nvPr/>
        </p:nvCxnSpPr>
        <p:spPr>
          <a:xfrm>
            <a:off x="10093762" y="3638515"/>
            <a:ext cx="909873" cy="4939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C5BE765-135A-4CE0-863E-5ECBD275E5E6}"/>
              </a:ext>
            </a:extLst>
          </p:cNvPr>
          <p:cNvCxnSpPr>
            <a:cxnSpLocks/>
          </p:cNvCxnSpPr>
          <p:nvPr/>
        </p:nvCxnSpPr>
        <p:spPr>
          <a:xfrm flipV="1">
            <a:off x="10039358" y="5043431"/>
            <a:ext cx="1058225" cy="3588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3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31" grpId="0" animBg="1"/>
      <p:bldP spid="38" grpId="0" animBg="1"/>
      <p:bldP spid="45" grpId="0" animBg="1"/>
      <p:bldP spid="46" grpId="0" animBg="1"/>
      <p:bldP spid="47" grpId="0" animBg="1"/>
      <p:bldP spid="61" grpId="0"/>
      <p:bldP spid="62" grpId="0" animBg="1"/>
      <p:bldP spid="63" grpId="0"/>
      <p:bldP spid="82" grpId="0" animBg="1"/>
      <p:bldP spid="82" grpId="1" animBg="1"/>
      <p:bldP spid="82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5C36-8A16-4A30-91A8-EB0D9306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call to action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48BF1A-0A68-4371-A201-689798505A15}"/>
              </a:ext>
            </a:extLst>
          </p:cNvPr>
          <p:cNvSpPr/>
          <p:nvPr/>
        </p:nvSpPr>
        <p:spPr>
          <a:xfrm>
            <a:off x="350837" y="1516062"/>
            <a:ext cx="120856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Conversational experiences are everywhere – 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Custom app/ website, custom devices &amp; 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and 3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party channels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Incorporate Microsoft cognitive service APIs for your next bot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Design &amp; build for Type, Tap, Talk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Adapt conversations based on context – 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Tailor experiences based on device capabilities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Follow &amp; deeply understand the user so conversations are natural and effective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Model your conversational flows effectively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single turn, contextual carry over .vs. structured flow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Pick the right tooling + hosting model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Azure – Bot Builder SDK, Azure Bot Service Code, Conversation Designer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Custom cloud – Bot Builder SDK</a:t>
            </a:r>
          </a:p>
          <a:p>
            <a:pPr marL="285750" marR="0" lvl="0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Check out 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hlinkClick r:id="rId3"/>
              </a:rPr>
              <a:t>http://dev.botframework.com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hlinkClick r:id="rId4"/>
              </a:rPr>
              <a:t>https://github.com/Microsoft/BotBuilder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</a:p>
          <a:p>
            <a:pPr marL="752121" marR="0" lvl="1" indent="-28575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hlinkClick r:id="rId5"/>
              </a:rPr>
              <a:t>https://azure.microsoft.com/en-us/services/bot-service/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3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876A27-5BB7-47D6-B8A8-578079843DDD}"/>
              </a:ext>
            </a:extLst>
          </p:cNvPr>
          <p:cNvSpPr/>
          <p:nvPr/>
        </p:nvSpPr>
        <p:spPr bwMode="auto">
          <a:xfrm>
            <a:off x="0" y="5736651"/>
            <a:ext cx="12436475" cy="125787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What is a Bot?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DACC78-3D3F-4296-91A8-C2F95FD3BBEE}"/>
              </a:ext>
            </a:extLst>
          </p:cNvPr>
          <p:cNvGrpSpPr/>
          <p:nvPr/>
        </p:nvGrpSpPr>
        <p:grpSpPr>
          <a:xfrm>
            <a:off x="4074886" y="1088855"/>
            <a:ext cx="4286703" cy="4286703"/>
            <a:chOff x="3994484" y="1616242"/>
            <a:chExt cx="4203032" cy="4203032"/>
          </a:xfrm>
          <a:solidFill>
            <a:schemeClr val="accent6"/>
          </a:solidFill>
        </p:grpSpPr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499A1557-1BA9-4BEA-9204-3D66929E0437}"/>
                </a:ext>
              </a:extLst>
            </p:cNvPr>
            <p:cNvSpPr/>
            <p:nvPr/>
          </p:nvSpPr>
          <p:spPr bwMode="auto">
            <a:xfrm>
              <a:off x="3994484" y="1616242"/>
              <a:ext cx="4203032" cy="4203032"/>
            </a:xfrm>
            <a:prstGeom prst="donut">
              <a:avLst>
                <a:gd name="adj" fmla="val 1118"/>
              </a:avLst>
            </a:prstGeom>
            <a:grp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Circle: Hollow 140">
              <a:extLst>
                <a:ext uri="{FF2B5EF4-FFF2-40B4-BE49-F238E27FC236}">
                  <a16:creationId xmlns:a16="http://schemas.microsoft.com/office/drawing/2014/main" id="{AA8CA484-F0E2-4730-8091-2D49196D9CFF}"/>
                </a:ext>
              </a:extLst>
            </p:cNvPr>
            <p:cNvSpPr/>
            <p:nvPr/>
          </p:nvSpPr>
          <p:spPr bwMode="auto">
            <a:xfrm>
              <a:off x="4231907" y="1853665"/>
              <a:ext cx="3728186" cy="3728186"/>
            </a:xfrm>
            <a:prstGeom prst="donut">
              <a:avLst>
                <a:gd name="adj" fmla="val 3796"/>
              </a:avLst>
            </a:prstGeom>
            <a:grp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Circle: Hollow 141">
              <a:extLst>
                <a:ext uri="{FF2B5EF4-FFF2-40B4-BE49-F238E27FC236}">
                  <a16:creationId xmlns:a16="http://schemas.microsoft.com/office/drawing/2014/main" id="{A68CBC5D-0DD7-4B79-A1D9-B6CFF38FDAFB}"/>
                </a:ext>
              </a:extLst>
            </p:cNvPr>
            <p:cNvSpPr/>
            <p:nvPr/>
          </p:nvSpPr>
          <p:spPr bwMode="auto">
            <a:xfrm>
              <a:off x="4524676" y="2146434"/>
              <a:ext cx="3142648" cy="3142648"/>
            </a:xfrm>
            <a:prstGeom prst="donut">
              <a:avLst>
                <a:gd name="adj" fmla="val 1118"/>
              </a:avLst>
            </a:prstGeom>
            <a:grp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201" name="Group 1200">
            <a:extLst>
              <a:ext uri="{FF2B5EF4-FFF2-40B4-BE49-F238E27FC236}">
                <a16:creationId xmlns:a16="http://schemas.microsoft.com/office/drawing/2014/main" id="{FA60D946-0232-4905-AA5D-3171FC0E8660}"/>
              </a:ext>
            </a:extLst>
          </p:cNvPr>
          <p:cNvGrpSpPr/>
          <p:nvPr/>
        </p:nvGrpSpPr>
        <p:grpSpPr>
          <a:xfrm>
            <a:off x="4599548" y="2293751"/>
            <a:ext cx="3237381" cy="1876911"/>
            <a:chOff x="5774572" y="2150854"/>
            <a:chExt cx="4837112" cy="2804375"/>
          </a:xfrm>
        </p:grpSpPr>
        <p:grpSp>
          <p:nvGrpSpPr>
            <p:cNvPr id="1200" name="Group 1199">
              <a:extLst>
                <a:ext uri="{FF2B5EF4-FFF2-40B4-BE49-F238E27FC236}">
                  <a16:creationId xmlns:a16="http://schemas.microsoft.com/office/drawing/2014/main" id="{C1B05ED0-8817-4F77-A4F8-EDE1A5026A07}"/>
                </a:ext>
              </a:extLst>
            </p:cNvPr>
            <p:cNvGrpSpPr/>
            <p:nvPr/>
          </p:nvGrpSpPr>
          <p:grpSpPr>
            <a:xfrm>
              <a:off x="5774572" y="2150854"/>
              <a:ext cx="4837112" cy="2804375"/>
              <a:chOff x="5774572" y="2150854"/>
              <a:chExt cx="4837112" cy="2804375"/>
            </a:xfrm>
          </p:grpSpPr>
          <p:sp>
            <p:nvSpPr>
              <p:cNvPr id="234" name="Freeform 167">
                <a:extLst>
                  <a:ext uri="{FF2B5EF4-FFF2-40B4-BE49-F238E27FC236}">
                    <a16:creationId xmlns:a16="http://schemas.microsoft.com/office/drawing/2014/main" id="{9E3F2712-E0E7-496E-8AC3-4F7E1143B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572" y="4764729"/>
                <a:ext cx="4837112" cy="190500"/>
              </a:xfrm>
              <a:custGeom>
                <a:avLst/>
                <a:gdLst>
                  <a:gd name="T0" fmla="*/ 0 w 1524"/>
                  <a:gd name="T1" fmla="*/ 0 h 60"/>
                  <a:gd name="T2" fmla="*/ 0 w 1524"/>
                  <a:gd name="T3" fmla="*/ 4 h 60"/>
                  <a:gd name="T4" fmla="*/ 56 w 1524"/>
                  <a:gd name="T5" fmla="*/ 60 h 60"/>
                  <a:gd name="T6" fmla="*/ 1468 w 1524"/>
                  <a:gd name="T7" fmla="*/ 60 h 60"/>
                  <a:gd name="T8" fmla="*/ 1524 w 1524"/>
                  <a:gd name="T9" fmla="*/ 4 h 60"/>
                  <a:gd name="T10" fmla="*/ 1524 w 1524"/>
                  <a:gd name="T11" fmla="*/ 0 h 60"/>
                  <a:gd name="T12" fmla="*/ 0 w 1524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4" h="60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5"/>
                      <a:pt x="25" y="60"/>
                      <a:pt x="56" y="60"/>
                    </a:cubicBezTo>
                    <a:cubicBezTo>
                      <a:pt x="1468" y="60"/>
                      <a:pt x="1468" y="60"/>
                      <a:pt x="1468" y="60"/>
                    </a:cubicBezTo>
                    <a:cubicBezTo>
                      <a:pt x="1499" y="60"/>
                      <a:pt x="1524" y="35"/>
                      <a:pt x="1524" y="4"/>
                    </a:cubicBezTo>
                    <a:cubicBezTo>
                      <a:pt x="1524" y="0"/>
                      <a:pt x="1524" y="0"/>
                      <a:pt x="15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5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2B6022AA-7A52-4AFA-8506-70C8C4C6BC8D}"/>
                  </a:ext>
                </a:extLst>
              </p:cNvPr>
              <p:cNvGrpSpPr/>
              <p:nvPr/>
            </p:nvGrpSpPr>
            <p:grpSpPr>
              <a:xfrm>
                <a:off x="6321490" y="2150854"/>
                <a:ext cx="3748087" cy="2549525"/>
                <a:chOff x="6321490" y="2150854"/>
                <a:chExt cx="3748087" cy="2549525"/>
              </a:xfrm>
            </p:grpSpPr>
            <p:sp>
              <p:nvSpPr>
                <p:cNvPr id="1117" name="Rectangle 164">
                  <a:extLst>
                    <a:ext uri="{FF2B5EF4-FFF2-40B4-BE49-F238E27FC236}">
                      <a16:creationId xmlns:a16="http://schemas.microsoft.com/office/drawing/2014/main" id="{EC243A6B-3A0B-42AA-B9CC-3D4EBF12B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1490" y="2150854"/>
                  <a:ext cx="3748087" cy="254952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56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98" name="Group 1197">
                  <a:extLst>
                    <a:ext uri="{FF2B5EF4-FFF2-40B4-BE49-F238E27FC236}">
                      <a16:creationId xmlns:a16="http://schemas.microsoft.com/office/drawing/2014/main" id="{9411A80A-C2A3-439B-B808-FD3B315EFDB0}"/>
                    </a:ext>
                  </a:extLst>
                </p:cNvPr>
                <p:cNvGrpSpPr/>
                <p:nvPr/>
              </p:nvGrpSpPr>
              <p:grpSpPr>
                <a:xfrm>
                  <a:off x="6448489" y="2208004"/>
                  <a:ext cx="3494088" cy="2378075"/>
                  <a:chOff x="6448489" y="2208004"/>
                  <a:chExt cx="3494088" cy="2378075"/>
                </a:xfrm>
              </p:grpSpPr>
              <p:sp>
                <p:nvSpPr>
                  <p:cNvPr id="1119" name="Rectangle 166">
                    <a:extLst>
                      <a:ext uri="{FF2B5EF4-FFF2-40B4-BE49-F238E27FC236}">
                        <a16:creationId xmlns:a16="http://schemas.microsoft.com/office/drawing/2014/main" id="{24DA9BE7-0342-4639-9C58-F6713256D0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48490" y="2350879"/>
                    <a:ext cx="3494087" cy="22352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3259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56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197" name="Group 1196">
                    <a:extLst>
                      <a:ext uri="{FF2B5EF4-FFF2-40B4-BE49-F238E27FC236}">
                        <a16:creationId xmlns:a16="http://schemas.microsoft.com/office/drawing/2014/main" id="{1C567710-E178-4DC4-A81F-E719A2A3244A}"/>
                      </a:ext>
                    </a:extLst>
                  </p:cNvPr>
                  <p:cNvGrpSpPr/>
                  <p:nvPr/>
                </p:nvGrpSpPr>
                <p:grpSpPr>
                  <a:xfrm>
                    <a:off x="6448489" y="2208004"/>
                    <a:ext cx="3494088" cy="2378075"/>
                    <a:chOff x="6448489" y="2208004"/>
                    <a:chExt cx="3494088" cy="2378075"/>
                  </a:xfrm>
                </p:grpSpPr>
                <p:sp>
                  <p:nvSpPr>
                    <p:cNvPr id="1118" name="Oval 165">
                      <a:extLst>
                        <a:ext uri="{FF2B5EF4-FFF2-40B4-BE49-F238E27FC236}">
                          <a16:creationId xmlns:a16="http://schemas.microsoft.com/office/drawing/2014/main" id="{D58784F5-6510-495E-85DA-773F5A975D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2990" y="2208004"/>
                      <a:ext cx="66675" cy="6667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3260" tIns="46630" rIns="93260" bIns="466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32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5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194" name="Group 1193">
                      <a:extLst>
                        <a:ext uri="{FF2B5EF4-FFF2-40B4-BE49-F238E27FC236}">
                          <a16:creationId xmlns:a16="http://schemas.microsoft.com/office/drawing/2014/main" id="{A6C9D70B-2ED2-4C25-A2A8-B2298EFEC4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8489" y="3061007"/>
                      <a:ext cx="3494088" cy="205860"/>
                      <a:chOff x="6448489" y="3001836"/>
                      <a:chExt cx="3494088" cy="205860"/>
                    </a:xfrm>
                  </p:grpSpPr>
                  <p:sp>
                    <p:nvSpPr>
                      <p:cNvPr id="268" name="Freeform 87">
                        <a:extLst>
                          <a:ext uri="{FF2B5EF4-FFF2-40B4-BE49-F238E27FC236}">
                            <a16:creationId xmlns:a16="http://schemas.microsoft.com/office/drawing/2014/main" id="{820BC94B-2BEF-431A-896A-CCBB4B1242C3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48489" y="3001836"/>
                        <a:ext cx="1702503" cy="205860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39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7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7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7 h 65"/>
                          <a:gd name="T32" fmla="*/ 181 w 526"/>
                          <a:gd name="T33" fmla="*/ 57 h 65"/>
                          <a:gd name="T34" fmla="*/ 223 w 526"/>
                          <a:gd name="T35" fmla="*/ 57 h 65"/>
                          <a:gd name="T36" fmla="*/ 190 w 526"/>
                          <a:gd name="T37" fmla="*/ 0 h 65"/>
                          <a:gd name="T38" fmla="*/ 214 w 526"/>
                          <a:gd name="T39" fmla="*/ 57 h 65"/>
                          <a:gd name="T40" fmla="*/ 267 w 526"/>
                          <a:gd name="T41" fmla="*/ 57 h 65"/>
                          <a:gd name="T42" fmla="*/ 242 w 526"/>
                          <a:gd name="T43" fmla="*/ 4 h 65"/>
                          <a:gd name="T44" fmla="*/ 258 w 526"/>
                          <a:gd name="T45" fmla="*/ 57 h 65"/>
                          <a:gd name="T46" fmla="*/ 246 w 526"/>
                          <a:gd name="T47" fmla="*/ 65 h 65"/>
                          <a:gd name="T48" fmla="*/ 283 w 526"/>
                          <a:gd name="T49" fmla="*/ 39 h 65"/>
                          <a:gd name="T50" fmla="*/ 275 w 526"/>
                          <a:gd name="T51" fmla="*/ 57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39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7 h 65"/>
                          <a:gd name="T82" fmla="*/ 484 w 526"/>
                          <a:gd name="T83" fmla="*/ 8 h 65"/>
                          <a:gd name="T84" fmla="*/ 517 w 526"/>
                          <a:gd name="T85" fmla="*/ 65 h 65"/>
                          <a:gd name="T86" fmla="*/ 517 w 526"/>
                          <a:gd name="T87" fmla="*/ 0 h 65"/>
                          <a:gd name="T88" fmla="*/ 517 w 526"/>
                          <a:gd name="T89" fmla="*/ 8 h 65"/>
                          <a:gd name="T90" fmla="*/ 493 w 526"/>
                          <a:gd name="T91" fmla="*/ 8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7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7"/>
                              <a:pt x="16" y="57"/>
                              <a:pt x="16" y="57"/>
                            </a:cubicBezTo>
                            <a:cubicBezTo>
                              <a:pt x="4" y="57"/>
                              <a:pt x="4" y="57"/>
                              <a:pt x="4" y="57"/>
                            </a:cubicBezTo>
                            <a:cubicBezTo>
                              <a:pt x="1" y="57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39"/>
                              <a:pt x="41" y="39"/>
                              <a:pt x="41" y="39"/>
                            </a:cubicBezTo>
                            <a:cubicBezTo>
                              <a:pt x="41" y="38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8"/>
                              <a:pt x="33" y="3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lnTo>
                              <a:pt x="25" y="57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7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39"/>
                              <a:pt x="162" y="39"/>
                              <a:pt x="162" y="39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39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7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39"/>
                              <a:pt x="283" y="39"/>
                              <a:pt x="283" y="39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39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7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39"/>
                              <a:pt x="404" y="39"/>
                              <a:pt x="404" y="39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39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7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493" y="0"/>
                            </a:moveTo>
                            <a:cubicBezTo>
                              <a:pt x="488" y="0"/>
                              <a:pt x="484" y="4"/>
                              <a:pt x="484" y="8"/>
                            </a:cubicBezTo>
                            <a:cubicBezTo>
                              <a:pt x="484" y="57"/>
                              <a:pt x="484" y="57"/>
                              <a:pt x="484" y="57"/>
                            </a:cubicBezTo>
                            <a:cubicBezTo>
                              <a:pt x="484" y="61"/>
                              <a:pt x="488" y="65"/>
                              <a:pt x="493" y="65"/>
                            </a:cubicBezTo>
                            <a:cubicBezTo>
                              <a:pt x="517" y="65"/>
                              <a:pt x="517" y="65"/>
                              <a:pt x="517" y="65"/>
                            </a:cubicBezTo>
                            <a:cubicBezTo>
                              <a:pt x="522" y="65"/>
                              <a:pt x="526" y="61"/>
                              <a:pt x="526" y="57"/>
                            </a:cubicBezTo>
                            <a:cubicBezTo>
                              <a:pt x="526" y="8"/>
                              <a:pt x="526" y="8"/>
                              <a:pt x="526" y="8"/>
                            </a:cubicBezTo>
                            <a:cubicBezTo>
                              <a:pt x="526" y="4"/>
                              <a:pt x="522" y="0"/>
                              <a:pt x="517" y="0"/>
                            </a:cubicBezTo>
                            <a:lnTo>
                              <a:pt x="493" y="0"/>
                            </a:lnTo>
                            <a:close/>
                            <a:moveTo>
                              <a:pt x="493" y="8"/>
                            </a:moveTo>
                            <a:cubicBezTo>
                              <a:pt x="517" y="8"/>
                              <a:pt x="517" y="8"/>
                              <a:pt x="517" y="8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cubicBezTo>
                              <a:pt x="493" y="57"/>
                              <a:pt x="493" y="57"/>
                              <a:pt x="493" y="57"/>
                            </a:cubicBezTo>
                            <a:lnTo>
                              <a:pt x="493" y="8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1" name="Freeform 87">
                        <a:extLst>
                          <a:ext uri="{FF2B5EF4-FFF2-40B4-BE49-F238E27FC236}">
                            <a16:creationId xmlns:a16="http://schemas.microsoft.com/office/drawing/2014/main" id="{F37B7EEE-0796-4A27-8902-48E8AFD901CE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240074" y="3001836"/>
                        <a:ext cx="1702503" cy="205860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39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7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7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7 h 65"/>
                          <a:gd name="T32" fmla="*/ 181 w 526"/>
                          <a:gd name="T33" fmla="*/ 57 h 65"/>
                          <a:gd name="T34" fmla="*/ 223 w 526"/>
                          <a:gd name="T35" fmla="*/ 57 h 65"/>
                          <a:gd name="T36" fmla="*/ 190 w 526"/>
                          <a:gd name="T37" fmla="*/ 0 h 65"/>
                          <a:gd name="T38" fmla="*/ 214 w 526"/>
                          <a:gd name="T39" fmla="*/ 57 h 65"/>
                          <a:gd name="T40" fmla="*/ 267 w 526"/>
                          <a:gd name="T41" fmla="*/ 57 h 65"/>
                          <a:gd name="T42" fmla="*/ 242 w 526"/>
                          <a:gd name="T43" fmla="*/ 4 h 65"/>
                          <a:gd name="T44" fmla="*/ 258 w 526"/>
                          <a:gd name="T45" fmla="*/ 57 h 65"/>
                          <a:gd name="T46" fmla="*/ 246 w 526"/>
                          <a:gd name="T47" fmla="*/ 65 h 65"/>
                          <a:gd name="T48" fmla="*/ 283 w 526"/>
                          <a:gd name="T49" fmla="*/ 39 h 65"/>
                          <a:gd name="T50" fmla="*/ 275 w 526"/>
                          <a:gd name="T51" fmla="*/ 57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39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7 h 65"/>
                          <a:gd name="T82" fmla="*/ 484 w 526"/>
                          <a:gd name="T83" fmla="*/ 8 h 65"/>
                          <a:gd name="T84" fmla="*/ 517 w 526"/>
                          <a:gd name="T85" fmla="*/ 65 h 65"/>
                          <a:gd name="T86" fmla="*/ 517 w 526"/>
                          <a:gd name="T87" fmla="*/ 0 h 65"/>
                          <a:gd name="T88" fmla="*/ 517 w 526"/>
                          <a:gd name="T89" fmla="*/ 8 h 65"/>
                          <a:gd name="T90" fmla="*/ 493 w 526"/>
                          <a:gd name="T91" fmla="*/ 8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7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7"/>
                              <a:pt x="16" y="57"/>
                              <a:pt x="16" y="57"/>
                            </a:cubicBezTo>
                            <a:cubicBezTo>
                              <a:pt x="4" y="57"/>
                              <a:pt x="4" y="57"/>
                              <a:pt x="4" y="57"/>
                            </a:cubicBezTo>
                            <a:cubicBezTo>
                              <a:pt x="1" y="57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39"/>
                              <a:pt x="41" y="39"/>
                              <a:pt x="41" y="39"/>
                            </a:cubicBezTo>
                            <a:cubicBezTo>
                              <a:pt x="41" y="38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8"/>
                              <a:pt x="33" y="3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lnTo>
                              <a:pt x="25" y="57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7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39"/>
                              <a:pt x="162" y="39"/>
                              <a:pt x="162" y="39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39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7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39"/>
                              <a:pt x="283" y="39"/>
                              <a:pt x="283" y="39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39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7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39"/>
                              <a:pt x="404" y="39"/>
                              <a:pt x="404" y="39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39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7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493" y="0"/>
                            </a:moveTo>
                            <a:cubicBezTo>
                              <a:pt x="488" y="0"/>
                              <a:pt x="484" y="4"/>
                              <a:pt x="484" y="8"/>
                            </a:cubicBezTo>
                            <a:cubicBezTo>
                              <a:pt x="484" y="57"/>
                              <a:pt x="484" y="57"/>
                              <a:pt x="484" y="57"/>
                            </a:cubicBezTo>
                            <a:cubicBezTo>
                              <a:pt x="484" y="61"/>
                              <a:pt x="488" y="65"/>
                              <a:pt x="493" y="65"/>
                            </a:cubicBezTo>
                            <a:cubicBezTo>
                              <a:pt x="517" y="65"/>
                              <a:pt x="517" y="65"/>
                              <a:pt x="517" y="65"/>
                            </a:cubicBezTo>
                            <a:cubicBezTo>
                              <a:pt x="522" y="65"/>
                              <a:pt x="526" y="61"/>
                              <a:pt x="526" y="57"/>
                            </a:cubicBezTo>
                            <a:cubicBezTo>
                              <a:pt x="526" y="8"/>
                              <a:pt x="526" y="8"/>
                              <a:pt x="526" y="8"/>
                            </a:cubicBezTo>
                            <a:cubicBezTo>
                              <a:pt x="526" y="4"/>
                              <a:pt x="522" y="0"/>
                              <a:pt x="517" y="0"/>
                            </a:cubicBezTo>
                            <a:lnTo>
                              <a:pt x="493" y="0"/>
                            </a:lnTo>
                            <a:close/>
                            <a:moveTo>
                              <a:pt x="493" y="8"/>
                            </a:moveTo>
                            <a:cubicBezTo>
                              <a:pt x="517" y="8"/>
                              <a:pt x="517" y="8"/>
                              <a:pt x="517" y="8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cubicBezTo>
                              <a:pt x="493" y="57"/>
                              <a:pt x="493" y="57"/>
                              <a:pt x="493" y="57"/>
                            </a:cubicBezTo>
                            <a:lnTo>
                              <a:pt x="493" y="8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95" name="Group 1194">
                      <a:extLst>
                        <a:ext uri="{FF2B5EF4-FFF2-40B4-BE49-F238E27FC236}">
                          <a16:creationId xmlns:a16="http://schemas.microsoft.com/office/drawing/2014/main" id="{DB32AEA5-F90C-4CD6-9D3E-B941E5C800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8489" y="2728424"/>
                      <a:ext cx="3494088" cy="211421"/>
                      <a:chOff x="6448489" y="2673574"/>
                      <a:chExt cx="3494088" cy="211421"/>
                    </a:xfrm>
                  </p:grpSpPr>
                  <p:sp>
                    <p:nvSpPr>
                      <p:cNvPr id="269" name="Freeform 88">
                        <a:extLst>
                          <a:ext uri="{FF2B5EF4-FFF2-40B4-BE49-F238E27FC236}">
                            <a16:creationId xmlns:a16="http://schemas.microsoft.com/office/drawing/2014/main" id="{79C90842-AE30-4698-B730-5B7EBD462302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48489" y="2673574"/>
                        <a:ext cx="1702503" cy="211421"/>
                      </a:xfrm>
                      <a:custGeom>
                        <a:avLst/>
                        <a:gdLst>
                          <a:gd name="T0" fmla="*/ 0 w 526"/>
                          <a:gd name="T1" fmla="*/ 57 h 65"/>
                          <a:gd name="T2" fmla="*/ 41 w 526"/>
                          <a:gd name="T3" fmla="*/ 57 h 65"/>
                          <a:gd name="T4" fmla="*/ 7 w 526"/>
                          <a:gd name="T5" fmla="*/ 0 h 65"/>
                          <a:gd name="T6" fmla="*/ 33 w 526"/>
                          <a:gd name="T7" fmla="*/ 57 h 65"/>
                          <a:gd name="T8" fmla="*/ 68 w 526"/>
                          <a:gd name="T9" fmla="*/ 0 h 65"/>
                          <a:gd name="T10" fmla="*/ 68 w 526"/>
                          <a:gd name="T11" fmla="*/ 65 h 65"/>
                          <a:gd name="T12" fmla="*/ 101 w 526"/>
                          <a:gd name="T13" fmla="*/ 9 h 65"/>
                          <a:gd name="T14" fmla="*/ 68 w 526"/>
                          <a:gd name="T15" fmla="*/ 9 h 65"/>
                          <a:gd name="T16" fmla="*/ 68 w 526"/>
                          <a:gd name="T17" fmla="*/ 57 h 65"/>
                          <a:gd name="T18" fmla="*/ 145 w 526"/>
                          <a:gd name="T19" fmla="*/ 0 h 65"/>
                          <a:gd name="T20" fmla="*/ 125 w 526"/>
                          <a:gd name="T21" fmla="*/ 9 h 65"/>
                          <a:gd name="T22" fmla="*/ 125 w 526"/>
                          <a:gd name="T23" fmla="*/ 57 h 65"/>
                          <a:gd name="T24" fmla="*/ 158 w 526"/>
                          <a:gd name="T25" fmla="*/ 65 h 65"/>
                          <a:gd name="T26" fmla="*/ 158 w 526"/>
                          <a:gd name="T27" fmla="*/ 36 h 65"/>
                          <a:gd name="T28" fmla="*/ 145 w 526"/>
                          <a:gd name="T29" fmla="*/ 57 h 65"/>
                          <a:gd name="T30" fmla="*/ 181 w 526"/>
                          <a:gd name="T31" fmla="*/ 57 h 65"/>
                          <a:gd name="T32" fmla="*/ 223 w 526"/>
                          <a:gd name="T33" fmla="*/ 57 h 65"/>
                          <a:gd name="T34" fmla="*/ 190 w 526"/>
                          <a:gd name="T35" fmla="*/ 0 h 65"/>
                          <a:gd name="T36" fmla="*/ 214 w 526"/>
                          <a:gd name="T37" fmla="*/ 57 h 65"/>
                          <a:gd name="T38" fmla="*/ 267 w 526"/>
                          <a:gd name="T39" fmla="*/ 57 h 65"/>
                          <a:gd name="T40" fmla="*/ 242 w 526"/>
                          <a:gd name="T41" fmla="*/ 5 h 65"/>
                          <a:gd name="T42" fmla="*/ 258 w 526"/>
                          <a:gd name="T43" fmla="*/ 57 h 65"/>
                          <a:gd name="T44" fmla="*/ 246 w 526"/>
                          <a:gd name="T45" fmla="*/ 65 h 65"/>
                          <a:gd name="T46" fmla="*/ 283 w 526"/>
                          <a:gd name="T47" fmla="*/ 40 h 65"/>
                          <a:gd name="T48" fmla="*/ 275 w 526"/>
                          <a:gd name="T49" fmla="*/ 57 h 65"/>
                          <a:gd name="T50" fmla="*/ 303 w 526"/>
                          <a:gd name="T51" fmla="*/ 9 h 65"/>
                          <a:gd name="T52" fmla="*/ 336 w 526"/>
                          <a:gd name="T53" fmla="*/ 65 h 65"/>
                          <a:gd name="T54" fmla="*/ 336 w 526"/>
                          <a:gd name="T55" fmla="*/ 0 h 65"/>
                          <a:gd name="T56" fmla="*/ 336 w 526"/>
                          <a:gd name="T57" fmla="*/ 9 h 65"/>
                          <a:gd name="T58" fmla="*/ 310 w 526"/>
                          <a:gd name="T59" fmla="*/ 9 h 65"/>
                          <a:gd name="T60" fmla="*/ 367 w 526"/>
                          <a:gd name="T61" fmla="*/ 0 h 65"/>
                          <a:gd name="T62" fmla="*/ 380 w 526"/>
                          <a:gd name="T63" fmla="*/ 9 h 65"/>
                          <a:gd name="T64" fmla="*/ 363 w 526"/>
                          <a:gd name="T65" fmla="*/ 61 h 65"/>
                          <a:gd name="T66" fmla="*/ 404 w 526"/>
                          <a:gd name="T67" fmla="*/ 61 h 65"/>
                          <a:gd name="T68" fmla="*/ 396 w 526"/>
                          <a:gd name="T69" fmla="*/ 40 h 65"/>
                          <a:gd name="T70" fmla="*/ 432 w 526"/>
                          <a:gd name="T71" fmla="*/ 0 h 65"/>
                          <a:gd name="T72" fmla="*/ 432 w 526"/>
                          <a:gd name="T73" fmla="*/ 65 h 65"/>
                          <a:gd name="T74" fmla="*/ 465 w 526"/>
                          <a:gd name="T75" fmla="*/ 9 h 65"/>
                          <a:gd name="T76" fmla="*/ 432 w 526"/>
                          <a:gd name="T77" fmla="*/ 9 h 65"/>
                          <a:gd name="T78" fmla="*/ 432 w 526"/>
                          <a:gd name="T79" fmla="*/ 57 h 65"/>
                          <a:gd name="T80" fmla="*/ 509 w 526"/>
                          <a:gd name="T81" fmla="*/ 0 h 65"/>
                          <a:gd name="T82" fmla="*/ 488 w 526"/>
                          <a:gd name="T83" fmla="*/ 9 h 65"/>
                          <a:gd name="T84" fmla="*/ 488 w 526"/>
                          <a:gd name="T85" fmla="*/ 57 h 65"/>
                          <a:gd name="T86" fmla="*/ 521 w 526"/>
                          <a:gd name="T87" fmla="*/ 65 h 65"/>
                          <a:gd name="T88" fmla="*/ 521 w 526"/>
                          <a:gd name="T89" fmla="*/ 36 h 65"/>
                          <a:gd name="T90" fmla="*/ 509 w 526"/>
                          <a:gd name="T91" fmla="*/ 57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7" y="0"/>
                            </a:moveTo>
                            <a:cubicBezTo>
                              <a:pt x="3" y="0"/>
                              <a:pt x="0" y="4"/>
                              <a:pt x="0" y="9"/>
                            </a:cubicBezTo>
                            <a:cubicBezTo>
                              <a:pt x="0" y="57"/>
                              <a:pt x="0" y="57"/>
                              <a:pt x="0" y="57"/>
                            </a:cubicBezTo>
                            <a:cubicBezTo>
                              <a:pt x="0" y="62"/>
                              <a:pt x="3" y="65"/>
                              <a:pt x="7" y="65"/>
                            </a:cubicBezTo>
                            <a:cubicBezTo>
                              <a:pt x="33" y="65"/>
                              <a:pt x="33" y="65"/>
                              <a:pt x="33" y="65"/>
                            </a:cubicBezTo>
                            <a:cubicBezTo>
                              <a:pt x="37" y="65"/>
                              <a:pt x="41" y="62"/>
                              <a:pt x="41" y="57"/>
                            </a:cubicBezTo>
                            <a:cubicBezTo>
                              <a:pt x="41" y="9"/>
                              <a:pt x="41" y="9"/>
                              <a:pt x="41" y="9"/>
                            </a:cubicBezTo>
                            <a:cubicBezTo>
                              <a:pt x="41" y="4"/>
                              <a:pt x="37" y="0"/>
                              <a:pt x="33" y="0"/>
                            </a:cubicBezTo>
                            <a:lnTo>
                              <a:pt x="7" y="0"/>
                            </a:lnTo>
                            <a:close/>
                            <a:moveTo>
                              <a:pt x="7" y="9"/>
                            </a:moveTo>
                            <a:cubicBezTo>
                              <a:pt x="33" y="9"/>
                              <a:pt x="33" y="9"/>
                              <a:pt x="33" y="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cubicBezTo>
                              <a:pt x="7" y="57"/>
                              <a:pt x="7" y="57"/>
                              <a:pt x="7" y="57"/>
                            </a:cubicBezTo>
                            <a:lnTo>
                              <a:pt x="7" y="9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9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2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2"/>
                              <a:pt x="101" y="57"/>
                            </a:cubicBezTo>
                            <a:cubicBezTo>
                              <a:pt x="101" y="9"/>
                              <a:pt x="101" y="9"/>
                              <a:pt x="101" y="9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9"/>
                            </a:moveTo>
                            <a:cubicBezTo>
                              <a:pt x="93" y="9"/>
                              <a:pt x="93" y="9"/>
                              <a:pt x="93" y="9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9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5"/>
                            </a:cubicBezTo>
                            <a:cubicBezTo>
                              <a:pt x="120" y="7"/>
                              <a:pt x="123" y="9"/>
                              <a:pt x="125" y="9"/>
                            </a:cubicBezTo>
                            <a:cubicBezTo>
                              <a:pt x="137" y="9"/>
                              <a:pt x="137" y="9"/>
                              <a:pt x="137" y="9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40"/>
                              <a:pt x="162" y="40"/>
                              <a:pt x="162" y="40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40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9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2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2"/>
                              <a:pt x="223" y="57"/>
                            </a:cubicBezTo>
                            <a:cubicBezTo>
                              <a:pt x="223" y="9"/>
                              <a:pt x="223" y="9"/>
                              <a:pt x="223" y="9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9"/>
                            </a:moveTo>
                            <a:cubicBezTo>
                              <a:pt x="214" y="9"/>
                              <a:pt x="214" y="9"/>
                              <a:pt x="214" y="9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9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5"/>
                            </a:cubicBezTo>
                            <a:cubicBezTo>
                              <a:pt x="242" y="7"/>
                              <a:pt x="244" y="9"/>
                              <a:pt x="246" y="9"/>
                            </a:cubicBezTo>
                            <a:cubicBezTo>
                              <a:pt x="258" y="9"/>
                              <a:pt x="258" y="9"/>
                              <a:pt x="258" y="9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40"/>
                              <a:pt x="283" y="40"/>
                              <a:pt x="283" y="40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40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9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2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2"/>
                              <a:pt x="344" y="57"/>
                            </a:cubicBezTo>
                            <a:cubicBezTo>
                              <a:pt x="344" y="9"/>
                              <a:pt x="344" y="9"/>
                              <a:pt x="344" y="9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9"/>
                            </a:moveTo>
                            <a:cubicBezTo>
                              <a:pt x="336" y="9"/>
                              <a:pt x="336" y="9"/>
                              <a:pt x="336" y="9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9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5"/>
                            </a:cubicBezTo>
                            <a:cubicBezTo>
                              <a:pt x="363" y="7"/>
                              <a:pt x="365" y="9"/>
                              <a:pt x="367" y="9"/>
                            </a:cubicBezTo>
                            <a:cubicBezTo>
                              <a:pt x="380" y="9"/>
                              <a:pt x="380" y="9"/>
                              <a:pt x="380" y="9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40"/>
                              <a:pt x="404" y="40"/>
                              <a:pt x="404" y="40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40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9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2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2"/>
                              <a:pt x="465" y="57"/>
                            </a:cubicBezTo>
                            <a:cubicBezTo>
                              <a:pt x="465" y="9"/>
                              <a:pt x="465" y="9"/>
                              <a:pt x="465" y="9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9"/>
                            </a:moveTo>
                            <a:cubicBezTo>
                              <a:pt x="457" y="9"/>
                              <a:pt x="457" y="9"/>
                              <a:pt x="457" y="9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9"/>
                            </a:lnTo>
                            <a:close/>
                            <a:moveTo>
                              <a:pt x="509" y="57"/>
                            </a:moveTo>
                            <a:cubicBezTo>
                              <a:pt x="509" y="0"/>
                              <a:pt x="509" y="0"/>
                              <a:pt x="509" y="0"/>
                            </a:cubicBezTo>
                            <a:cubicBezTo>
                              <a:pt x="488" y="0"/>
                              <a:pt x="488" y="0"/>
                              <a:pt x="488" y="0"/>
                            </a:cubicBezTo>
                            <a:cubicBezTo>
                              <a:pt x="486" y="0"/>
                              <a:pt x="484" y="1"/>
                              <a:pt x="484" y="5"/>
                            </a:cubicBezTo>
                            <a:cubicBezTo>
                              <a:pt x="484" y="7"/>
                              <a:pt x="486" y="9"/>
                              <a:pt x="488" y="9"/>
                            </a:cubicBezTo>
                            <a:cubicBezTo>
                              <a:pt x="500" y="9"/>
                              <a:pt x="500" y="9"/>
                              <a:pt x="500" y="9"/>
                            </a:cubicBezTo>
                            <a:cubicBezTo>
                              <a:pt x="500" y="57"/>
                              <a:pt x="500" y="57"/>
                              <a:pt x="500" y="57"/>
                            </a:cubicBezTo>
                            <a:cubicBezTo>
                              <a:pt x="488" y="57"/>
                              <a:pt x="488" y="57"/>
                              <a:pt x="488" y="57"/>
                            </a:cubicBezTo>
                            <a:cubicBezTo>
                              <a:pt x="486" y="57"/>
                              <a:pt x="484" y="58"/>
                              <a:pt x="484" y="61"/>
                            </a:cubicBezTo>
                            <a:cubicBezTo>
                              <a:pt x="484" y="64"/>
                              <a:pt x="486" y="65"/>
                              <a:pt x="488" y="65"/>
                            </a:cubicBezTo>
                            <a:cubicBezTo>
                              <a:pt x="521" y="65"/>
                              <a:pt x="521" y="65"/>
                              <a:pt x="521" y="65"/>
                            </a:cubicBezTo>
                            <a:cubicBezTo>
                              <a:pt x="524" y="65"/>
                              <a:pt x="526" y="64"/>
                              <a:pt x="526" y="61"/>
                            </a:cubicBezTo>
                            <a:cubicBezTo>
                              <a:pt x="526" y="40"/>
                              <a:pt x="526" y="40"/>
                              <a:pt x="526" y="40"/>
                            </a:cubicBezTo>
                            <a:cubicBezTo>
                              <a:pt x="526" y="38"/>
                              <a:pt x="525" y="36"/>
                              <a:pt x="521" y="36"/>
                            </a:cubicBezTo>
                            <a:cubicBezTo>
                              <a:pt x="519" y="36"/>
                              <a:pt x="517" y="38"/>
                              <a:pt x="517" y="40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lnTo>
                              <a:pt x="509" y="57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2" name="Freeform 88">
                        <a:extLst>
                          <a:ext uri="{FF2B5EF4-FFF2-40B4-BE49-F238E27FC236}">
                            <a16:creationId xmlns:a16="http://schemas.microsoft.com/office/drawing/2014/main" id="{DE2CD7FD-AE81-4AB7-8DE6-0FFD4C939BC1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240074" y="2673574"/>
                        <a:ext cx="1702503" cy="211421"/>
                      </a:xfrm>
                      <a:custGeom>
                        <a:avLst/>
                        <a:gdLst>
                          <a:gd name="T0" fmla="*/ 0 w 526"/>
                          <a:gd name="T1" fmla="*/ 57 h 65"/>
                          <a:gd name="T2" fmla="*/ 41 w 526"/>
                          <a:gd name="T3" fmla="*/ 57 h 65"/>
                          <a:gd name="T4" fmla="*/ 7 w 526"/>
                          <a:gd name="T5" fmla="*/ 0 h 65"/>
                          <a:gd name="T6" fmla="*/ 33 w 526"/>
                          <a:gd name="T7" fmla="*/ 57 h 65"/>
                          <a:gd name="T8" fmla="*/ 68 w 526"/>
                          <a:gd name="T9" fmla="*/ 0 h 65"/>
                          <a:gd name="T10" fmla="*/ 68 w 526"/>
                          <a:gd name="T11" fmla="*/ 65 h 65"/>
                          <a:gd name="T12" fmla="*/ 101 w 526"/>
                          <a:gd name="T13" fmla="*/ 9 h 65"/>
                          <a:gd name="T14" fmla="*/ 68 w 526"/>
                          <a:gd name="T15" fmla="*/ 9 h 65"/>
                          <a:gd name="T16" fmla="*/ 68 w 526"/>
                          <a:gd name="T17" fmla="*/ 57 h 65"/>
                          <a:gd name="T18" fmla="*/ 145 w 526"/>
                          <a:gd name="T19" fmla="*/ 0 h 65"/>
                          <a:gd name="T20" fmla="*/ 125 w 526"/>
                          <a:gd name="T21" fmla="*/ 9 h 65"/>
                          <a:gd name="T22" fmla="*/ 125 w 526"/>
                          <a:gd name="T23" fmla="*/ 57 h 65"/>
                          <a:gd name="T24" fmla="*/ 158 w 526"/>
                          <a:gd name="T25" fmla="*/ 65 h 65"/>
                          <a:gd name="T26" fmla="*/ 158 w 526"/>
                          <a:gd name="T27" fmla="*/ 36 h 65"/>
                          <a:gd name="T28" fmla="*/ 145 w 526"/>
                          <a:gd name="T29" fmla="*/ 57 h 65"/>
                          <a:gd name="T30" fmla="*/ 181 w 526"/>
                          <a:gd name="T31" fmla="*/ 57 h 65"/>
                          <a:gd name="T32" fmla="*/ 223 w 526"/>
                          <a:gd name="T33" fmla="*/ 57 h 65"/>
                          <a:gd name="T34" fmla="*/ 190 w 526"/>
                          <a:gd name="T35" fmla="*/ 0 h 65"/>
                          <a:gd name="T36" fmla="*/ 214 w 526"/>
                          <a:gd name="T37" fmla="*/ 57 h 65"/>
                          <a:gd name="T38" fmla="*/ 267 w 526"/>
                          <a:gd name="T39" fmla="*/ 57 h 65"/>
                          <a:gd name="T40" fmla="*/ 242 w 526"/>
                          <a:gd name="T41" fmla="*/ 5 h 65"/>
                          <a:gd name="T42" fmla="*/ 258 w 526"/>
                          <a:gd name="T43" fmla="*/ 57 h 65"/>
                          <a:gd name="T44" fmla="*/ 246 w 526"/>
                          <a:gd name="T45" fmla="*/ 65 h 65"/>
                          <a:gd name="T46" fmla="*/ 283 w 526"/>
                          <a:gd name="T47" fmla="*/ 40 h 65"/>
                          <a:gd name="T48" fmla="*/ 275 w 526"/>
                          <a:gd name="T49" fmla="*/ 57 h 65"/>
                          <a:gd name="T50" fmla="*/ 303 w 526"/>
                          <a:gd name="T51" fmla="*/ 9 h 65"/>
                          <a:gd name="T52" fmla="*/ 336 w 526"/>
                          <a:gd name="T53" fmla="*/ 65 h 65"/>
                          <a:gd name="T54" fmla="*/ 336 w 526"/>
                          <a:gd name="T55" fmla="*/ 0 h 65"/>
                          <a:gd name="T56" fmla="*/ 336 w 526"/>
                          <a:gd name="T57" fmla="*/ 9 h 65"/>
                          <a:gd name="T58" fmla="*/ 310 w 526"/>
                          <a:gd name="T59" fmla="*/ 9 h 65"/>
                          <a:gd name="T60" fmla="*/ 367 w 526"/>
                          <a:gd name="T61" fmla="*/ 0 h 65"/>
                          <a:gd name="T62" fmla="*/ 380 w 526"/>
                          <a:gd name="T63" fmla="*/ 9 h 65"/>
                          <a:gd name="T64" fmla="*/ 363 w 526"/>
                          <a:gd name="T65" fmla="*/ 61 h 65"/>
                          <a:gd name="T66" fmla="*/ 404 w 526"/>
                          <a:gd name="T67" fmla="*/ 61 h 65"/>
                          <a:gd name="T68" fmla="*/ 396 w 526"/>
                          <a:gd name="T69" fmla="*/ 40 h 65"/>
                          <a:gd name="T70" fmla="*/ 432 w 526"/>
                          <a:gd name="T71" fmla="*/ 0 h 65"/>
                          <a:gd name="T72" fmla="*/ 432 w 526"/>
                          <a:gd name="T73" fmla="*/ 65 h 65"/>
                          <a:gd name="T74" fmla="*/ 465 w 526"/>
                          <a:gd name="T75" fmla="*/ 9 h 65"/>
                          <a:gd name="T76" fmla="*/ 432 w 526"/>
                          <a:gd name="T77" fmla="*/ 9 h 65"/>
                          <a:gd name="T78" fmla="*/ 432 w 526"/>
                          <a:gd name="T79" fmla="*/ 57 h 65"/>
                          <a:gd name="T80" fmla="*/ 509 w 526"/>
                          <a:gd name="T81" fmla="*/ 0 h 65"/>
                          <a:gd name="T82" fmla="*/ 488 w 526"/>
                          <a:gd name="T83" fmla="*/ 9 h 65"/>
                          <a:gd name="T84" fmla="*/ 488 w 526"/>
                          <a:gd name="T85" fmla="*/ 57 h 65"/>
                          <a:gd name="T86" fmla="*/ 521 w 526"/>
                          <a:gd name="T87" fmla="*/ 65 h 65"/>
                          <a:gd name="T88" fmla="*/ 521 w 526"/>
                          <a:gd name="T89" fmla="*/ 36 h 65"/>
                          <a:gd name="T90" fmla="*/ 509 w 526"/>
                          <a:gd name="T91" fmla="*/ 57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7" y="0"/>
                            </a:moveTo>
                            <a:cubicBezTo>
                              <a:pt x="3" y="0"/>
                              <a:pt x="0" y="4"/>
                              <a:pt x="0" y="9"/>
                            </a:cubicBezTo>
                            <a:cubicBezTo>
                              <a:pt x="0" y="57"/>
                              <a:pt x="0" y="57"/>
                              <a:pt x="0" y="57"/>
                            </a:cubicBezTo>
                            <a:cubicBezTo>
                              <a:pt x="0" y="62"/>
                              <a:pt x="3" y="65"/>
                              <a:pt x="7" y="65"/>
                            </a:cubicBezTo>
                            <a:cubicBezTo>
                              <a:pt x="33" y="65"/>
                              <a:pt x="33" y="65"/>
                              <a:pt x="33" y="65"/>
                            </a:cubicBezTo>
                            <a:cubicBezTo>
                              <a:pt x="37" y="65"/>
                              <a:pt x="41" y="62"/>
                              <a:pt x="41" y="57"/>
                            </a:cubicBezTo>
                            <a:cubicBezTo>
                              <a:pt x="41" y="9"/>
                              <a:pt x="41" y="9"/>
                              <a:pt x="41" y="9"/>
                            </a:cubicBezTo>
                            <a:cubicBezTo>
                              <a:pt x="41" y="4"/>
                              <a:pt x="37" y="0"/>
                              <a:pt x="33" y="0"/>
                            </a:cubicBezTo>
                            <a:lnTo>
                              <a:pt x="7" y="0"/>
                            </a:lnTo>
                            <a:close/>
                            <a:moveTo>
                              <a:pt x="7" y="9"/>
                            </a:moveTo>
                            <a:cubicBezTo>
                              <a:pt x="33" y="9"/>
                              <a:pt x="33" y="9"/>
                              <a:pt x="33" y="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cubicBezTo>
                              <a:pt x="7" y="57"/>
                              <a:pt x="7" y="57"/>
                              <a:pt x="7" y="57"/>
                            </a:cubicBezTo>
                            <a:lnTo>
                              <a:pt x="7" y="9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9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2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2"/>
                              <a:pt x="101" y="57"/>
                            </a:cubicBezTo>
                            <a:cubicBezTo>
                              <a:pt x="101" y="9"/>
                              <a:pt x="101" y="9"/>
                              <a:pt x="101" y="9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9"/>
                            </a:moveTo>
                            <a:cubicBezTo>
                              <a:pt x="93" y="9"/>
                              <a:pt x="93" y="9"/>
                              <a:pt x="93" y="9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9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5"/>
                            </a:cubicBezTo>
                            <a:cubicBezTo>
                              <a:pt x="120" y="7"/>
                              <a:pt x="123" y="9"/>
                              <a:pt x="125" y="9"/>
                            </a:cubicBezTo>
                            <a:cubicBezTo>
                              <a:pt x="137" y="9"/>
                              <a:pt x="137" y="9"/>
                              <a:pt x="137" y="9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40"/>
                              <a:pt x="162" y="40"/>
                              <a:pt x="162" y="40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40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9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2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2"/>
                              <a:pt x="223" y="57"/>
                            </a:cubicBezTo>
                            <a:cubicBezTo>
                              <a:pt x="223" y="9"/>
                              <a:pt x="223" y="9"/>
                              <a:pt x="223" y="9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9"/>
                            </a:moveTo>
                            <a:cubicBezTo>
                              <a:pt x="214" y="9"/>
                              <a:pt x="214" y="9"/>
                              <a:pt x="214" y="9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9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5"/>
                            </a:cubicBezTo>
                            <a:cubicBezTo>
                              <a:pt x="242" y="7"/>
                              <a:pt x="244" y="9"/>
                              <a:pt x="246" y="9"/>
                            </a:cubicBezTo>
                            <a:cubicBezTo>
                              <a:pt x="258" y="9"/>
                              <a:pt x="258" y="9"/>
                              <a:pt x="258" y="9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40"/>
                              <a:pt x="283" y="40"/>
                              <a:pt x="283" y="40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40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9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2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2"/>
                              <a:pt x="344" y="57"/>
                            </a:cubicBezTo>
                            <a:cubicBezTo>
                              <a:pt x="344" y="9"/>
                              <a:pt x="344" y="9"/>
                              <a:pt x="344" y="9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9"/>
                            </a:moveTo>
                            <a:cubicBezTo>
                              <a:pt x="336" y="9"/>
                              <a:pt x="336" y="9"/>
                              <a:pt x="336" y="9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9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5"/>
                            </a:cubicBezTo>
                            <a:cubicBezTo>
                              <a:pt x="363" y="7"/>
                              <a:pt x="365" y="9"/>
                              <a:pt x="367" y="9"/>
                            </a:cubicBezTo>
                            <a:cubicBezTo>
                              <a:pt x="380" y="9"/>
                              <a:pt x="380" y="9"/>
                              <a:pt x="380" y="9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40"/>
                              <a:pt x="404" y="40"/>
                              <a:pt x="404" y="40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40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9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2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2"/>
                              <a:pt x="465" y="57"/>
                            </a:cubicBezTo>
                            <a:cubicBezTo>
                              <a:pt x="465" y="9"/>
                              <a:pt x="465" y="9"/>
                              <a:pt x="465" y="9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9"/>
                            </a:moveTo>
                            <a:cubicBezTo>
                              <a:pt x="457" y="9"/>
                              <a:pt x="457" y="9"/>
                              <a:pt x="457" y="9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9"/>
                            </a:lnTo>
                            <a:close/>
                            <a:moveTo>
                              <a:pt x="509" y="57"/>
                            </a:moveTo>
                            <a:cubicBezTo>
                              <a:pt x="509" y="0"/>
                              <a:pt x="509" y="0"/>
                              <a:pt x="509" y="0"/>
                            </a:cubicBezTo>
                            <a:cubicBezTo>
                              <a:pt x="488" y="0"/>
                              <a:pt x="488" y="0"/>
                              <a:pt x="488" y="0"/>
                            </a:cubicBezTo>
                            <a:cubicBezTo>
                              <a:pt x="486" y="0"/>
                              <a:pt x="484" y="1"/>
                              <a:pt x="484" y="5"/>
                            </a:cubicBezTo>
                            <a:cubicBezTo>
                              <a:pt x="484" y="7"/>
                              <a:pt x="486" y="9"/>
                              <a:pt x="488" y="9"/>
                            </a:cubicBezTo>
                            <a:cubicBezTo>
                              <a:pt x="500" y="9"/>
                              <a:pt x="500" y="9"/>
                              <a:pt x="500" y="9"/>
                            </a:cubicBezTo>
                            <a:cubicBezTo>
                              <a:pt x="500" y="57"/>
                              <a:pt x="500" y="57"/>
                              <a:pt x="500" y="57"/>
                            </a:cubicBezTo>
                            <a:cubicBezTo>
                              <a:pt x="488" y="57"/>
                              <a:pt x="488" y="57"/>
                              <a:pt x="488" y="57"/>
                            </a:cubicBezTo>
                            <a:cubicBezTo>
                              <a:pt x="486" y="57"/>
                              <a:pt x="484" y="58"/>
                              <a:pt x="484" y="61"/>
                            </a:cubicBezTo>
                            <a:cubicBezTo>
                              <a:pt x="484" y="64"/>
                              <a:pt x="486" y="65"/>
                              <a:pt x="488" y="65"/>
                            </a:cubicBezTo>
                            <a:cubicBezTo>
                              <a:pt x="521" y="65"/>
                              <a:pt x="521" y="65"/>
                              <a:pt x="521" y="65"/>
                            </a:cubicBezTo>
                            <a:cubicBezTo>
                              <a:pt x="524" y="65"/>
                              <a:pt x="526" y="64"/>
                              <a:pt x="526" y="61"/>
                            </a:cubicBezTo>
                            <a:cubicBezTo>
                              <a:pt x="526" y="40"/>
                              <a:pt x="526" y="40"/>
                              <a:pt x="526" y="40"/>
                            </a:cubicBezTo>
                            <a:cubicBezTo>
                              <a:pt x="526" y="38"/>
                              <a:pt x="525" y="36"/>
                              <a:pt x="521" y="36"/>
                            </a:cubicBezTo>
                            <a:cubicBezTo>
                              <a:pt x="519" y="36"/>
                              <a:pt x="517" y="38"/>
                              <a:pt x="517" y="40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lnTo>
                              <a:pt x="509" y="57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96" name="Group 1195">
                      <a:extLst>
                        <a:ext uri="{FF2B5EF4-FFF2-40B4-BE49-F238E27FC236}">
                          <a16:creationId xmlns:a16="http://schemas.microsoft.com/office/drawing/2014/main" id="{AC633AD2-6BED-4C1E-82E8-E4B6209C22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8489" y="2395841"/>
                      <a:ext cx="3494088" cy="211421"/>
                      <a:chOff x="6448489" y="2350878"/>
                      <a:chExt cx="3494088" cy="211421"/>
                    </a:xfrm>
                  </p:grpSpPr>
                  <p:sp>
                    <p:nvSpPr>
                      <p:cNvPr id="270" name="Freeform 89">
                        <a:extLst>
                          <a:ext uri="{FF2B5EF4-FFF2-40B4-BE49-F238E27FC236}">
                            <a16:creationId xmlns:a16="http://schemas.microsoft.com/office/drawing/2014/main" id="{DC25878A-6EC6-42DB-A53E-296C240DAABA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48489" y="2350878"/>
                        <a:ext cx="1702503" cy="211421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40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6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6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6 h 65"/>
                          <a:gd name="T32" fmla="*/ 181 w 526"/>
                          <a:gd name="T33" fmla="*/ 56 h 65"/>
                          <a:gd name="T34" fmla="*/ 223 w 526"/>
                          <a:gd name="T35" fmla="*/ 56 h 65"/>
                          <a:gd name="T36" fmla="*/ 190 w 526"/>
                          <a:gd name="T37" fmla="*/ 0 h 65"/>
                          <a:gd name="T38" fmla="*/ 214 w 526"/>
                          <a:gd name="T39" fmla="*/ 56 h 65"/>
                          <a:gd name="T40" fmla="*/ 267 w 526"/>
                          <a:gd name="T41" fmla="*/ 56 h 65"/>
                          <a:gd name="T42" fmla="*/ 242 w 526"/>
                          <a:gd name="T43" fmla="*/ 4 h 65"/>
                          <a:gd name="T44" fmla="*/ 258 w 526"/>
                          <a:gd name="T45" fmla="*/ 56 h 65"/>
                          <a:gd name="T46" fmla="*/ 246 w 526"/>
                          <a:gd name="T47" fmla="*/ 65 h 65"/>
                          <a:gd name="T48" fmla="*/ 283 w 526"/>
                          <a:gd name="T49" fmla="*/ 40 h 65"/>
                          <a:gd name="T50" fmla="*/ 275 w 526"/>
                          <a:gd name="T51" fmla="*/ 56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40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6 h 65"/>
                          <a:gd name="T82" fmla="*/ 509 w 526"/>
                          <a:gd name="T83" fmla="*/ 0 h 65"/>
                          <a:gd name="T84" fmla="*/ 488 w 526"/>
                          <a:gd name="T85" fmla="*/ 8 h 65"/>
                          <a:gd name="T86" fmla="*/ 488 w 526"/>
                          <a:gd name="T87" fmla="*/ 56 h 65"/>
                          <a:gd name="T88" fmla="*/ 521 w 526"/>
                          <a:gd name="T89" fmla="*/ 65 h 65"/>
                          <a:gd name="T90" fmla="*/ 521 w 526"/>
                          <a:gd name="T91" fmla="*/ 36 h 65"/>
                          <a:gd name="T92" fmla="*/ 509 w 526"/>
                          <a:gd name="T93" fmla="*/ 56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6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6"/>
                              <a:pt x="16" y="56"/>
                              <a:pt x="16" y="56"/>
                            </a:cubicBezTo>
                            <a:cubicBezTo>
                              <a:pt x="4" y="56"/>
                              <a:pt x="4" y="56"/>
                              <a:pt x="4" y="56"/>
                            </a:cubicBezTo>
                            <a:cubicBezTo>
                              <a:pt x="1" y="56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40"/>
                              <a:pt x="41" y="40"/>
                              <a:pt x="41" y="40"/>
                            </a:cubicBezTo>
                            <a:cubicBezTo>
                              <a:pt x="41" y="37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7"/>
                              <a:pt x="33" y="40"/>
                            </a:cubicBezTo>
                            <a:cubicBezTo>
                              <a:pt x="33" y="56"/>
                              <a:pt x="33" y="56"/>
                              <a:pt x="33" y="56"/>
                            </a:cubicBezTo>
                            <a:lnTo>
                              <a:pt x="25" y="56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6"/>
                              <a:pt x="60" y="56"/>
                              <a:pt x="60" y="56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6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6"/>
                              <a:pt x="93" y="56"/>
                              <a:pt x="93" y="56"/>
                            </a:cubicBezTo>
                            <a:cubicBezTo>
                              <a:pt x="68" y="56"/>
                              <a:pt x="68" y="56"/>
                              <a:pt x="68" y="56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6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6"/>
                              <a:pt x="137" y="56"/>
                              <a:pt x="137" y="56"/>
                            </a:cubicBezTo>
                            <a:cubicBezTo>
                              <a:pt x="125" y="56"/>
                              <a:pt x="125" y="56"/>
                              <a:pt x="125" y="56"/>
                            </a:cubicBezTo>
                            <a:cubicBezTo>
                              <a:pt x="123" y="56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40"/>
                              <a:pt x="162" y="40"/>
                              <a:pt x="162" y="40"/>
                            </a:cubicBezTo>
                            <a:cubicBezTo>
                              <a:pt x="162" y="37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7"/>
                              <a:pt x="154" y="40"/>
                            </a:cubicBezTo>
                            <a:cubicBezTo>
                              <a:pt x="154" y="56"/>
                              <a:pt x="154" y="56"/>
                              <a:pt x="154" y="56"/>
                            </a:cubicBezTo>
                            <a:lnTo>
                              <a:pt x="145" y="56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6"/>
                              <a:pt x="181" y="56"/>
                              <a:pt x="181" y="56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6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6"/>
                              <a:pt x="214" y="56"/>
                              <a:pt x="214" y="56"/>
                            </a:cubicBezTo>
                            <a:cubicBezTo>
                              <a:pt x="190" y="56"/>
                              <a:pt x="190" y="56"/>
                              <a:pt x="190" y="56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6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6"/>
                              <a:pt x="258" y="56"/>
                              <a:pt x="258" y="56"/>
                            </a:cubicBezTo>
                            <a:cubicBezTo>
                              <a:pt x="246" y="56"/>
                              <a:pt x="246" y="56"/>
                              <a:pt x="246" y="56"/>
                            </a:cubicBezTo>
                            <a:cubicBezTo>
                              <a:pt x="244" y="56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40"/>
                              <a:pt x="283" y="40"/>
                              <a:pt x="283" y="40"/>
                            </a:cubicBezTo>
                            <a:cubicBezTo>
                              <a:pt x="283" y="37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7"/>
                              <a:pt x="275" y="40"/>
                            </a:cubicBezTo>
                            <a:cubicBezTo>
                              <a:pt x="275" y="56"/>
                              <a:pt x="275" y="56"/>
                              <a:pt x="275" y="56"/>
                            </a:cubicBezTo>
                            <a:lnTo>
                              <a:pt x="267" y="56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6"/>
                              <a:pt x="303" y="56"/>
                              <a:pt x="303" y="56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6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6"/>
                              <a:pt x="336" y="56"/>
                              <a:pt x="336" y="56"/>
                            </a:cubicBezTo>
                            <a:cubicBezTo>
                              <a:pt x="310" y="56"/>
                              <a:pt x="310" y="56"/>
                              <a:pt x="310" y="56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6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6"/>
                              <a:pt x="380" y="56"/>
                              <a:pt x="380" y="56"/>
                            </a:cubicBezTo>
                            <a:cubicBezTo>
                              <a:pt x="367" y="56"/>
                              <a:pt x="367" y="56"/>
                              <a:pt x="367" y="56"/>
                            </a:cubicBezTo>
                            <a:cubicBezTo>
                              <a:pt x="365" y="56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40"/>
                              <a:pt x="404" y="40"/>
                              <a:pt x="404" y="40"/>
                            </a:cubicBezTo>
                            <a:cubicBezTo>
                              <a:pt x="404" y="37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7"/>
                              <a:pt x="396" y="40"/>
                            </a:cubicBezTo>
                            <a:cubicBezTo>
                              <a:pt x="396" y="56"/>
                              <a:pt x="396" y="56"/>
                              <a:pt x="396" y="56"/>
                            </a:cubicBezTo>
                            <a:lnTo>
                              <a:pt x="388" y="56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6"/>
                              <a:pt x="423" y="56"/>
                              <a:pt x="423" y="56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6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6"/>
                              <a:pt x="457" y="56"/>
                              <a:pt x="457" y="56"/>
                            </a:cubicBezTo>
                            <a:cubicBezTo>
                              <a:pt x="432" y="56"/>
                              <a:pt x="432" y="56"/>
                              <a:pt x="432" y="56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509" y="56"/>
                            </a:moveTo>
                            <a:cubicBezTo>
                              <a:pt x="509" y="0"/>
                              <a:pt x="509" y="0"/>
                              <a:pt x="509" y="0"/>
                            </a:cubicBezTo>
                            <a:cubicBezTo>
                              <a:pt x="488" y="0"/>
                              <a:pt x="488" y="0"/>
                              <a:pt x="488" y="0"/>
                            </a:cubicBezTo>
                            <a:cubicBezTo>
                              <a:pt x="486" y="0"/>
                              <a:pt x="484" y="1"/>
                              <a:pt x="484" y="4"/>
                            </a:cubicBezTo>
                            <a:cubicBezTo>
                              <a:pt x="484" y="7"/>
                              <a:pt x="486" y="8"/>
                              <a:pt x="488" y="8"/>
                            </a:cubicBezTo>
                            <a:cubicBezTo>
                              <a:pt x="500" y="8"/>
                              <a:pt x="500" y="8"/>
                              <a:pt x="500" y="8"/>
                            </a:cubicBezTo>
                            <a:cubicBezTo>
                              <a:pt x="500" y="56"/>
                              <a:pt x="500" y="56"/>
                              <a:pt x="500" y="56"/>
                            </a:cubicBezTo>
                            <a:cubicBezTo>
                              <a:pt x="488" y="56"/>
                              <a:pt x="488" y="56"/>
                              <a:pt x="488" y="56"/>
                            </a:cubicBezTo>
                            <a:cubicBezTo>
                              <a:pt x="486" y="56"/>
                              <a:pt x="484" y="58"/>
                              <a:pt x="484" y="61"/>
                            </a:cubicBezTo>
                            <a:cubicBezTo>
                              <a:pt x="484" y="64"/>
                              <a:pt x="486" y="65"/>
                              <a:pt x="488" y="65"/>
                            </a:cubicBezTo>
                            <a:cubicBezTo>
                              <a:pt x="521" y="65"/>
                              <a:pt x="521" y="65"/>
                              <a:pt x="521" y="65"/>
                            </a:cubicBezTo>
                            <a:cubicBezTo>
                              <a:pt x="524" y="65"/>
                              <a:pt x="526" y="64"/>
                              <a:pt x="526" y="61"/>
                            </a:cubicBezTo>
                            <a:cubicBezTo>
                              <a:pt x="526" y="40"/>
                              <a:pt x="526" y="40"/>
                              <a:pt x="526" y="40"/>
                            </a:cubicBezTo>
                            <a:cubicBezTo>
                              <a:pt x="526" y="37"/>
                              <a:pt x="525" y="36"/>
                              <a:pt x="521" y="36"/>
                            </a:cubicBezTo>
                            <a:cubicBezTo>
                              <a:pt x="519" y="36"/>
                              <a:pt x="517" y="37"/>
                              <a:pt x="517" y="40"/>
                            </a:cubicBezTo>
                            <a:cubicBezTo>
                              <a:pt x="517" y="56"/>
                              <a:pt x="517" y="56"/>
                              <a:pt x="517" y="56"/>
                            </a:cubicBezTo>
                            <a:lnTo>
                              <a:pt x="509" y="56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3" name="Freeform 89">
                        <a:extLst>
                          <a:ext uri="{FF2B5EF4-FFF2-40B4-BE49-F238E27FC236}">
                            <a16:creationId xmlns:a16="http://schemas.microsoft.com/office/drawing/2014/main" id="{17F5EC45-84B3-4DC4-ADE1-754A4AFE1CF9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240074" y="2350878"/>
                        <a:ext cx="1702503" cy="211421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40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6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6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6 h 65"/>
                          <a:gd name="T32" fmla="*/ 181 w 526"/>
                          <a:gd name="T33" fmla="*/ 56 h 65"/>
                          <a:gd name="T34" fmla="*/ 223 w 526"/>
                          <a:gd name="T35" fmla="*/ 56 h 65"/>
                          <a:gd name="T36" fmla="*/ 190 w 526"/>
                          <a:gd name="T37" fmla="*/ 0 h 65"/>
                          <a:gd name="T38" fmla="*/ 214 w 526"/>
                          <a:gd name="T39" fmla="*/ 56 h 65"/>
                          <a:gd name="T40" fmla="*/ 267 w 526"/>
                          <a:gd name="T41" fmla="*/ 56 h 65"/>
                          <a:gd name="T42" fmla="*/ 242 w 526"/>
                          <a:gd name="T43" fmla="*/ 4 h 65"/>
                          <a:gd name="T44" fmla="*/ 258 w 526"/>
                          <a:gd name="T45" fmla="*/ 56 h 65"/>
                          <a:gd name="T46" fmla="*/ 246 w 526"/>
                          <a:gd name="T47" fmla="*/ 65 h 65"/>
                          <a:gd name="T48" fmla="*/ 283 w 526"/>
                          <a:gd name="T49" fmla="*/ 40 h 65"/>
                          <a:gd name="T50" fmla="*/ 275 w 526"/>
                          <a:gd name="T51" fmla="*/ 56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40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6 h 65"/>
                          <a:gd name="T82" fmla="*/ 509 w 526"/>
                          <a:gd name="T83" fmla="*/ 0 h 65"/>
                          <a:gd name="T84" fmla="*/ 488 w 526"/>
                          <a:gd name="T85" fmla="*/ 8 h 65"/>
                          <a:gd name="T86" fmla="*/ 488 w 526"/>
                          <a:gd name="T87" fmla="*/ 56 h 65"/>
                          <a:gd name="T88" fmla="*/ 521 w 526"/>
                          <a:gd name="T89" fmla="*/ 65 h 65"/>
                          <a:gd name="T90" fmla="*/ 521 w 526"/>
                          <a:gd name="T91" fmla="*/ 36 h 65"/>
                          <a:gd name="T92" fmla="*/ 509 w 526"/>
                          <a:gd name="T93" fmla="*/ 56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6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6"/>
                              <a:pt x="16" y="56"/>
                              <a:pt x="16" y="56"/>
                            </a:cubicBezTo>
                            <a:cubicBezTo>
                              <a:pt x="4" y="56"/>
                              <a:pt x="4" y="56"/>
                              <a:pt x="4" y="56"/>
                            </a:cubicBezTo>
                            <a:cubicBezTo>
                              <a:pt x="1" y="56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40"/>
                              <a:pt x="41" y="40"/>
                              <a:pt x="41" y="40"/>
                            </a:cubicBezTo>
                            <a:cubicBezTo>
                              <a:pt x="41" y="37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7"/>
                              <a:pt x="33" y="40"/>
                            </a:cubicBezTo>
                            <a:cubicBezTo>
                              <a:pt x="33" y="56"/>
                              <a:pt x="33" y="56"/>
                              <a:pt x="33" y="56"/>
                            </a:cubicBezTo>
                            <a:lnTo>
                              <a:pt x="25" y="56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6"/>
                              <a:pt x="60" y="56"/>
                              <a:pt x="60" y="56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6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6"/>
                              <a:pt x="93" y="56"/>
                              <a:pt x="93" y="56"/>
                            </a:cubicBezTo>
                            <a:cubicBezTo>
                              <a:pt x="68" y="56"/>
                              <a:pt x="68" y="56"/>
                              <a:pt x="68" y="56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6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6"/>
                              <a:pt x="137" y="56"/>
                              <a:pt x="137" y="56"/>
                            </a:cubicBezTo>
                            <a:cubicBezTo>
                              <a:pt x="125" y="56"/>
                              <a:pt x="125" y="56"/>
                              <a:pt x="125" y="56"/>
                            </a:cubicBezTo>
                            <a:cubicBezTo>
                              <a:pt x="123" y="56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40"/>
                              <a:pt x="162" y="40"/>
                              <a:pt x="162" y="40"/>
                            </a:cubicBezTo>
                            <a:cubicBezTo>
                              <a:pt x="162" y="37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7"/>
                              <a:pt x="154" y="40"/>
                            </a:cubicBezTo>
                            <a:cubicBezTo>
                              <a:pt x="154" y="56"/>
                              <a:pt x="154" y="56"/>
                              <a:pt x="154" y="56"/>
                            </a:cubicBezTo>
                            <a:lnTo>
                              <a:pt x="145" y="56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6"/>
                              <a:pt x="181" y="56"/>
                              <a:pt x="181" y="56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6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6"/>
                              <a:pt x="214" y="56"/>
                              <a:pt x="214" y="56"/>
                            </a:cubicBezTo>
                            <a:cubicBezTo>
                              <a:pt x="190" y="56"/>
                              <a:pt x="190" y="56"/>
                              <a:pt x="190" y="56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6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6"/>
                              <a:pt x="258" y="56"/>
                              <a:pt x="258" y="56"/>
                            </a:cubicBezTo>
                            <a:cubicBezTo>
                              <a:pt x="246" y="56"/>
                              <a:pt x="246" y="56"/>
                              <a:pt x="246" y="56"/>
                            </a:cubicBezTo>
                            <a:cubicBezTo>
                              <a:pt x="244" y="56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40"/>
                              <a:pt x="283" y="40"/>
                              <a:pt x="283" y="40"/>
                            </a:cubicBezTo>
                            <a:cubicBezTo>
                              <a:pt x="283" y="37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7"/>
                              <a:pt x="275" y="40"/>
                            </a:cubicBezTo>
                            <a:cubicBezTo>
                              <a:pt x="275" y="56"/>
                              <a:pt x="275" y="56"/>
                              <a:pt x="275" y="56"/>
                            </a:cubicBezTo>
                            <a:lnTo>
                              <a:pt x="267" y="56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6"/>
                              <a:pt x="303" y="56"/>
                              <a:pt x="303" y="56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6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6"/>
                              <a:pt x="336" y="56"/>
                              <a:pt x="336" y="56"/>
                            </a:cubicBezTo>
                            <a:cubicBezTo>
                              <a:pt x="310" y="56"/>
                              <a:pt x="310" y="56"/>
                              <a:pt x="310" y="56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6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6"/>
                              <a:pt x="380" y="56"/>
                              <a:pt x="380" y="56"/>
                            </a:cubicBezTo>
                            <a:cubicBezTo>
                              <a:pt x="367" y="56"/>
                              <a:pt x="367" y="56"/>
                              <a:pt x="367" y="56"/>
                            </a:cubicBezTo>
                            <a:cubicBezTo>
                              <a:pt x="365" y="56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40"/>
                              <a:pt x="404" y="40"/>
                              <a:pt x="404" y="40"/>
                            </a:cubicBezTo>
                            <a:cubicBezTo>
                              <a:pt x="404" y="37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7"/>
                              <a:pt x="396" y="40"/>
                            </a:cubicBezTo>
                            <a:cubicBezTo>
                              <a:pt x="396" y="56"/>
                              <a:pt x="396" y="56"/>
                              <a:pt x="396" y="56"/>
                            </a:cubicBezTo>
                            <a:lnTo>
                              <a:pt x="388" y="56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6"/>
                              <a:pt x="423" y="56"/>
                              <a:pt x="423" y="56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6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6"/>
                              <a:pt x="457" y="56"/>
                              <a:pt x="457" y="56"/>
                            </a:cubicBezTo>
                            <a:cubicBezTo>
                              <a:pt x="432" y="56"/>
                              <a:pt x="432" y="56"/>
                              <a:pt x="432" y="56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509" y="56"/>
                            </a:moveTo>
                            <a:cubicBezTo>
                              <a:pt x="509" y="0"/>
                              <a:pt x="509" y="0"/>
                              <a:pt x="509" y="0"/>
                            </a:cubicBezTo>
                            <a:cubicBezTo>
                              <a:pt x="488" y="0"/>
                              <a:pt x="488" y="0"/>
                              <a:pt x="488" y="0"/>
                            </a:cubicBezTo>
                            <a:cubicBezTo>
                              <a:pt x="486" y="0"/>
                              <a:pt x="484" y="1"/>
                              <a:pt x="484" y="4"/>
                            </a:cubicBezTo>
                            <a:cubicBezTo>
                              <a:pt x="484" y="7"/>
                              <a:pt x="486" y="8"/>
                              <a:pt x="488" y="8"/>
                            </a:cubicBezTo>
                            <a:cubicBezTo>
                              <a:pt x="500" y="8"/>
                              <a:pt x="500" y="8"/>
                              <a:pt x="500" y="8"/>
                            </a:cubicBezTo>
                            <a:cubicBezTo>
                              <a:pt x="500" y="56"/>
                              <a:pt x="500" y="56"/>
                              <a:pt x="500" y="56"/>
                            </a:cubicBezTo>
                            <a:cubicBezTo>
                              <a:pt x="488" y="56"/>
                              <a:pt x="488" y="56"/>
                              <a:pt x="488" y="56"/>
                            </a:cubicBezTo>
                            <a:cubicBezTo>
                              <a:pt x="486" y="56"/>
                              <a:pt x="484" y="58"/>
                              <a:pt x="484" y="61"/>
                            </a:cubicBezTo>
                            <a:cubicBezTo>
                              <a:pt x="484" y="64"/>
                              <a:pt x="486" y="65"/>
                              <a:pt x="488" y="65"/>
                            </a:cubicBezTo>
                            <a:cubicBezTo>
                              <a:pt x="521" y="65"/>
                              <a:pt x="521" y="65"/>
                              <a:pt x="521" y="65"/>
                            </a:cubicBezTo>
                            <a:cubicBezTo>
                              <a:pt x="524" y="65"/>
                              <a:pt x="526" y="64"/>
                              <a:pt x="526" y="61"/>
                            </a:cubicBezTo>
                            <a:cubicBezTo>
                              <a:pt x="526" y="40"/>
                              <a:pt x="526" y="40"/>
                              <a:pt x="526" y="40"/>
                            </a:cubicBezTo>
                            <a:cubicBezTo>
                              <a:pt x="526" y="37"/>
                              <a:pt x="525" y="36"/>
                              <a:pt x="521" y="36"/>
                            </a:cubicBezTo>
                            <a:cubicBezTo>
                              <a:pt x="519" y="36"/>
                              <a:pt x="517" y="37"/>
                              <a:pt x="517" y="40"/>
                            </a:cubicBezTo>
                            <a:cubicBezTo>
                              <a:pt x="517" y="56"/>
                              <a:pt x="517" y="56"/>
                              <a:pt x="517" y="56"/>
                            </a:cubicBezTo>
                            <a:lnTo>
                              <a:pt x="509" y="56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91" name="Group 1190">
                      <a:extLst>
                        <a:ext uri="{FF2B5EF4-FFF2-40B4-BE49-F238E27FC236}">
                          <a16:creationId xmlns:a16="http://schemas.microsoft.com/office/drawing/2014/main" id="{306A529E-E776-4758-8EF8-584FDD7FA2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8489" y="4053195"/>
                      <a:ext cx="3494088" cy="205860"/>
                      <a:chOff x="6448489" y="3923399"/>
                      <a:chExt cx="3494088" cy="205860"/>
                    </a:xfrm>
                  </p:grpSpPr>
                  <p:sp>
                    <p:nvSpPr>
                      <p:cNvPr id="276" name="Freeform 87">
                        <a:extLst>
                          <a:ext uri="{FF2B5EF4-FFF2-40B4-BE49-F238E27FC236}">
                            <a16:creationId xmlns:a16="http://schemas.microsoft.com/office/drawing/2014/main" id="{4A7ECAF6-72F8-41F4-B523-36DD7C694D89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48489" y="3923399"/>
                        <a:ext cx="1702503" cy="205860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39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7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7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7 h 65"/>
                          <a:gd name="T32" fmla="*/ 181 w 526"/>
                          <a:gd name="T33" fmla="*/ 57 h 65"/>
                          <a:gd name="T34" fmla="*/ 223 w 526"/>
                          <a:gd name="T35" fmla="*/ 57 h 65"/>
                          <a:gd name="T36" fmla="*/ 190 w 526"/>
                          <a:gd name="T37" fmla="*/ 0 h 65"/>
                          <a:gd name="T38" fmla="*/ 214 w 526"/>
                          <a:gd name="T39" fmla="*/ 57 h 65"/>
                          <a:gd name="T40" fmla="*/ 267 w 526"/>
                          <a:gd name="T41" fmla="*/ 57 h 65"/>
                          <a:gd name="T42" fmla="*/ 242 w 526"/>
                          <a:gd name="T43" fmla="*/ 4 h 65"/>
                          <a:gd name="T44" fmla="*/ 258 w 526"/>
                          <a:gd name="T45" fmla="*/ 57 h 65"/>
                          <a:gd name="T46" fmla="*/ 246 w 526"/>
                          <a:gd name="T47" fmla="*/ 65 h 65"/>
                          <a:gd name="T48" fmla="*/ 283 w 526"/>
                          <a:gd name="T49" fmla="*/ 39 h 65"/>
                          <a:gd name="T50" fmla="*/ 275 w 526"/>
                          <a:gd name="T51" fmla="*/ 57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39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7 h 65"/>
                          <a:gd name="T82" fmla="*/ 484 w 526"/>
                          <a:gd name="T83" fmla="*/ 8 h 65"/>
                          <a:gd name="T84" fmla="*/ 517 w 526"/>
                          <a:gd name="T85" fmla="*/ 65 h 65"/>
                          <a:gd name="T86" fmla="*/ 517 w 526"/>
                          <a:gd name="T87" fmla="*/ 0 h 65"/>
                          <a:gd name="T88" fmla="*/ 517 w 526"/>
                          <a:gd name="T89" fmla="*/ 8 h 65"/>
                          <a:gd name="T90" fmla="*/ 493 w 526"/>
                          <a:gd name="T91" fmla="*/ 8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7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7"/>
                              <a:pt x="16" y="57"/>
                              <a:pt x="16" y="57"/>
                            </a:cubicBezTo>
                            <a:cubicBezTo>
                              <a:pt x="4" y="57"/>
                              <a:pt x="4" y="57"/>
                              <a:pt x="4" y="57"/>
                            </a:cubicBezTo>
                            <a:cubicBezTo>
                              <a:pt x="1" y="57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39"/>
                              <a:pt x="41" y="39"/>
                              <a:pt x="41" y="39"/>
                            </a:cubicBezTo>
                            <a:cubicBezTo>
                              <a:pt x="41" y="38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8"/>
                              <a:pt x="33" y="3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lnTo>
                              <a:pt x="25" y="57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7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39"/>
                              <a:pt x="162" y="39"/>
                              <a:pt x="162" y="39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39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7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39"/>
                              <a:pt x="283" y="39"/>
                              <a:pt x="283" y="39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39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7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39"/>
                              <a:pt x="404" y="39"/>
                              <a:pt x="404" y="39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39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7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493" y="0"/>
                            </a:moveTo>
                            <a:cubicBezTo>
                              <a:pt x="488" y="0"/>
                              <a:pt x="484" y="4"/>
                              <a:pt x="484" y="8"/>
                            </a:cubicBezTo>
                            <a:cubicBezTo>
                              <a:pt x="484" y="57"/>
                              <a:pt x="484" y="57"/>
                              <a:pt x="484" y="57"/>
                            </a:cubicBezTo>
                            <a:cubicBezTo>
                              <a:pt x="484" y="61"/>
                              <a:pt x="488" y="65"/>
                              <a:pt x="493" y="65"/>
                            </a:cubicBezTo>
                            <a:cubicBezTo>
                              <a:pt x="517" y="65"/>
                              <a:pt x="517" y="65"/>
                              <a:pt x="517" y="65"/>
                            </a:cubicBezTo>
                            <a:cubicBezTo>
                              <a:pt x="522" y="65"/>
                              <a:pt x="526" y="61"/>
                              <a:pt x="526" y="57"/>
                            </a:cubicBezTo>
                            <a:cubicBezTo>
                              <a:pt x="526" y="8"/>
                              <a:pt x="526" y="8"/>
                              <a:pt x="526" y="8"/>
                            </a:cubicBezTo>
                            <a:cubicBezTo>
                              <a:pt x="526" y="4"/>
                              <a:pt x="522" y="0"/>
                              <a:pt x="517" y="0"/>
                            </a:cubicBezTo>
                            <a:lnTo>
                              <a:pt x="493" y="0"/>
                            </a:lnTo>
                            <a:close/>
                            <a:moveTo>
                              <a:pt x="493" y="8"/>
                            </a:moveTo>
                            <a:cubicBezTo>
                              <a:pt x="517" y="8"/>
                              <a:pt x="517" y="8"/>
                              <a:pt x="517" y="8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cubicBezTo>
                              <a:pt x="493" y="57"/>
                              <a:pt x="493" y="57"/>
                              <a:pt x="493" y="57"/>
                            </a:cubicBezTo>
                            <a:lnTo>
                              <a:pt x="493" y="8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9" name="Freeform 87">
                        <a:extLst>
                          <a:ext uri="{FF2B5EF4-FFF2-40B4-BE49-F238E27FC236}">
                            <a16:creationId xmlns:a16="http://schemas.microsoft.com/office/drawing/2014/main" id="{143E76D5-E52A-461D-83F9-467EEFD13AAE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240074" y="3923399"/>
                        <a:ext cx="1702503" cy="205860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39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7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7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7 h 65"/>
                          <a:gd name="T32" fmla="*/ 181 w 526"/>
                          <a:gd name="T33" fmla="*/ 57 h 65"/>
                          <a:gd name="T34" fmla="*/ 223 w 526"/>
                          <a:gd name="T35" fmla="*/ 57 h 65"/>
                          <a:gd name="T36" fmla="*/ 190 w 526"/>
                          <a:gd name="T37" fmla="*/ 0 h 65"/>
                          <a:gd name="T38" fmla="*/ 214 w 526"/>
                          <a:gd name="T39" fmla="*/ 57 h 65"/>
                          <a:gd name="T40" fmla="*/ 267 w 526"/>
                          <a:gd name="T41" fmla="*/ 57 h 65"/>
                          <a:gd name="T42" fmla="*/ 242 w 526"/>
                          <a:gd name="T43" fmla="*/ 4 h 65"/>
                          <a:gd name="T44" fmla="*/ 258 w 526"/>
                          <a:gd name="T45" fmla="*/ 57 h 65"/>
                          <a:gd name="T46" fmla="*/ 246 w 526"/>
                          <a:gd name="T47" fmla="*/ 65 h 65"/>
                          <a:gd name="T48" fmla="*/ 283 w 526"/>
                          <a:gd name="T49" fmla="*/ 39 h 65"/>
                          <a:gd name="T50" fmla="*/ 275 w 526"/>
                          <a:gd name="T51" fmla="*/ 57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39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7 h 65"/>
                          <a:gd name="T82" fmla="*/ 484 w 526"/>
                          <a:gd name="T83" fmla="*/ 8 h 65"/>
                          <a:gd name="T84" fmla="*/ 517 w 526"/>
                          <a:gd name="T85" fmla="*/ 65 h 65"/>
                          <a:gd name="T86" fmla="*/ 517 w 526"/>
                          <a:gd name="T87" fmla="*/ 0 h 65"/>
                          <a:gd name="T88" fmla="*/ 517 w 526"/>
                          <a:gd name="T89" fmla="*/ 8 h 65"/>
                          <a:gd name="T90" fmla="*/ 493 w 526"/>
                          <a:gd name="T91" fmla="*/ 8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7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7"/>
                              <a:pt x="16" y="57"/>
                              <a:pt x="16" y="57"/>
                            </a:cubicBezTo>
                            <a:cubicBezTo>
                              <a:pt x="4" y="57"/>
                              <a:pt x="4" y="57"/>
                              <a:pt x="4" y="57"/>
                            </a:cubicBezTo>
                            <a:cubicBezTo>
                              <a:pt x="1" y="57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39"/>
                              <a:pt x="41" y="39"/>
                              <a:pt x="41" y="39"/>
                            </a:cubicBezTo>
                            <a:cubicBezTo>
                              <a:pt x="41" y="38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8"/>
                              <a:pt x="33" y="3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lnTo>
                              <a:pt x="25" y="57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7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39"/>
                              <a:pt x="162" y="39"/>
                              <a:pt x="162" y="39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39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7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39"/>
                              <a:pt x="283" y="39"/>
                              <a:pt x="283" y="39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39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7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39"/>
                              <a:pt x="404" y="39"/>
                              <a:pt x="404" y="39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39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7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493" y="0"/>
                            </a:moveTo>
                            <a:cubicBezTo>
                              <a:pt x="488" y="0"/>
                              <a:pt x="484" y="4"/>
                              <a:pt x="484" y="8"/>
                            </a:cubicBezTo>
                            <a:cubicBezTo>
                              <a:pt x="484" y="57"/>
                              <a:pt x="484" y="57"/>
                              <a:pt x="484" y="57"/>
                            </a:cubicBezTo>
                            <a:cubicBezTo>
                              <a:pt x="484" y="61"/>
                              <a:pt x="488" y="65"/>
                              <a:pt x="493" y="65"/>
                            </a:cubicBezTo>
                            <a:cubicBezTo>
                              <a:pt x="517" y="65"/>
                              <a:pt x="517" y="65"/>
                              <a:pt x="517" y="65"/>
                            </a:cubicBezTo>
                            <a:cubicBezTo>
                              <a:pt x="522" y="65"/>
                              <a:pt x="526" y="61"/>
                              <a:pt x="526" y="57"/>
                            </a:cubicBezTo>
                            <a:cubicBezTo>
                              <a:pt x="526" y="8"/>
                              <a:pt x="526" y="8"/>
                              <a:pt x="526" y="8"/>
                            </a:cubicBezTo>
                            <a:cubicBezTo>
                              <a:pt x="526" y="4"/>
                              <a:pt x="522" y="0"/>
                              <a:pt x="517" y="0"/>
                            </a:cubicBezTo>
                            <a:lnTo>
                              <a:pt x="493" y="0"/>
                            </a:lnTo>
                            <a:close/>
                            <a:moveTo>
                              <a:pt x="493" y="8"/>
                            </a:moveTo>
                            <a:cubicBezTo>
                              <a:pt x="517" y="8"/>
                              <a:pt x="517" y="8"/>
                              <a:pt x="517" y="8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cubicBezTo>
                              <a:pt x="493" y="57"/>
                              <a:pt x="493" y="57"/>
                              <a:pt x="493" y="57"/>
                            </a:cubicBezTo>
                            <a:lnTo>
                              <a:pt x="493" y="8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92" name="Group 1191">
                      <a:extLst>
                        <a:ext uri="{FF2B5EF4-FFF2-40B4-BE49-F238E27FC236}">
                          <a16:creationId xmlns:a16="http://schemas.microsoft.com/office/drawing/2014/main" id="{80ACD4FA-4EA3-4415-8BBF-DC5C4C2C95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8489" y="3720612"/>
                      <a:ext cx="3494088" cy="211421"/>
                      <a:chOff x="6448489" y="3595137"/>
                      <a:chExt cx="3494088" cy="211421"/>
                    </a:xfrm>
                  </p:grpSpPr>
                  <p:sp>
                    <p:nvSpPr>
                      <p:cNvPr id="277" name="Freeform 88">
                        <a:extLst>
                          <a:ext uri="{FF2B5EF4-FFF2-40B4-BE49-F238E27FC236}">
                            <a16:creationId xmlns:a16="http://schemas.microsoft.com/office/drawing/2014/main" id="{1EF11A9A-DB3E-45FA-A821-F1B413498D1B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48489" y="3595137"/>
                        <a:ext cx="1702503" cy="211421"/>
                      </a:xfrm>
                      <a:custGeom>
                        <a:avLst/>
                        <a:gdLst>
                          <a:gd name="T0" fmla="*/ 0 w 526"/>
                          <a:gd name="T1" fmla="*/ 57 h 65"/>
                          <a:gd name="T2" fmla="*/ 41 w 526"/>
                          <a:gd name="T3" fmla="*/ 57 h 65"/>
                          <a:gd name="T4" fmla="*/ 7 w 526"/>
                          <a:gd name="T5" fmla="*/ 0 h 65"/>
                          <a:gd name="T6" fmla="*/ 33 w 526"/>
                          <a:gd name="T7" fmla="*/ 57 h 65"/>
                          <a:gd name="T8" fmla="*/ 68 w 526"/>
                          <a:gd name="T9" fmla="*/ 0 h 65"/>
                          <a:gd name="T10" fmla="*/ 68 w 526"/>
                          <a:gd name="T11" fmla="*/ 65 h 65"/>
                          <a:gd name="T12" fmla="*/ 101 w 526"/>
                          <a:gd name="T13" fmla="*/ 9 h 65"/>
                          <a:gd name="T14" fmla="*/ 68 w 526"/>
                          <a:gd name="T15" fmla="*/ 9 h 65"/>
                          <a:gd name="T16" fmla="*/ 68 w 526"/>
                          <a:gd name="T17" fmla="*/ 57 h 65"/>
                          <a:gd name="T18" fmla="*/ 145 w 526"/>
                          <a:gd name="T19" fmla="*/ 0 h 65"/>
                          <a:gd name="T20" fmla="*/ 125 w 526"/>
                          <a:gd name="T21" fmla="*/ 9 h 65"/>
                          <a:gd name="T22" fmla="*/ 125 w 526"/>
                          <a:gd name="T23" fmla="*/ 57 h 65"/>
                          <a:gd name="T24" fmla="*/ 158 w 526"/>
                          <a:gd name="T25" fmla="*/ 65 h 65"/>
                          <a:gd name="T26" fmla="*/ 158 w 526"/>
                          <a:gd name="T27" fmla="*/ 36 h 65"/>
                          <a:gd name="T28" fmla="*/ 145 w 526"/>
                          <a:gd name="T29" fmla="*/ 57 h 65"/>
                          <a:gd name="T30" fmla="*/ 181 w 526"/>
                          <a:gd name="T31" fmla="*/ 57 h 65"/>
                          <a:gd name="T32" fmla="*/ 223 w 526"/>
                          <a:gd name="T33" fmla="*/ 57 h 65"/>
                          <a:gd name="T34" fmla="*/ 190 w 526"/>
                          <a:gd name="T35" fmla="*/ 0 h 65"/>
                          <a:gd name="T36" fmla="*/ 214 w 526"/>
                          <a:gd name="T37" fmla="*/ 57 h 65"/>
                          <a:gd name="T38" fmla="*/ 267 w 526"/>
                          <a:gd name="T39" fmla="*/ 57 h 65"/>
                          <a:gd name="T40" fmla="*/ 242 w 526"/>
                          <a:gd name="T41" fmla="*/ 5 h 65"/>
                          <a:gd name="T42" fmla="*/ 258 w 526"/>
                          <a:gd name="T43" fmla="*/ 57 h 65"/>
                          <a:gd name="T44" fmla="*/ 246 w 526"/>
                          <a:gd name="T45" fmla="*/ 65 h 65"/>
                          <a:gd name="T46" fmla="*/ 283 w 526"/>
                          <a:gd name="T47" fmla="*/ 40 h 65"/>
                          <a:gd name="T48" fmla="*/ 275 w 526"/>
                          <a:gd name="T49" fmla="*/ 57 h 65"/>
                          <a:gd name="T50" fmla="*/ 303 w 526"/>
                          <a:gd name="T51" fmla="*/ 9 h 65"/>
                          <a:gd name="T52" fmla="*/ 336 w 526"/>
                          <a:gd name="T53" fmla="*/ 65 h 65"/>
                          <a:gd name="T54" fmla="*/ 336 w 526"/>
                          <a:gd name="T55" fmla="*/ 0 h 65"/>
                          <a:gd name="T56" fmla="*/ 336 w 526"/>
                          <a:gd name="T57" fmla="*/ 9 h 65"/>
                          <a:gd name="T58" fmla="*/ 310 w 526"/>
                          <a:gd name="T59" fmla="*/ 9 h 65"/>
                          <a:gd name="T60" fmla="*/ 367 w 526"/>
                          <a:gd name="T61" fmla="*/ 0 h 65"/>
                          <a:gd name="T62" fmla="*/ 380 w 526"/>
                          <a:gd name="T63" fmla="*/ 9 h 65"/>
                          <a:gd name="T64" fmla="*/ 363 w 526"/>
                          <a:gd name="T65" fmla="*/ 61 h 65"/>
                          <a:gd name="T66" fmla="*/ 404 w 526"/>
                          <a:gd name="T67" fmla="*/ 61 h 65"/>
                          <a:gd name="T68" fmla="*/ 396 w 526"/>
                          <a:gd name="T69" fmla="*/ 40 h 65"/>
                          <a:gd name="T70" fmla="*/ 432 w 526"/>
                          <a:gd name="T71" fmla="*/ 0 h 65"/>
                          <a:gd name="T72" fmla="*/ 432 w 526"/>
                          <a:gd name="T73" fmla="*/ 65 h 65"/>
                          <a:gd name="T74" fmla="*/ 465 w 526"/>
                          <a:gd name="T75" fmla="*/ 9 h 65"/>
                          <a:gd name="T76" fmla="*/ 432 w 526"/>
                          <a:gd name="T77" fmla="*/ 9 h 65"/>
                          <a:gd name="T78" fmla="*/ 432 w 526"/>
                          <a:gd name="T79" fmla="*/ 57 h 65"/>
                          <a:gd name="T80" fmla="*/ 509 w 526"/>
                          <a:gd name="T81" fmla="*/ 0 h 65"/>
                          <a:gd name="T82" fmla="*/ 488 w 526"/>
                          <a:gd name="T83" fmla="*/ 9 h 65"/>
                          <a:gd name="T84" fmla="*/ 488 w 526"/>
                          <a:gd name="T85" fmla="*/ 57 h 65"/>
                          <a:gd name="T86" fmla="*/ 521 w 526"/>
                          <a:gd name="T87" fmla="*/ 65 h 65"/>
                          <a:gd name="T88" fmla="*/ 521 w 526"/>
                          <a:gd name="T89" fmla="*/ 36 h 65"/>
                          <a:gd name="T90" fmla="*/ 509 w 526"/>
                          <a:gd name="T91" fmla="*/ 57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7" y="0"/>
                            </a:moveTo>
                            <a:cubicBezTo>
                              <a:pt x="3" y="0"/>
                              <a:pt x="0" y="4"/>
                              <a:pt x="0" y="9"/>
                            </a:cubicBezTo>
                            <a:cubicBezTo>
                              <a:pt x="0" y="57"/>
                              <a:pt x="0" y="57"/>
                              <a:pt x="0" y="57"/>
                            </a:cubicBezTo>
                            <a:cubicBezTo>
                              <a:pt x="0" y="62"/>
                              <a:pt x="3" y="65"/>
                              <a:pt x="7" y="65"/>
                            </a:cubicBezTo>
                            <a:cubicBezTo>
                              <a:pt x="33" y="65"/>
                              <a:pt x="33" y="65"/>
                              <a:pt x="33" y="65"/>
                            </a:cubicBezTo>
                            <a:cubicBezTo>
                              <a:pt x="37" y="65"/>
                              <a:pt x="41" y="62"/>
                              <a:pt x="41" y="57"/>
                            </a:cubicBezTo>
                            <a:cubicBezTo>
                              <a:pt x="41" y="9"/>
                              <a:pt x="41" y="9"/>
                              <a:pt x="41" y="9"/>
                            </a:cubicBezTo>
                            <a:cubicBezTo>
                              <a:pt x="41" y="4"/>
                              <a:pt x="37" y="0"/>
                              <a:pt x="33" y="0"/>
                            </a:cubicBezTo>
                            <a:lnTo>
                              <a:pt x="7" y="0"/>
                            </a:lnTo>
                            <a:close/>
                            <a:moveTo>
                              <a:pt x="7" y="9"/>
                            </a:moveTo>
                            <a:cubicBezTo>
                              <a:pt x="33" y="9"/>
                              <a:pt x="33" y="9"/>
                              <a:pt x="33" y="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cubicBezTo>
                              <a:pt x="7" y="57"/>
                              <a:pt x="7" y="57"/>
                              <a:pt x="7" y="57"/>
                            </a:cubicBezTo>
                            <a:lnTo>
                              <a:pt x="7" y="9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9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2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2"/>
                              <a:pt x="101" y="57"/>
                            </a:cubicBezTo>
                            <a:cubicBezTo>
                              <a:pt x="101" y="9"/>
                              <a:pt x="101" y="9"/>
                              <a:pt x="101" y="9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9"/>
                            </a:moveTo>
                            <a:cubicBezTo>
                              <a:pt x="93" y="9"/>
                              <a:pt x="93" y="9"/>
                              <a:pt x="93" y="9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9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5"/>
                            </a:cubicBezTo>
                            <a:cubicBezTo>
                              <a:pt x="120" y="7"/>
                              <a:pt x="123" y="9"/>
                              <a:pt x="125" y="9"/>
                            </a:cubicBezTo>
                            <a:cubicBezTo>
                              <a:pt x="137" y="9"/>
                              <a:pt x="137" y="9"/>
                              <a:pt x="137" y="9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40"/>
                              <a:pt x="162" y="40"/>
                              <a:pt x="162" y="40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40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9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2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2"/>
                              <a:pt x="223" y="57"/>
                            </a:cubicBezTo>
                            <a:cubicBezTo>
                              <a:pt x="223" y="9"/>
                              <a:pt x="223" y="9"/>
                              <a:pt x="223" y="9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9"/>
                            </a:moveTo>
                            <a:cubicBezTo>
                              <a:pt x="214" y="9"/>
                              <a:pt x="214" y="9"/>
                              <a:pt x="214" y="9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9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5"/>
                            </a:cubicBezTo>
                            <a:cubicBezTo>
                              <a:pt x="242" y="7"/>
                              <a:pt x="244" y="9"/>
                              <a:pt x="246" y="9"/>
                            </a:cubicBezTo>
                            <a:cubicBezTo>
                              <a:pt x="258" y="9"/>
                              <a:pt x="258" y="9"/>
                              <a:pt x="258" y="9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40"/>
                              <a:pt x="283" y="40"/>
                              <a:pt x="283" y="40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40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9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2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2"/>
                              <a:pt x="344" y="57"/>
                            </a:cubicBezTo>
                            <a:cubicBezTo>
                              <a:pt x="344" y="9"/>
                              <a:pt x="344" y="9"/>
                              <a:pt x="344" y="9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9"/>
                            </a:moveTo>
                            <a:cubicBezTo>
                              <a:pt x="336" y="9"/>
                              <a:pt x="336" y="9"/>
                              <a:pt x="336" y="9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9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5"/>
                            </a:cubicBezTo>
                            <a:cubicBezTo>
                              <a:pt x="363" y="7"/>
                              <a:pt x="365" y="9"/>
                              <a:pt x="367" y="9"/>
                            </a:cubicBezTo>
                            <a:cubicBezTo>
                              <a:pt x="380" y="9"/>
                              <a:pt x="380" y="9"/>
                              <a:pt x="380" y="9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40"/>
                              <a:pt x="404" y="40"/>
                              <a:pt x="404" y="40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40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9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2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2"/>
                              <a:pt x="465" y="57"/>
                            </a:cubicBezTo>
                            <a:cubicBezTo>
                              <a:pt x="465" y="9"/>
                              <a:pt x="465" y="9"/>
                              <a:pt x="465" y="9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9"/>
                            </a:moveTo>
                            <a:cubicBezTo>
                              <a:pt x="457" y="9"/>
                              <a:pt x="457" y="9"/>
                              <a:pt x="457" y="9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9"/>
                            </a:lnTo>
                            <a:close/>
                            <a:moveTo>
                              <a:pt x="509" y="57"/>
                            </a:moveTo>
                            <a:cubicBezTo>
                              <a:pt x="509" y="0"/>
                              <a:pt x="509" y="0"/>
                              <a:pt x="509" y="0"/>
                            </a:cubicBezTo>
                            <a:cubicBezTo>
                              <a:pt x="488" y="0"/>
                              <a:pt x="488" y="0"/>
                              <a:pt x="488" y="0"/>
                            </a:cubicBezTo>
                            <a:cubicBezTo>
                              <a:pt x="486" y="0"/>
                              <a:pt x="484" y="1"/>
                              <a:pt x="484" y="5"/>
                            </a:cubicBezTo>
                            <a:cubicBezTo>
                              <a:pt x="484" y="7"/>
                              <a:pt x="486" y="9"/>
                              <a:pt x="488" y="9"/>
                            </a:cubicBezTo>
                            <a:cubicBezTo>
                              <a:pt x="500" y="9"/>
                              <a:pt x="500" y="9"/>
                              <a:pt x="500" y="9"/>
                            </a:cubicBezTo>
                            <a:cubicBezTo>
                              <a:pt x="500" y="57"/>
                              <a:pt x="500" y="57"/>
                              <a:pt x="500" y="57"/>
                            </a:cubicBezTo>
                            <a:cubicBezTo>
                              <a:pt x="488" y="57"/>
                              <a:pt x="488" y="57"/>
                              <a:pt x="488" y="57"/>
                            </a:cubicBezTo>
                            <a:cubicBezTo>
                              <a:pt x="486" y="57"/>
                              <a:pt x="484" y="58"/>
                              <a:pt x="484" y="61"/>
                            </a:cubicBezTo>
                            <a:cubicBezTo>
                              <a:pt x="484" y="64"/>
                              <a:pt x="486" y="65"/>
                              <a:pt x="488" y="65"/>
                            </a:cubicBezTo>
                            <a:cubicBezTo>
                              <a:pt x="521" y="65"/>
                              <a:pt x="521" y="65"/>
                              <a:pt x="521" y="65"/>
                            </a:cubicBezTo>
                            <a:cubicBezTo>
                              <a:pt x="524" y="65"/>
                              <a:pt x="526" y="64"/>
                              <a:pt x="526" y="61"/>
                            </a:cubicBezTo>
                            <a:cubicBezTo>
                              <a:pt x="526" y="40"/>
                              <a:pt x="526" y="40"/>
                              <a:pt x="526" y="40"/>
                            </a:cubicBezTo>
                            <a:cubicBezTo>
                              <a:pt x="526" y="38"/>
                              <a:pt x="525" y="36"/>
                              <a:pt x="521" y="36"/>
                            </a:cubicBezTo>
                            <a:cubicBezTo>
                              <a:pt x="519" y="36"/>
                              <a:pt x="517" y="38"/>
                              <a:pt x="517" y="40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lnTo>
                              <a:pt x="509" y="57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 88">
                        <a:extLst>
                          <a:ext uri="{FF2B5EF4-FFF2-40B4-BE49-F238E27FC236}">
                            <a16:creationId xmlns:a16="http://schemas.microsoft.com/office/drawing/2014/main" id="{2B37EB06-9F15-4DFF-81DD-3BF16FE464A6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240074" y="3595137"/>
                        <a:ext cx="1702503" cy="211421"/>
                      </a:xfrm>
                      <a:custGeom>
                        <a:avLst/>
                        <a:gdLst>
                          <a:gd name="T0" fmla="*/ 0 w 526"/>
                          <a:gd name="T1" fmla="*/ 57 h 65"/>
                          <a:gd name="T2" fmla="*/ 41 w 526"/>
                          <a:gd name="T3" fmla="*/ 57 h 65"/>
                          <a:gd name="T4" fmla="*/ 7 w 526"/>
                          <a:gd name="T5" fmla="*/ 0 h 65"/>
                          <a:gd name="T6" fmla="*/ 33 w 526"/>
                          <a:gd name="T7" fmla="*/ 57 h 65"/>
                          <a:gd name="T8" fmla="*/ 68 w 526"/>
                          <a:gd name="T9" fmla="*/ 0 h 65"/>
                          <a:gd name="T10" fmla="*/ 68 w 526"/>
                          <a:gd name="T11" fmla="*/ 65 h 65"/>
                          <a:gd name="T12" fmla="*/ 101 w 526"/>
                          <a:gd name="T13" fmla="*/ 9 h 65"/>
                          <a:gd name="T14" fmla="*/ 68 w 526"/>
                          <a:gd name="T15" fmla="*/ 9 h 65"/>
                          <a:gd name="T16" fmla="*/ 68 w 526"/>
                          <a:gd name="T17" fmla="*/ 57 h 65"/>
                          <a:gd name="T18" fmla="*/ 145 w 526"/>
                          <a:gd name="T19" fmla="*/ 0 h 65"/>
                          <a:gd name="T20" fmla="*/ 125 w 526"/>
                          <a:gd name="T21" fmla="*/ 9 h 65"/>
                          <a:gd name="T22" fmla="*/ 125 w 526"/>
                          <a:gd name="T23" fmla="*/ 57 h 65"/>
                          <a:gd name="T24" fmla="*/ 158 w 526"/>
                          <a:gd name="T25" fmla="*/ 65 h 65"/>
                          <a:gd name="T26" fmla="*/ 158 w 526"/>
                          <a:gd name="T27" fmla="*/ 36 h 65"/>
                          <a:gd name="T28" fmla="*/ 145 w 526"/>
                          <a:gd name="T29" fmla="*/ 57 h 65"/>
                          <a:gd name="T30" fmla="*/ 181 w 526"/>
                          <a:gd name="T31" fmla="*/ 57 h 65"/>
                          <a:gd name="T32" fmla="*/ 223 w 526"/>
                          <a:gd name="T33" fmla="*/ 57 h 65"/>
                          <a:gd name="T34" fmla="*/ 190 w 526"/>
                          <a:gd name="T35" fmla="*/ 0 h 65"/>
                          <a:gd name="T36" fmla="*/ 214 w 526"/>
                          <a:gd name="T37" fmla="*/ 57 h 65"/>
                          <a:gd name="T38" fmla="*/ 267 w 526"/>
                          <a:gd name="T39" fmla="*/ 57 h 65"/>
                          <a:gd name="T40" fmla="*/ 242 w 526"/>
                          <a:gd name="T41" fmla="*/ 5 h 65"/>
                          <a:gd name="T42" fmla="*/ 258 w 526"/>
                          <a:gd name="T43" fmla="*/ 57 h 65"/>
                          <a:gd name="T44" fmla="*/ 246 w 526"/>
                          <a:gd name="T45" fmla="*/ 65 h 65"/>
                          <a:gd name="T46" fmla="*/ 283 w 526"/>
                          <a:gd name="T47" fmla="*/ 40 h 65"/>
                          <a:gd name="T48" fmla="*/ 275 w 526"/>
                          <a:gd name="T49" fmla="*/ 57 h 65"/>
                          <a:gd name="T50" fmla="*/ 303 w 526"/>
                          <a:gd name="T51" fmla="*/ 9 h 65"/>
                          <a:gd name="T52" fmla="*/ 336 w 526"/>
                          <a:gd name="T53" fmla="*/ 65 h 65"/>
                          <a:gd name="T54" fmla="*/ 336 w 526"/>
                          <a:gd name="T55" fmla="*/ 0 h 65"/>
                          <a:gd name="T56" fmla="*/ 336 w 526"/>
                          <a:gd name="T57" fmla="*/ 9 h 65"/>
                          <a:gd name="T58" fmla="*/ 310 w 526"/>
                          <a:gd name="T59" fmla="*/ 9 h 65"/>
                          <a:gd name="T60" fmla="*/ 367 w 526"/>
                          <a:gd name="T61" fmla="*/ 0 h 65"/>
                          <a:gd name="T62" fmla="*/ 380 w 526"/>
                          <a:gd name="T63" fmla="*/ 9 h 65"/>
                          <a:gd name="T64" fmla="*/ 363 w 526"/>
                          <a:gd name="T65" fmla="*/ 61 h 65"/>
                          <a:gd name="T66" fmla="*/ 404 w 526"/>
                          <a:gd name="T67" fmla="*/ 61 h 65"/>
                          <a:gd name="T68" fmla="*/ 396 w 526"/>
                          <a:gd name="T69" fmla="*/ 40 h 65"/>
                          <a:gd name="T70" fmla="*/ 432 w 526"/>
                          <a:gd name="T71" fmla="*/ 0 h 65"/>
                          <a:gd name="T72" fmla="*/ 432 w 526"/>
                          <a:gd name="T73" fmla="*/ 65 h 65"/>
                          <a:gd name="T74" fmla="*/ 465 w 526"/>
                          <a:gd name="T75" fmla="*/ 9 h 65"/>
                          <a:gd name="T76" fmla="*/ 432 w 526"/>
                          <a:gd name="T77" fmla="*/ 9 h 65"/>
                          <a:gd name="T78" fmla="*/ 432 w 526"/>
                          <a:gd name="T79" fmla="*/ 57 h 65"/>
                          <a:gd name="T80" fmla="*/ 509 w 526"/>
                          <a:gd name="T81" fmla="*/ 0 h 65"/>
                          <a:gd name="T82" fmla="*/ 488 w 526"/>
                          <a:gd name="T83" fmla="*/ 9 h 65"/>
                          <a:gd name="T84" fmla="*/ 488 w 526"/>
                          <a:gd name="T85" fmla="*/ 57 h 65"/>
                          <a:gd name="T86" fmla="*/ 521 w 526"/>
                          <a:gd name="T87" fmla="*/ 65 h 65"/>
                          <a:gd name="T88" fmla="*/ 521 w 526"/>
                          <a:gd name="T89" fmla="*/ 36 h 65"/>
                          <a:gd name="T90" fmla="*/ 509 w 526"/>
                          <a:gd name="T91" fmla="*/ 57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7" y="0"/>
                            </a:moveTo>
                            <a:cubicBezTo>
                              <a:pt x="3" y="0"/>
                              <a:pt x="0" y="4"/>
                              <a:pt x="0" y="9"/>
                            </a:cubicBezTo>
                            <a:cubicBezTo>
                              <a:pt x="0" y="57"/>
                              <a:pt x="0" y="57"/>
                              <a:pt x="0" y="57"/>
                            </a:cubicBezTo>
                            <a:cubicBezTo>
                              <a:pt x="0" y="62"/>
                              <a:pt x="3" y="65"/>
                              <a:pt x="7" y="65"/>
                            </a:cubicBezTo>
                            <a:cubicBezTo>
                              <a:pt x="33" y="65"/>
                              <a:pt x="33" y="65"/>
                              <a:pt x="33" y="65"/>
                            </a:cubicBezTo>
                            <a:cubicBezTo>
                              <a:pt x="37" y="65"/>
                              <a:pt x="41" y="62"/>
                              <a:pt x="41" y="57"/>
                            </a:cubicBezTo>
                            <a:cubicBezTo>
                              <a:pt x="41" y="9"/>
                              <a:pt x="41" y="9"/>
                              <a:pt x="41" y="9"/>
                            </a:cubicBezTo>
                            <a:cubicBezTo>
                              <a:pt x="41" y="4"/>
                              <a:pt x="37" y="0"/>
                              <a:pt x="33" y="0"/>
                            </a:cubicBezTo>
                            <a:lnTo>
                              <a:pt x="7" y="0"/>
                            </a:lnTo>
                            <a:close/>
                            <a:moveTo>
                              <a:pt x="7" y="9"/>
                            </a:moveTo>
                            <a:cubicBezTo>
                              <a:pt x="33" y="9"/>
                              <a:pt x="33" y="9"/>
                              <a:pt x="33" y="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cubicBezTo>
                              <a:pt x="7" y="57"/>
                              <a:pt x="7" y="57"/>
                              <a:pt x="7" y="57"/>
                            </a:cubicBezTo>
                            <a:lnTo>
                              <a:pt x="7" y="9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9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2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2"/>
                              <a:pt x="101" y="57"/>
                            </a:cubicBezTo>
                            <a:cubicBezTo>
                              <a:pt x="101" y="9"/>
                              <a:pt x="101" y="9"/>
                              <a:pt x="101" y="9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9"/>
                            </a:moveTo>
                            <a:cubicBezTo>
                              <a:pt x="93" y="9"/>
                              <a:pt x="93" y="9"/>
                              <a:pt x="93" y="9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9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5"/>
                            </a:cubicBezTo>
                            <a:cubicBezTo>
                              <a:pt x="120" y="7"/>
                              <a:pt x="123" y="9"/>
                              <a:pt x="125" y="9"/>
                            </a:cubicBezTo>
                            <a:cubicBezTo>
                              <a:pt x="137" y="9"/>
                              <a:pt x="137" y="9"/>
                              <a:pt x="137" y="9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40"/>
                              <a:pt x="162" y="40"/>
                              <a:pt x="162" y="40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40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9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2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2"/>
                              <a:pt x="223" y="57"/>
                            </a:cubicBezTo>
                            <a:cubicBezTo>
                              <a:pt x="223" y="9"/>
                              <a:pt x="223" y="9"/>
                              <a:pt x="223" y="9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9"/>
                            </a:moveTo>
                            <a:cubicBezTo>
                              <a:pt x="214" y="9"/>
                              <a:pt x="214" y="9"/>
                              <a:pt x="214" y="9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9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5"/>
                            </a:cubicBezTo>
                            <a:cubicBezTo>
                              <a:pt x="242" y="7"/>
                              <a:pt x="244" y="9"/>
                              <a:pt x="246" y="9"/>
                            </a:cubicBezTo>
                            <a:cubicBezTo>
                              <a:pt x="258" y="9"/>
                              <a:pt x="258" y="9"/>
                              <a:pt x="258" y="9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40"/>
                              <a:pt x="283" y="40"/>
                              <a:pt x="283" y="40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40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9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2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2"/>
                              <a:pt x="344" y="57"/>
                            </a:cubicBezTo>
                            <a:cubicBezTo>
                              <a:pt x="344" y="9"/>
                              <a:pt x="344" y="9"/>
                              <a:pt x="344" y="9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9"/>
                            </a:moveTo>
                            <a:cubicBezTo>
                              <a:pt x="336" y="9"/>
                              <a:pt x="336" y="9"/>
                              <a:pt x="336" y="9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9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5"/>
                            </a:cubicBezTo>
                            <a:cubicBezTo>
                              <a:pt x="363" y="7"/>
                              <a:pt x="365" y="9"/>
                              <a:pt x="367" y="9"/>
                            </a:cubicBezTo>
                            <a:cubicBezTo>
                              <a:pt x="380" y="9"/>
                              <a:pt x="380" y="9"/>
                              <a:pt x="380" y="9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40"/>
                              <a:pt x="404" y="40"/>
                              <a:pt x="404" y="40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40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9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2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2"/>
                              <a:pt x="465" y="57"/>
                            </a:cubicBezTo>
                            <a:cubicBezTo>
                              <a:pt x="465" y="9"/>
                              <a:pt x="465" y="9"/>
                              <a:pt x="465" y="9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9"/>
                            </a:moveTo>
                            <a:cubicBezTo>
                              <a:pt x="457" y="9"/>
                              <a:pt x="457" y="9"/>
                              <a:pt x="457" y="9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9"/>
                            </a:lnTo>
                            <a:close/>
                            <a:moveTo>
                              <a:pt x="509" y="57"/>
                            </a:moveTo>
                            <a:cubicBezTo>
                              <a:pt x="509" y="0"/>
                              <a:pt x="509" y="0"/>
                              <a:pt x="509" y="0"/>
                            </a:cubicBezTo>
                            <a:cubicBezTo>
                              <a:pt x="488" y="0"/>
                              <a:pt x="488" y="0"/>
                              <a:pt x="488" y="0"/>
                            </a:cubicBezTo>
                            <a:cubicBezTo>
                              <a:pt x="486" y="0"/>
                              <a:pt x="484" y="1"/>
                              <a:pt x="484" y="5"/>
                            </a:cubicBezTo>
                            <a:cubicBezTo>
                              <a:pt x="484" y="7"/>
                              <a:pt x="486" y="9"/>
                              <a:pt x="488" y="9"/>
                            </a:cubicBezTo>
                            <a:cubicBezTo>
                              <a:pt x="500" y="9"/>
                              <a:pt x="500" y="9"/>
                              <a:pt x="500" y="9"/>
                            </a:cubicBezTo>
                            <a:cubicBezTo>
                              <a:pt x="500" y="57"/>
                              <a:pt x="500" y="57"/>
                              <a:pt x="500" y="57"/>
                            </a:cubicBezTo>
                            <a:cubicBezTo>
                              <a:pt x="488" y="57"/>
                              <a:pt x="488" y="57"/>
                              <a:pt x="488" y="57"/>
                            </a:cubicBezTo>
                            <a:cubicBezTo>
                              <a:pt x="486" y="57"/>
                              <a:pt x="484" y="58"/>
                              <a:pt x="484" y="61"/>
                            </a:cubicBezTo>
                            <a:cubicBezTo>
                              <a:pt x="484" y="64"/>
                              <a:pt x="486" y="65"/>
                              <a:pt x="488" y="65"/>
                            </a:cubicBezTo>
                            <a:cubicBezTo>
                              <a:pt x="521" y="65"/>
                              <a:pt x="521" y="65"/>
                              <a:pt x="521" y="65"/>
                            </a:cubicBezTo>
                            <a:cubicBezTo>
                              <a:pt x="524" y="65"/>
                              <a:pt x="526" y="64"/>
                              <a:pt x="526" y="61"/>
                            </a:cubicBezTo>
                            <a:cubicBezTo>
                              <a:pt x="526" y="40"/>
                              <a:pt x="526" y="40"/>
                              <a:pt x="526" y="40"/>
                            </a:cubicBezTo>
                            <a:cubicBezTo>
                              <a:pt x="526" y="38"/>
                              <a:pt x="525" y="36"/>
                              <a:pt x="521" y="36"/>
                            </a:cubicBezTo>
                            <a:cubicBezTo>
                              <a:pt x="519" y="36"/>
                              <a:pt x="517" y="38"/>
                              <a:pt x="517" y="40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lnTo>
                              <a:pt x="509" y="57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93" name="Group 1192">
                      <a:extLst>
                        <a:ext uri="{FF2B5EF4-FFF2-40B4-BE49-F238E27FC236}">
                          <a16:creationId xmlns:a16="http://schemas.microsoft.com/office/drawing/2014/main" id="{59949678-3036-4F8F-800E-10DFDF1839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8489" y="3388029"/>
                      <a:ext cx="3494088" cy="211421"/>
                      <a:chOff x="6448489" y="3272441"/>
                      <a:chExt cx="3494088" cy="211421"/>
                    </a:xfrm>
                  </p:grpSpPr>
                  <p:sp>
                    <p:nvSpPr>
                      <p:cNvPr id="278" name="Freeform 89">
                        <a:extLst>
                          <a:ext uri="{FF2B5EF4-FFF2-40B4-BE49-F238E27FC236}">
                            <a16:creationId xmlns:a16="http://schemas.microsoft.com/office/drawing/2014/main" id="{F9D0DD7A-4965-4667-8A27-3CADD363230C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48489" y="3272441"/>
                        <a:ext cx="1702503" cy="211421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40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6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6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6 h 65"/>
                          <a:gd name="T32" fmla="*/ 181 w 526"/>
                          <a:gd name="T33" fmla="*/ 56 h 65"/>
                          <a:gd name="T34" fmla="*/ 223 w 526"/>
                          <a:gd name="T35" fmla="*/ 56 h 65"/>
                          <a:gd name="T36" fmla="*/ 190 w 526"/>
                          <a:gd name="T37" fmla="*/ 0 h 65"/>
                          <a:gd name="T38" fmla="*/ 214 w 526"/>
                          <a:gd name="T39" fmla="*/ 56 h 65"/>
                          <a:gd name="T40" fmla="*/ 267 w 526"/>
                          <a:gd name="T41" fmla="*/ 56 h 65"/>
                          <a:gd name="T42" fmla="*/ 242 w 526"/>
                          <a:gd name="T43" fmla="*/ 4 h 65"/>
                          <a:gd name="T44" fmla="*/ 258 w 526"/>
                          <a:gd name="T45" fmla="*/ 56 h 65"/>
                          <a:gd name="T46" fmla="*/ 246 w 526"/>
                          <a:gd name="T47" fmla="*/ 65 h 65"/>
                          <a:gd name="T48" fmla="*/ 283 w 526"/>
                          <a:gd name="T49" fmla="*/ 40 h 65"/>
                          <a:gd name="T50" fmla="*/ 275 w 526"/>
                          <a:gd name="T51" fmla="*/ 56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40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6 h 65"/>
                          <a:gd name="T82" fmla="*/ 509 w 526"/>
                          <a:gd name="T83" fmla="*/ 0 h 65"/>
                          <a:gd name="T84" fmla="*/ 488 w 526"/>
                          <a:gd name="T85" fmla="*/ 8 h 65"/>
                          <a:gd name="T86" fmla="*/ 488 w 526"/>
                          <a:gd name="T87" fmla="*/ 56 h 65"/>
                          <a:gd name="T88" fmla="*/ 521 w 526"/>
                          <a:gd name="T89" fmla="*/ 65 h 65"/>
                          <a:gd name="T90" fmla="*/ 521 w 526"/>
                          <a:gd name="T91" fmla="*/ 36 h 65"/>
                          <a:gd name="T92" fmla="*/ 509 w 526"/>
                          <a:gd name="T93" fmla="*/ 56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6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6"/>
                              <a:pt x="16" y="56"/>
                              <a:pt x="16" y="56"/>
                            </a:cubicBezTo>
                            <a:cubicBezTo>
                              <a:pt x="4" y="56"/>
                              <a:pt x="4" y="56"/>
                              <a:pt x="4" y="56"/>
                            </a:cubicBezTo>
                            <a:cubicBezTo>
                              <a:pt x="1" y="56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40"/>
                              <a:pt x="41" y="40"/>
                              <a:pt x="41" y="40"/>
                            </a:cubicBezTo>
                            <a:cubicBezTo>
                              <a:pt x="41" y="37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7"/>
                              <a:pt x="33" y="40"/>
                            </a:cubicBezTo>
                            <a:cubicBezTo>
                              <a:pt x="33" y="56"/>
                              <a:pt x="33" y="56"/>
                              <a:pt x="33" y="56"/>
                            </a:cubicBezTo>
                            <a:lnTo>
                              <a:pt x="25" y="56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6"/>
                              <a:pt x="60" y="56"/>
                              <a:pt x="60" y="56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6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6"/>
                              <a:pt x="93" y="56"/>
                              <a:pt x="93" y="56"/>
                            </a:cubicBezTo>
                            <a:cubicBezTo>
                              <a:pt x="68" y="56"/>
                              <a:pt x="68" y="56"/>
                              <a:pt x="68" y="56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6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6"/>
                              <a:pt x="137" y="56"/>
                              <a:pt x="137" y="56"/>
                            </a:cubicBezTo>
                            <a:cubicBezTo>
                              <a:pt x="125" y="56"/>
                              <a:pt x="125" y="56"/>
                              <a:pt x="125" y="56"/>
                            </a:cubicBezTo>
                            <a:cubicBezTo>
                              <a:pt x="123" y="56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40"/>
                              <a:pt x="162" y="40"/>
                              <a:pt x="162" y="40"/>
                            </a:cubicBezTo>
                            <a:cubicBezTo>
                              <a:pt x="162" y="37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7"/>
                              <a:pt x="154" y="40"/>
                            </a:cubicBezTo>
                            <a:cubicBezTo>
                              <a:pt x="154" y="56"/>
                              <a:pt x="154" y="56"/>
                              <a:pt x="154" y="56"/>
                            </a:cubicBezTo>
                            <a:lnTo>
                              <a:pt x="145" y="56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6"/>
                              <a:pt x="181" y="56"/>
                              <a:pt x="181" y="56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6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6"/>
                              <a:pt x="214" y="56"/>
                              <a:pt x="214" y="56"/>
                            </a:cubicBezTo>
                            <a:cubicBezTo>
                              <a:pt x="190" y="56"/>
                              <a:pt x="190" y="56"/>
                              <a:pt x="190" y="56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6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6"/>
                              <a:pt x="258" y="56"/>
                              <a:pt x="258" y="56"/>
                            </a:cubicBezTo>
                            <a:cubicBezTo>
                              <a:pt x="246" y="56"/>
                              <a:pt x="246" y="56"/>
                              <a:pt x="246" y="56"/>
                            </a:cubicBezTo>
                            <a:cubicBezTo>
                              <a:pt x="244" y="56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40"/>
                              <a:pt x="283" y="40"/>
                              <a:pt x="283" y="40"/>
                            </a:cubicBezTo>
                            <a:cubicBezTo>
                              <a:pt x="283" y="37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7"/>
                              <a:pt x="275" y="40"/>
                            </a:cubicBezTo>
                            <a:cubicBezTo>
                              <a:pt x="275" y="56"/>
                              <a:pt x="275" y="56"/>
                              <a:pt x="275" y="56"/>
                            </a:cubicBezTo>
                            <a:lnTo>
                              <a:pt x="267" y="56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6"/>
                              <a:pt x="303" y="56"/>
                              <a:pt x="303" y="56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6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6"/>
                              <a:pt x="336" y="56"/>
                              <a:pt x="336" y="56"/>
                            </a:cubicBezTo>
                            <a:cubicBezTo>
                              <a:pt x="310" y="56"/>
                              <a:pt x="310" y="56"/>
                              <a:pt x="310" y="56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6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6"/>
                              <a:pt x="380" y="56"/>
                              <a:pt x="380" y="56"/>
                            </a:cubicBezTo>
                            <a:cubicBezTo>
                              <a:pt x="367" y="56"/>
                              <a:pt x="367" y="56"/>
                              <a:pt x="367" y="56"/>
                            </a:cubicBezTo>
                            <a:cubicBezTo>
                              <a:pt x="365" y="56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40"/>
                              <a:pt x="404" y="40"/>
                              <a:pt x="404" y="40"/>
                            </a:cubicBezTo>
                            <a:cubicBezTo>
                              <a:pt x="404" y="37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7"/>
                              <a:pt x="396" y="40"/>
                            </a:cubicBezTo>
                            <a:cubicBezTo>
                              <a:pt x="396" y="56"/>
                              <a:pt x="396" y="56"/>
                              <a:pt x="396" y="56"/>
                            </a:cubicBezTo>
                            <a:lnTo>
                              <a:pt x="388" y="56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6"/>
                              <a:pt x="423" y="56"/>
                              <a:pt x="423" y="56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6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6"/>
                              <a:pt x="457" y="56"/>
                              <a:pt x="457" y="56"/>
                            </a:cubicBezTo>
                            <a:cubicBezTo>
                              <a:pt x="432" y="56"/>
                              <a:pt x="432" y="56"/>
                              <a:pt x="432" y="56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509" y="56"/>
                            </a:moveTo>
                            <a:cubicBezTo>
                              <a:pt x="509" y="0"/>
                              <a:pt x="509" y="0"/>
                              <a:pt x="509" y="0"/>
                            </a:cubicBezTo>
                            <a:cubicBezTo>
                              <a:pt x="488" y="0"/>
                              <a:pt x="488" y="0"/>
                              <a:pt x="488" y="0"/>
                            </a:cubicBezTo>
                            <a:cubicBezTo>
                              <a:pt x="486" y="0"/>
                              <a:pt x="484" y="1"/>
                              <a:pt x="484" y="4"/>
                            </a:cubicBezTo>
                            <a:cubicBezTo>
                              <a:pt x="484" y="7"/>
                              <a:pt x="486" y="8"/>
                              <a:pt x="488" y="8"/>
                            </a:cubicBezTo>
                            <a:cubicBezTo>
                              <a:pt x="500" y="8"/>
                              <a:pt x="500" y="8"/>
                              <a:pt x="500" y="8"/>
                            </a:cubicBezTo>
                            <a:cubicBezTo>
                              <a:pt x="500" y="56"/>
                              <a:pt x="500" y="56"/>
                              <a:pt x="500" y="56"/>
                            </a:cubicBezTo>
                            <a:cubicBezTo>
                              <a:pt x="488" y="56"/>
                              <a:pt x="488" y="56"/>
                              <a:pt x="488" y="56"/>
                            </a:cubicBezTo>
                            <a:cubicBezTo>
                              <a:pt x="486" y="56"/>
                              <a:pt x="484" y="58"/>
                              <a:pt x="484" y="61"/>
                            </a:cubicBezTo>
                            <a:cubicBezTo>
                              <a:pt x="484" y="64"/>
                              <a:pt x="486" y="65"/>
                              <a:pt x="488" y="65"/>
                            </a:cubicBezTo>
                            <a:cubicBezTo>
                              <a:pt x="521" y="65"/>
                              <a:pt x="521" y="65"/>
                              <a:pt x="521" y="65"/>
                            </a:cubicBezTo>
                            <a:cubicBezTo>
                              <a:pt x="524" y="65"/>
                              <a:pt x="526" y="64"/>
                              <a:pt x="526" y="61"/>
                            </a:cubicBezTo>
                            <a:cubicBezTo>
                              <a:pt x="526" y="40"/>
                              <a:pt x="526" y="40"/>
                              <a:pt x="526" y="40"/>
                            </a:cubicBezTo>
                            <a:cubicBezTo>
                              <a:pt x="526" y="37"/>
                              <a:pt x="525" y="36"/>
                              <a:pt x="521" y="36"/>
                            </a:cubicBezTo>
                            <a:cubicBezTo>
                              <a:pt x="519" y="36"/>
                              <a:pt x="517" y="37"/>
                              <a:pt x="517" y="40"/>
                            </a:cubicBezTo>
                            <a:cubicBezTo>
                              <a:pt x="517" y="56"/>
                              <a:pt x="517" y="56"/>
                              <a:pt x="517" y="56"/>
                            </a:cubicBezTo>
                            <a:lnTo>
                              <a:pt x="509" y="56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1" name="Freeform 89">
                        <a:extLst>
                          <a:ext uri="{FF2B5EF4-FFF2-40B4-BE49-F238E27FC236}">
                            <a16:creationId xmlns:a16="http://schemas.microsoft.com/office/drawing/2014/main" id="{CE213499-D314-46F0-B81A-E01A5C894DC9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240074" y="3272441"/>
                        <a:ext cx="1702503" cy="211421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40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6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6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6 h 65"/>
                          <a:gd name="T32" fmla="*/ 181 w 526"/>
                          <a:gd name="T33" fmla="*/ 56 h 65"/>
                          <a:gd name="T34" fmla="*/ 223 w 526"/>
                          <a:gd name="T35" fmla="*/ 56 h 65"/>
                          <a:gd name="T36" fmla="*/ 190 w 526"/>
                          <a:gd name="T37" fmla="*/ 0 h 65"/>
                          <a:gd name="T38" fmla="*/ 214 w 526"/>
                          <a:gd name="T39" fmla="*/ 56 h 65"/>
                          <a:gd name="T40" fmla="*/ 267 w 526"/>
                          <a:gd name="T41" fmla="*/ 56 h 65"/>
                          <a:gd name="T42" fmla="*/ 242 w 526"/>
                          <a:gd name="T43" fmla="*/ 4 h 65"/>
                          <a:gd name="T44" fmla="*/ 258 w 526"/>
                          <a:gd name="T45" fmla="*/ 56 h 65"/>
                          <a:gd name="T46" fmla="*/ 246 w 526"/>
                          <a:gd name="T47" fmla="*/ 65 h 65"/>
                          <a:gd name="T48" fmla="*/ 283 w 526"/>
                          <a:gd name="T49" fmla="*/ 40 h 65"/>
                          <a:gd name="T50" fmla="*/ 275 w 526"/>
                          <a:gd name="T51" fmla="*/ 56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40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6 h 65"/>
                          <a:gd name="T82" fmla="*/ 509 w 526"/>
                          <a:gd name="T83" fmla="*/ 0 h 65"/>
                          <a:gd name="T84" fmla="*/ 488 w 526"/>
                          <a:gd name="T85" fmla="*/ 8 h 65"/>
                          <a:gd name="T86" fmla="*/ 488 w 526"/>
                          <a:gd name="T87" fmla="*/ 56 h 65"/>
                          <a:gd name="T88" fmla="*/ 521 w 526"/>
                          <a:gd name="T89" fmla="*/ 65 h 65"/>
                          <a:gd name="T90" fmla="*/ 521 w 526"/>
                          <a:gd name="T91" fmla="*/ 36 h 65"/>
                          <a:gd name="T92" fmla="*/ 509 w 526"/>
                          <a:gd name="T93" fmla="*/ 56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6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6"/>
                              <a:pt x="16" y="56"/>
                              <a:pt x="16" y="56"/>
                            </a:cubicBezTo>
                            <a:cubicBezTo>
                              <a:pt x="4" y="56"/>
                              <a:pt x="4" y="56"/>
                              <a:pt x="4" y="56"/>
                            </a:cubicBezTo>
                            <a:cubicBezTo>
                              <a:pt x="1" y="56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40"/>
                              <a:pt x="41" y="40"/>
                              <a:pt x="41" y="40"/>
                            </a:cubicBezTo>
                            <a:cubicBezTo>
                              <a:pt x="41" y="37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7"/>
                              <a:pt x="33" y="40"/>
                            </a:cubicBezTo>
                            <a:cubicBezTo>
                              <a:pt x="33" y="56"/>
                              <a:pt x="33" y="56"/>
                              <a:pt x="33" y="56"/>
                            </a:cubicBezTo>
                            <a:lnTo>
                              <a:pt x="25" y="56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6"/>
                              <a:pt x="60" y="56"/>
                              <a:pt x="60" y="56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6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6"/>
                              <a:pt x="93" y="56"/>
                              <a:pt x="93" y="56"/>
                            </a:cubicBezTo>
                            <a:cubicBezTo>
                              <a:pt x="68" y="56"/>
                              <a:pt x="68" y="56"/>
                              <a:pt x="68" y="56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6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6"/>
                              <a:pt x="137" y="56"/>
                              <a:pt x="137" y="56"/>
                            </a:cubicBezTo>
                            <a:cubicBezTo>
                              <a:pt x="125" y="56"/>
                              <a:pt x="125" y="56"/>
                              <a:pt x="125" y="56"/>
                            </a:cubicBezTo>
                            <a:cubicBezTo>
                              <a:pt x="123" y="56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40"/>
                              <a:pt x="162" y="40"/>
                              <a:pt x="162" y="40"/>
                            </a:cubicBezTo>
                            <a:cubicBezTo>
                              <a:pt x="162" y="37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7"/>
                              <a:pt x="154" y="40"/>
                            </a:cubicBezTo>
                            <a:cubicBezTo>
                              <a:pt x="154" y="56"/>
                              <a:pt x="154" y="56"/>
                              <a:pt x="154" y="56"/>
                            </a:cubicBezTo>
                            <a:lnTo>
                              <a:pt x="145" y="56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6"/>
                              <a:pt x="181" y="56"/>
                              <a:pt x="181" y="56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6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6"/>
                              <a:pt x="214" y="56"/>
                              <a:pt x="214" y="56"/>
                            </a:cubicBezTo>
                            <a:cubicBezTo>
                              <a:pt x="190" y="56"/>
                              <a:pt x="190" y="56"/>
                              <a:pt x="190" y="56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6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6"/>
                              <a:pt x="258" y="56"/>
                              <a:pt x="258" y="56"/>
                            </a:cubicBezTo>
                            <a:cubicBezTo>
                              <a:pt x="246" y="56"/>
                              <a:pt x="246" y="56"/>
                              <a:pt x="246" y="56"/>
                            </a:cubicBezTo>
                            <a:cubicBezTo>
                              <a:pt x="244" y="56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40"/>
                              <a:pt x="283" y="40"/>
                              <a:pt x="283" y="40"/>
                            </a:cubicBezTo>
                            <a:cubicBezTo>
                              <a:pt x="283" y="37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7"/>
                              <a:pt x="275" y="40"/>
                            </a:cubicBezTo>
                            <a:cubicBezTo>
                              <a:pt x="275" y="56"/>
                              <a:pt x="275" y="56"/>
                              <a:pt x="275" y="56"/>
                            </a:cubicBezTo>
                            <a:lnTo>
                              <a:pt x="267" y="56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6"/>
                              <a:pt x="303" y="56"/>
                              <a:pt x="303" y="56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6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6"/>
                              <a:pt x="336" y="56"/>
                              <a:pt x="336" y="56"/>
                            </a:cubicBezTo>
                            <a:cubicBezTo>
                              <a:pt x="310" y="56"/>
                              <a:pt x="310" y="56"/>
                              <a:pt x="310" y="56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6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6"/>
                              <a:pt x="380" y="56"/>
                              <a:pt x="380" y="56"/>
                            </a:cubicBezTo>
                            <a:cubicBezTo>
                              <a:pt x="367" y="56"/>
                              <a:pt x="367" y="56"/>
                              <a:pt x="367" y="56"/>
                            </a:cubicBezTo>
                            <a:cubicBezTo>
                              <a:pt x="365" y="56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40"/>
                              <a:pt x="404" y="40"/>
                              <a:pt x="404" y="40"/>
                            </a:cubicBezTo>
                            <a:cubicBezTo>
                              <a:pt x="404" y="37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7"/>
                              <a:pt x="396" y="40"/>
                            </a:cubicBezTo>
                            <a:cubicBezTo>
                              <a:pt x="396" y="56"/>
                              <a:pt x="396" y="56"/>
                              <a:pt x="396" y="56"/>
                            </a:cubicBezTo>
                            <a:lnTo>
                              <a:pt x="388" y="56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6"/>
                              <a:pt x="423" y="56"/>
                              <a:pt x="423" y="56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6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6"/>
                              <a:pt x="457" y="56"/>
                              <a:pt x="457" y="56"/>
                            </a:cubicBezTo>
                            <a:cubicBezTo>
                              <a:pt x="432" y="56"/>
                              <a:pt x="432" y="56"/>
                              <a:pt x="432" y="56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509" y="56"/>
                            </a:moveTo>
                            <a:cubicBezTo>
                              <a:pt x="509" y="0"/>
                              <a:pt x="509" y="0"/>
                              <a:pt x="509" y="0"/>
                            </a:cubicBezTo>
                            <a:cubicBezTo>
                              <a:pt x="488" y="0"/>
                              <a:pt x="488" y="0"/>
                              <a:pt x="488" y="0"/>
                            </a:cubicBezTo>
                            <a:cubicBezTo>
                              <a:pt x="486" y="0"/>
                              <a:pt x="484" y="1"/>
                              <a:pt x="484" y="4"/>
                            </a:cubicBezTo>
                            <a:cubicBezTo>
                              <a:pt x="484" y="7"/>
                              <a:pt x="486" y="8"/>
                              <a:pt x="488" y="8"/>
                            </a:cubicBezTo>
                            <a:cubicBezTo>
                              <a:pt x="500" y="8"/>
                              <a:pt x="500" y="8"/>
                              <a:pt x="500" y="8"/>
                            </a:cubicBezTo>
                            <a:cubicBezTo>
                              <a:pt x="500" y="56"/>
                              <a:pt x="500" y="56"/>
                              <a:pt x="500" y="56"/>
                            </a:cubicBezTo>
                            <a:cubicBezTo>
                              <a:pt x="488" y="56"/>
                              <a:pt x="488" y="56"/>
                              <a:pt x="488" y="56"/>
                            </a:cubicBezTo>
                            <a:cubicBezTo>
                              <a:pt x="486" y="56"/>
                              <a:pt x="484" y="58"/>
                              <a:pt x="484" y="61"/>
                            </a:cubicBezTo>
                            <a:cubicBezTo>
                              <a:pt x="484" y="64"/>
                              <a:pt x="486" y="65"/>
                              <a:pt x="488" y="65"/>
                            </a:cubicBezTo>
                            <a:cubicBezTo>
                              <a:pt x="521" y="65"/>
                              <a:pt x="521" y="65"/>
                              <a:pt x="521" y="65"/>
                            </a:cubicBezTo>
                            <a:cubicBezTo>
                              <a:pt x="524" y="65"/>
                              <a:pt x="526" y="64"/>
                              <a:pt x="526" y="61"/>
                            </a:cubicBezTo>
                            <a:cubicBezTo>
                              <a:pt x="526" y="40"/>
                              <a:pt x="526" y="40"/>
                              <a:pt x="526" y="40"/>
                            </a:cubicBezTo>
                            <a:cubicBezTo>
                              <a:pt x="526" y="37"/>
                              <a:pt x="525" y="36"/>
                              <a:pt x="521" y="36"/>
                            </a:cubicBezTo>
                            <a:cubicBezTo>
                              <a:pt x="519" y="36"/>
                              <a:pt x="517" y="37"/>
                              <a:pt x="517" y="40"/>
                            </a:cubicBezTo>
                            <a:cubicBezTo>
                              <a:pt x="517" y="56"/>
                              <a:pt x="517" y="56"/>
                              <a:pt x="517" y="56"/>
                            </a:cubicBezTo>
                            <a:lnTo>
                              <a:pt x="509" y="56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8" name="Group 287">
                      <a:extLst>
                        <a:ext uri="{FF2B5EF4-FFF2-40B4-BE49-F238E27FC236}">
                          <a16:creationId xmlns:a16="http://schemas.microsoft.com/office/drawing/2014/main" id="{FB215272-A240-4A53-BDE1-A83F892CEF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8489" y="4380219"/>
                      <a:ext cx="3494088" cy="205860"/>
                      <a:chOff x="6448489" y="3923399"/>
                      <a:chExt cx="3494088" cy="205860"/>
                    </a:xfrm>
                  </p:grpSpPr>
                  <p:sp>
                    <p:nvSpPr>
                      <p:cNvPr id="289" name="Freeform 87">
                        <a:extLst>
                          <a:ext uri="{FF2B5EF4-FFF2-40B4-BE49-F238E27FC236}">
                            <a16:creationId xmlns:a16="http://schemas.microsoft.com/office/drawing/2014/main" id="{79E29ADE-D6BE-4362-81C8-5D7437AFE399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48489" y="3923399"/>
                        <a:ext cx="1702503" cy="205860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39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7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7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7 h 65"/>
                          <a:gd name="T32" fmla="*/ 181 w 526"/>
                          <a:gd name="T33" fmla="*/ 57 h 65"/>
                          <a:gd name="T34" fmla="*/ 223 w 526"/>
                          <a:gd name="T35" fmla="*/ 57 h 65"/>
                          <a:gd name="T36" fmla="*/ 190 w 526"/>
                          <a:gd name="T37" fmla="*/ 0 h 65"/>
                          <a:gd name="T38" fmla="*/ 214 w 526"/>
                          <a:gd name="T39" fmla="*/ 57 h 65"/>
                          <a:gd name="T40" fmla="*/ 267 w 526"/>
                          <a:gd name="T41" fmla="*/ 57 h 65"/>
                          <a:gd name="T42" fmla="*/ 242 w 526"/>
                          <a:gd name="T43" fmla="*/ 4 h 65"/>
                          <a:gd name="T44" fmla="*/ 258 w 526"/>
                          <a:gd name="T45" fmla="*/ 57 h 65"/>
                          <a:gd name="T46" fmla="*/ 246 w 526"/>
                          <a:gd name="T47" fmla="*/ 65 h 65"/>
                          <a:gd name="T48" fmla="*/ 283 w 526"/>
                          <a:gd name="T49" fmla="*/ 39 h 65"/>
                          <a:gd name="T50" fmla="*/ 275 w 526"/>
                          <a:gd name="T51" fmla="*/ 57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39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7 h 65"/>
                          <a:gd name="T82" fmla="*/ 484 w 526"/>
                          <a:gd name="T83" fmla="*/ 8 h 65"/>
                          <a:gd name="T84" fmla="*/ 517 w 526"/>
                          <a:gd name="T85" fmla="*/ 65 h 65"/>
                          <a:gd name="T86" fmla="*/ 517 w 526"/>
                          <a:gd name="T87" fmla="*/ 0 h 65"/>
                          <a:gd name="T88" fmla="*/ 517 w 526"/>
                          <a:gd name="T89" fmla="*/ 8 h 65"/>
                          <a:gd name="T90" fmla="*/ 493 w 526"/>
                          <a:gd name="T91" fmla="*/ 8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7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7"/>
                              <a:pt x="16" y="57"/>
                              <a:pt x="16" y="57"/>
                            </a:cubicBezTo>
                            <a:cubicBezTo>
                              <a:pt x="4" y="57"/>
                              <a:pt x="4" y="57"/>
                              <a:pt x="4" y="57"/>
                            </a:cubicBezTo>
                            <a:cubicBezTo>
                              <a:pt x="1" y="57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39"/>
                              <a:pt x="41" y="39"/>
                              <a:pt x="41" y="39"/>
                            </a:cubicBezTo>
                            <a:cubicBezTo>
                              <a:pt x="41" y="38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8"/>
                              <a:pt x="33" y="3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lnTo>
                              <a:pt x="25" y="57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7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39"/>
                              <a:pt x="162" y="39"/>
                              <a:pt x="162" y="39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39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7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39"/>
                              <a:pt x="283" y="39"/>
                              <a:pt x="283" y="39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39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7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39"/>
                              <a:pt x="404" y="39"/>
                              <a:pt x="404" y="39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39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7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493" y="0"/>
                            </a:moveTo>
                            <a:cubicBezTo>
                              <a:pt x="488" y="0"/>
                              <a:pt x="484" y="4"/>
                              <a:pt x="484" y="8"/>
                            </a:cubicBezTo>
                            <a:cubicBezTo>
                              <a:pt x="484" y="57"/>
                              <a:pt x="484" y="57"/>
                              <a:pt x="484" y="57"/>
                            </a:cubicBezTo>
                            <a:cubicBezTo>
                              <a:pt x="484" y="61"/>
                              <a:pt x="488" y="65"/>
                              <a:pt x="493" y="65"/>
                            </a:cubicBezTo>
                            <a:cubicBezTo>
                              <a:pt x="517" y="65"/>
                              <a:pt x="517" y="65"/>
                              <a:pt x="517" y="65"/>
                            </a:cubicBezTo>
                            <a:cubicBezTo>
                              <a:pt x="522" y="65"/>
                              <a:pt x="526" y="61"/>
                              <a:pt x="526" y="57"/>
                            </a:cubicBezTo>
                            <a:cubicBezTo>
                              <a:pt x="526" y="8"/>
                              <a:pt x="526" y="8"/>
                              <a:pt x="526" y="8"/>
                            </a:cubicBezTo>
                            <a:cubicBezTo>
                              <a:pt x="526" y="4"/>
                              <a:pt x="522" y="0"/>
                              <a:pt x="517" y="0"/>
                            </a:cubicBezTo>
                            <a:lnTo>
                              <a:pt x="493" y="0"/>
                            </a:lnTo>
                            <a:close/>
                            <a:moveTo>
                              <a:pt x="493" y="8"/>
                            </a:moveTo>
                            <a:cubicBezTo>
                              <a:pt x="517" y="8"/>
                              <a:pt x="517" y="8"/>
                              <a:pt x="517" y="8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cubicBezTo>
                              <a:pt x="493" y="57"/>
                              <a:pt x="493" y="57"/>
                              <a:pt x="493" y="57"/>
                            </a:cubicBezTo>
                            <a:lnTo>
                              <a:pt x="493" y="8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0" name="Freeform 87">
                        <a:extLst>
                          <a:ext uri="{FF2B5EF4-FFF2-40B4-BE49-F238E27FC236}">
                            <a16:creationId xmlns:a16="http://schemas.microsoft.com/office/drawing/2014/main" id="{5B215F8F-079A-4A2B-9F00-785D3CADEFE2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240074" y="3923399"/>
                        <a:ext cx="1702503" cy="205860"/>
                      </a:xfrm>
                      <a:custGeom>
                        <a:avLst/>
                        <a:gdLst>
                          <a:gd name="T0" fmla="*/ 4 w 526"/>
                          <a:gd name="T1" fmla="*/ 0 h 65"/>
                          <a:gd name="T2" fmla="*/ 16 w 526"/>
                          <a:gd name="T3" fmla="*/ 8 h 65"/>
                          <a:gd name="T4" fmla="*/ 0 w 526"/>
                          <a:gd name="T5" fmla="*/ 61 h 65"/>
                          <a:gd name="T6" fmla="*/ 41 w 526"/>
                          <a:gd name="T7" fmla="*/ 61 h 65"/>
                          <a:gd name="T8" fmla="*/ 33 w 526"/>
                          <a:gd name="T9" fmla="*/ 39 h 65"/>
                          <a:gd name="T10" fmla="*/ 68 w 526"/>
                          <a:gd name="T11" fmla="*/ 0 h 65"/>
                          <a:gd name="T12" fmla="*/ 68 w 526"/>
                          <a:gd name="T13" fmla="*/ 65 h 65"/>
                          <a:gd name="T14" fmla="*/ 101 w 526"/>
                          <a:gd name="T15" fmla="*/ 8 h 65"/>
                          <a:gd name="T16" fmla="*/ 68 w 526"/>
                          <a:gd name="T17" fmla="*/ 8 h 65"/>
                          <a:gd name="T18" fmla="*/ 68 w 526"/>
                          <a:gd name="T19" fmla="*/ 57 h 65"/>
                          <a:gd name="T20" fmla="*/ 145 w 526"/>
                          <a:gd name="T21" fmla="*/ 0 h 65"/>
                          <a:gd name="T22" fmla="*/ 125 w 526"/>
                          <a:gd name="T23" fmla="*/ 8 h 65"/>
                          <a:gd name="T24" fmla="*/ 125 w 526"/>
                          <a:gd name="T25" fmla="*/ 57 h 65"/>
                          <a:gd name="T26" fmla="*/ 158 w 526"/>
                          <a:gd name="T27" fmla="*/ 65 h 65"/>
                          <a:gd name="T28" fmla="*/ 158 w 526"/>
                          <a:gd name="T29" fmla="*/ 36 h 65"/>
                          <a:gd name="T30" fmla="*/ 145 w 526"/>
                          <a:gd name="T31" fmla="*/ 57 h 65"/>
                          <a:gd name="T32" fmla="*/ 181 w 526"/>
                          <a:gd name="T33" fmla="*/ 57 h 65"/>
                          <a:gd name="T34" fmla="*/ 223 w 526"/>
                          <a:gd name="T35" fmla="*/ 57 h 65"/>
                          <a:gd name="T36" fmla="*/ 190 w 526"/>
                          <a:gd name="T37" fmla="*/ 0 h 65"/>
                          <a:gd name="T38" fmla="*/ 214 w 526"/>
                          <a:gd name="T39" fmla="*/ 57 h 65"/>
                          <a:gd name="T40" fmla="*/ 267 w 526"/>
                          <a:gd name="T41" fmla="*/ 57 h 65"/>
                          <a:gd name="T42" fmla="*/ 242 w 526"/>
                          <a:gd name="T43" fmla="*/ 4 h 65"/>
                          <a:gd name="T44" fmla="*/ 258 w 526"/>
                          <a:gd name="T45" fmla="*/ 57 h 65"/>
                          <a:gd name="T46" fmla="*/ 246 w 526"/>
                          <a:gd name="T47" fmla="*/ 65 h 65"/>
                          <a:gd name="T48" fmla="*/ 283 w 526"/>
                          <a:gd name="T49" fmla="*/ 39 h 65"/>
                          <a:gd name="T50" fmla="*/ 275 w 526"/>
                          <a:gd name="T51" fmla="*/ 57 h 65"/>
                          <a:gd name="T52" fmla="*/ 303 w 526"/>
                          <a:gd name="T53" fmla="*/ 8 h 65"/>
                          <a:gd name="T54" fmla="*/ 336 w 526"/>
                          <a:gd name="T55" fmla="*/ 65 h 65"/>
                          <a:gd name="T56" fmla="*/ 336 w 526"/>
                          <a:gd name="T57" fmla="*/ 0 h 65"/>
                          <a:gd name="T58" fmla="*/ 336 w 526"/>
                          <a:gd name="T59" fmla="*/ 8 h 65"/>
                          <a:gd name="T60" fmla="*/ 310 w 526"/>
                          <a:gd name="T61" fmla="*/ 8 h 65"/>
                          <a:gd name="T62" fmla="*/ 367 w 526"/>
                          <a:gd name="T63" fmla="*/ 0 h 65"/>
                          <a:gd name="T64" fmla="*/ 380 w 526"/>
                          <a:gd name="T65" fmla="*/ 8 h 65"/>
                          <a:gd name="T66" fmla="*/ 363 w 526"/>
                          <a:gd name="T67" fmla="*/ 61 h 65"/>
                          <a:gd name="T68" fmla="*/ 404 w 526"/>
                          <a:gd name="T69" fmla="*/ 61 h 65"/>
                          <a:gd name="T70" fmla="*/ 396 w 526"/>
                          <a:gd name="T71" fmla="*/ 39 h 65"/>
                          <a:gd name="T72" fmla="*/ 432 w 526"/>
                          <a:gd name="T73" fmla="*/ 0 h 65"/>
                          <a:gd name="T74" fmla="*/ 432 w 526"/>
                          <a:gd name="T75" fmla="*/ 65 h 65"/>
                          <a:gd name="T76" fmla="*/ 465 w 526"/>
                          <a:gd name="T77" fmla="*/ 8 h 65"/>
                          <a:gd name="T78" fmla="*/ 432 w 526"/>
                          <a:gd name="T79" fmla="*/ 8 h 65"/>
                          <a:gd name="T80" fmla="*/ 432 w 526"/>
                          <a:gd name="T81" fmla="*/ 57 h 65"/>
                          <a:gd name="T82" fmla="*/ 484 w 526"/>
                          <a:gd name="T83" fmla="*/ 8 h 65"/>
                          <a:gd name="T84" fmla="*/ 517 w 526"/>
                          <a:gd name="T85" fmla="*/ 65 h 65"/>
                          <a:gd name="T86" fmla="*/ 517 w 526"/>
                          <a:gd name="T87" fmla="*/ 0 h 65"/>
                          <a:gd name="T88" fmla="*/ 517 w 526"/>
                          <a:gd name="T89" fmla="*/ 8 h 65"/>
                          <a:gd name="T90" fmla="*/ 493 w 526"/>
                          <a:gd name="T91" fmla="*/ 8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26" h="65">
                            <a:moveTo>
                              <a:pt x="25" y="57"/>
                            </a:moveTo>
                            <a:cubicBezTo>
                              <a:pt x="25" y="0"/>
                              <a:pt x="25" y="0"/>
                              <a:pt x="25" y="0"/>
                            </a:cubicBezTo>
                            <a:cubicBezTo>
                              <a:pt x="4" y="0"/>
                              <a:pt x="4" y="0"/>
                              <a:pt x="4" y="0"/>
                            </a:cubicBezTo>
                            <a:cubicBezTo>
                              <a:pt x="1" y="0"/>
                              <a:pt x="0" y="1"/>
                              <a:pt x="0" y="4"/>
                            </a:cubicBezTo>
                            <a:cubicBezTo>
                              <a:pt x="0" y="7"/>
                              <a:pt x="1" y="8"/>
                              <a:pt x="4" y="8"/>
                            </a:cubicBezTo>
                            <a:cubicBezTo>
                              <a:pt x="16" y="8"/>
                              <a:pt x="16" y="8"/>
                              <a:pt x="16" y="8"/>
                            </a:cubicBezTo>
                            <a:cubicBezTo>
                              <a:pt x="16" y="57"/>
                              <a:pt x="16" y="57"/>
                              <a:pt x="16" y="57"/>
                            </a:cubicBezTo>
                            <a:cubicBezTo>
                              <a:pt x="4" y="57"/>
                              <a:pt x="4" y="57"/>
                              <a:pt x="4" y="57"/>
                            </a:cubicBezTo>
                            <a:cubicBezTo>
                              <a:pt x="1" y="57"/>
                              <a:pt x="0" y="58"/>
                              <a:pt x="0" y="61"/>
                            </a:cubicBezTo>
                            <a:cubicBezTo>
                              <a:pt x="0" y="64"/>
                              <a:pt x="1" y="65"/>
                              <a:pt x="4" y="65"/>
                            </a:cubicBezTo>
                            <a:cubicBezTo>
                              <a:pt x="37" y="65"/>
                              <a:pt x="37" y="65"/>
                              <a:pt x="37" y="65"/>
                            </a:cubicBezTo>
                            <a:cubicBezTo>
                              <a:pt x="39" y="65"/>
                              <a:pt x="41" y="64"/>
                              <a:pt x="41" y="61"/>
                            </a:cubicBezTo>
                            <a:cubicBezTo>
                              <a:pt x="41" y="39"/>
                              <a:pt x="41" y="39"/>
                              <a:pt x="41" y="39"/>
                            </a:cubicBezTo>
                            <a:cubicBezTo>
                              <a:pt x="41" y="38"/>
                              <a:pt x="40" y="36"/>
                              <a:pt x="37" y="36"/>
                            </a:cubicBezTo>
                            <a:cubicBezTo>
                              <a:pt x="33" y="36"/>
                              <a:pt x="33" y="38"/>
                              <a:pt x="33" y="39"/>
                            </a:cubicBezTo>
                            <a:cubicBezTo>
                              <a:pt x="33" y="57"/>
                              <a:pt x="33" y="57"/>
                              <a:pt x="33" y="57"/>
                            </a:cubicBezTo>
                            <a:lnTo>
                              <a:pt x="25" y="57"/>
                            </a:lnTo>
                            <a:close/>
                            <a:moveTo>
                              <a:pt x="68" y="0"/>
                            </a:moveTo>
                            <a:cubicBezTo>
                              <a:pt x="64" y="0"/>
                              <a:pt x="60" y="4"/>
                              <a:pt x="60" y="8"/>
                            </a:cubicBezTo>
                            <a:cubicBezTo>
                              <a:pt x="60" y="57"/>
                              <a:pt x="60" y="57"/>
                              <a:pt x="60" y="57"/>
                            </a:cubicBezTo>
                            <a:cubicBezTo>
                              <a:pt x="60" y="61"/>
                              <a:pt x="64" y="65"/>
                              <a:pt x="68" y="65"/>
                            </a:cubicBezTo>
                            <a:cubicBezTo>
                              <a:pt x="93" y="65"/>
                              <a:pt x="93" y="65"/>
                              <a:pt x="93" y="65"/>
                            </a:cubicBezTo>
                            <a:cubicBezTo>
                              <a:pt x="98" y="65"/>
                              <a:pt x="101" y="61"/>
                              <a:pt x="101" y="57"/>
                            </a:cubicBezTo>
                            <a:cubicBezTo>
                              <a:pt x="101" y="8"/>
                              <a:pt x="101" y="8"/>
                              <a:pt x="101" y="8"/>
                            </a:cubicBezTo>
                            <a:cubicBezTo>
                              <a:pt x="101" y="4"/>
                              <a:pt x="98" y="0"/>
                              <a:pt x="93" y="0"/>
                            </a:cubicBezTo>
                            <a:lnTo>
                              <a:pt x="68" y="0"/>
                            </a:lnTo>
                            <a:close/>
                            <a:moveTo>
                              <a:pt x="68" y="8"/>
                            </a:moveTo>
                            <a:cubicBezTo>
                              <a:pt x="93" y="8"/>
                              <a:pt x="93" y="8"/>
                              <a:pt x="93" y="8"/>
                            </a:cubicBezTo>
                            <a:cubicBezTo>
                              <a:pt x="93" y="57"/>
                              <a:pt x="93" y="57"/>
                              <a:pt x="93" y="57"/>
                            </a:cubicBezTo>
                            <a:cubicBezTo>
                              <a:pt x="68" y="57"/>
                              <a:pt x="68" y="57"/>
                              <a:pt x="68" y="57"/>
                            </a:cubicBezTo>
                            <a:lnTo>
                              <a:pt x="68" y="8"/>
                            </a:lnTo>
                            <a:close/>
                            <a:moveTo>
                              <a:pt x="145" y="57"/>
                            </a:moveTo>
                            <a:cubicBezTo>
                              <a:pt x="145" y="0"/>
                              <a:pt x="145" y="0"/>
                              <a:pt x="145" y="0"/>
                            </a:cubicBezTo>
                            <a:cubicBezTo>
                              <a:pt x="125" y="0"/>
                              <a:pt x="125" y="0"/>
                              <a:pt x="125" y="0"/>
                            </a:cubicBezTo>
                            <a:cubicBezTo>
                              <a:pt x="123" y="0"/>
                              <a:pt x="120" y="1"/>
                              <a:pt x="120" y="4"/>
                            </a:cubicBezTo>
                            <a:cubicBezTo>
                              <a:pt x="120" y="7"/>
                              <a:pt x="123" y="8"/>
                              <a:pt x="125" y="8"/>
                            </a:cubicBezTo>
                            <a:cubicBezTo>
                              <a:pt x="137" y="8"/>
                              <a:pt x="137" y="8"/>
                              <a:pt x="137" y="8"/>
                            </a:cubicBezTo>
                            <a:cubicBezTo>
                              <a:pt x="137" y="57"/>
                              <a:pt x="137" y="57"/>
                              <a:pt x="137" y="57"/>
                            </a:cubicBezTo>
                            <a:cubicBezTo>
                              <a:pt x="125" y="57"/>
                              <a:pt x="125" y="57"/>
                              <a:pt x="125" y="57"/>
                            </a:cubicBezTo>
                            <a:cubicBezTo>
                              <a:pt x="123" y="57"/>
                              <a:pt x="120" y="58"/>
                              <a:pt x="120" y="61"/>
                            </a:cubicBezTo>
                            <a:cubicBezTo>
                              <a:pt x="120" y="64"/>
                              <a:pt x="123" y="65"/>
                              <a:pt x="125" y="65"/>
                            </a:cubicBezTo>
                            <a:cubicBezTo>
                              <a:pt x="158" y="65"/>
                              <a:pt x="158" y="65"/>
                              <a:pt x="158" y="65"/>
                            </a:cubicBezTo>
                            <a:cubicBezTo>
                              <a:pt x="160" y="65"/>
                              <a:pt x="162" y="64"/>
                              <a:pt x="162" y="61"/>
                            </a:cubicBezTo>
                            <a:cubicBezTo>
                              <a:pt x="162" y="39"/>
                              <a:pt x="162" y="39"/>
                              <a:pt x="162" y="39"/>
                            </a:cubicBezTo>
                            <a:cubicBezTo>
                              <a:pt x="162" y="38"/>
                              <a:pt x="161" y="36"/>
                              <a:pt x="158" y="36"/>
                            </a:cubicBezTo>
                            <a:cubicBezTo>
                              <a:pt x="155" y="36"/>
                              <a:pt x="154" y="38"/>
                              <a:pt x="154" y="39"/>
                            </a:cubicBezTo>
                            <a:cubicBezTo>
                              <a:pt x="154" y="57"/>
                              <a:pt x="154" y="57"/>
                              <a:pt x="154" y="57"/>
                            </a:cubicBezTo>
                            <a:lnTo>
                              <a:pt x="145" y="57"/>
                            </a:lnTo>
                            <a:close/>
                            <a:moveTo>
                              <a:pt x="190" y="0"/>
                            </a:moveTo>
                            <a:cubicBezTo>
                              <a:pt x="184" y="0"/>
                              <a:pt x="181" y="4"/>
                              <a:pt x="181" y="8"/>
                            </a:cubicBezTo>
                            <a:cubicBezTo>
                              <a:pt x="181" y="57"/>
                              <a:pt x="181" y="57"/>
                              <a:pt x="181" y="57"/>
                            </a:cubicBezTo>
                            <a:cubicBezTo>
                              <a:pt x="181" y="61"/>
                              <a:pt x="184" y="65"/>
                              <a:pt x="190" y="65"/>
                            </a:cubicBezTo>
                            <a:cubicBezTo>
                              <a:pt x="214" y="65"/>
                              <a:pt x="214" y="65"/>
                              <a:pt x="214" y="65"/>
                            </a:cubicBezTo>
                            <a:cubicBezTo>
                              <a:pt x="219" y="65"/>
                              <a:pt x="223" y="61"/>
                              <a:pt x="223" y="57"/>
                            </a:cubicBezTo>
                            <a:cubicBezTo>
                              <a:pt x="223" y="8"/>
                              <a:pt x="223" y="8"/>
                              <a:pt x="223" y="8"/>
                            </a:cubicBezTo>
                            <a:cubicBezTo>
                              <a:pt x="223" y="4"/>
                              <a:pt x="219" y="0"/>
                              <a:pt x="214" y="0"/>
                            </a:cubicBezTo>
                            <a:lnTo>
                              <a:pt x="190" y="0"/>
                            </a:lnTo>
                            <a:close/>
                            <a:moveTo>
                              <a:pt x="190" y="8"/>
                            </a:moveTo>
                            <a:cubicBezTo>
                              <a:pt x="214" y="8"/>
                              <a:pt x="214" y="8"/>
                              <a:pt x="214" y="8"/>
                            </a:cubicBezTo>
                            <a:cubicBezTo>
                              <a:pt x="214" y="57"/>
                              <a:pt x="214" y="57"/>
                              <a:pt x="214" y="57"/>
                            </a:cubicBezTo>
                            <a:cubicBezTo>
                              <a:pt x="190" y="57"/>
                              <a:pt x="190" y="57"/>
                              <a:pt x="190" y="57"/>
                            </a:cubicBezTo>
                            <a:lnTo>
                              <a:pt x="190" y="8"/>
                            </a:lnTo>
                            <a:close/>
                            <a:moveTo>
                              <a:pt x="267" y="57"/>
                            </a:moveTo>
                            <a:cubicBezTo>
                              <a:pt x="267" y="0"/>
                              <a:pt x="267" y="0"/>
                              <a:pt x="267" y="0"/>
                            </a:cubicBezTo>
                            <a:cubicBezTo>
                              <a:pt x="246" y="0"/>
                              <a:pt x="246" y="0"/>
                              <a:pt x="246" y="0"/>
                            </a:cubicBezTo>
                            <a:cubicBezTo>
                              <a:pt x="244" y="0"/>
                              <a:pt x="242" y="1"/>
                              <a:pt x="242" y="4"/>
                            </a:cubicBezTo>
                            <a:cubicBezTo>
                              <a:pt x="242" y="7"/>
                              <a:pt x="244" y="8"/>
                              <a:pt x="246" y="8"/>
                            </a:cubicBezTo>
                            <a:cubicBezTo>
                              <a:pt x="258" y="8"/>
                              <a:pt x="258" y="8"/>
                              <a:pt x="258" y="8"/>
                            </a:cubicBezTo>
                            <a:cubicBezTo>
                              <a:pt x="258" y="57"/>
                              <a:pt x="258" y="57"/>
                              <a:pt x="258" y="57"/>
                            </a:cubicBezTo>
                            <a:cubicBezTo>
                              <a:pt x="246" y="57"/>
                              <a:pt x="246" y="57"/>
                              <a:pt x="246" y="57"/>
                            </a:cubicBezTo>
                            <a:cubicBezTo>
                              <a:pt x="244" y="57"/>
                              <a:pt x="242" y="58"/>
                              <a:pt x="242" y="61"/>
                            </a:cubicBezTo>
                            <a:cubicBezTo>
                              <a:pt x="242" y="64"/>
                              <a:pt x="244" y="65"/>
                              <a:pt x="246" y="65"/>
                            </a:cubicBezTo>
                            <a:cubicBezTo>
                              <a:pt x="279" y="65"/>
                              <a:pt x="279" y="65"/>
                              <a:pt x="279" y="65"/>
                            </a:cubicBezTo>
                            <a:cubicBezTo>
                              <a:pt x="281" y="65"/>
                              <a:pt x="283" y="64"/>
                              <a:pt x="283" y="61"/>
                            </a:cubicBezTo>
                            <a:cubicBezTo>
                              <a:pt x="283" y="39"/>
                              <a:pt x="283" y="39"/>
                              <a:pt x="283" y="39"/>
                            </a:cubicBezTo>
                            <a:cubicBezTo>
                              <a:pt x="283" y="38"/>
                              <a:pt x="283" y="36"/>
                              <a:pt x="279" y="36"/>
                            </a:cubicBezTo>
                            <a:cubicBezTo>
                              <a:pt x="276" y="36"/>
                              <a:pt x="275" y="38"/>
                              <a:pt x="275" y="39"/>
                            </a:cubicBezTo>
                            <a:cubicBezTo>
                              <a:pt x="275" y="57"/>
                              <a:pt x="275" y="57"/>
                              <a:pt x="275" y="57"/>
                            </a:cubicBezTo>
                            <a:lnTo>
                              <a:pt x="267" y="57"/>
                            </a:lnTo>
                            <a:close/>
                            <a:moveTo>
                              <a:pt x="310" y="0"/>
                            </a:moveTo>
                            <a:cubicBezTo>
                              <a:pt x="306" y="0"/>
                              <a:pt x="303" y="4"/>
                              <a:pt x="303" y="8"/>
                            </a:cubicBezTo>
                            <a:cubicBezTo>
                              <a:pt x="303" y="57"/>
                              <a:pt x="303" y="57"/>
                              <a:pt x="303" y="57"/>
                            </a:cubicBezTo>
                            <a:cubicBezTo>
                              <a:pt x="303" y="61"/>
                              <a:pt x="306" y="65"/>
                              <a:pt x="310" y="65"/>
                            </a:cubicBezTo>
                            <a:cubicBezTo>
                              <a:pt x="336" y="65"/>
                              <a:pt x="336" y="65"/>
                              <a:pt x="336" y="65"/>
                            </a:cubicBezTo>
                            <a:cubicBezTo>
                              <a:pt x="340" y="65"/>
                              <a:pt x="344" y="61"/>
                              <a:pt x="344" y="57"/>
                            </a:cubicBezTo>
                            <a:cubicBezTo>
                              <a:pt x="344" y="8"/>
                              <a:pt x="344" y="8"/>
                              <a:pt x="344" y="8"/>
                            </a:cubicBezTo>
                            <a:cubicBezTo>
                              <a:pt x="344" y="4"/>
                              <a:pt x="340" y="0"/>
                              <a:pt x="336" y="0"/>
                            </a:cubicBezTo>
                            <a:lnTo>
                              <a:pt x="310" y="0"/>
                            </a:lnTo>
                            <a:close/>
                            <a:moveTo>
                              <a:pt x="310" y="8"/>
                            </a:moveTo>
                            <a:cubicBezTo>
                              <a:pt x="336" y="8"/>
                              <a:pt x="336" y="8"/>
                              <a:pt x="336" y="8"/>
                            </a:cubicBezTo>
                            <a:cubicBezTo>
                              <a:pt x="336" y="57"/>
                              <a:pt x="336" y="57"/>
                              <a:pt x="336" y="57"/>
                            </a:cubicBezTo>
                            <a:cubicBezTo>
                              <a:pt x="310" y="57"/>
                              <a:pt x="310" y="57"/>
                              <a:pt x="310" y="57"/>
                            </a:cubicBezTo>
                            <a:lnTo>
                              <a:pt x="310" y="8"/>
                            </a:lnTo>
                            <a:close/>
                            <a:moveTo>
                              <a:pt x="388" y="57"/>
                            </a:moveTo>
                            <a:cubicBezTo>
                              <a:pt x="388" y="0"/>
                              <a:pt x="388" y="0"/>
                              <a:pt x="388" y="0"/>
                            </a:cubicBezTo>
                            <a:cubicBezTo>
                              <a:pt x="367" y="0"/>
                              <a:pt x="367" y="0"/>
                              <a:pt x="367" y="0"/>
                            </a:cubicBezTo>
                            <a:cubicBezTo>
                              <a:pt x="365" y="0"/>
                              <a:pt x="363" y="1"/>
                              <a:pt x="363" y="4"/>
                            </a:cubicBezTo>
                            <a:cubicBezTo>
                              <a:pt x="363" y="7"/>
                              <a:pt x="365" y="8"/>
                              <a:pt x="367" y="8"/>
                            </a:cubicBezTo>
                            <a:cubicBezTo>
                              <a:pt x="380" y="8"/>
                              <a:pt x="380" y="8"/>
                              <a:pt x="380" y="8"/>
                            </a:cubicBezTo>
                            <a:cubicBezTo>
                              <a:pt x="380" y="57"/>
                              <a:pt x="380" y="57"/>
                              <a:pt x="380" y="57"/>
                            </a:cubicBezTo>
                            <a:cubicBezTo>
                              <a:pt x="367" y="57"/>
                              <a:pt x="367" y="57"/>
                              <a:pt x="367" y="57"/>
                            </a:cubicBezTo>
                            <a:cubicBezTo>
                              <a:pt x="365" y="57"/>
                              <a:pt x="363" y="58"/>
                              <a:pt x="363" y="61"/>
                            </a:cubicBezTo>
                            <a:cubicBezTo>
                              <a:pt x="363" y="64"/>
                              <a:pt x="365" y="65"/>
                              <a:pt x="367" y="65"/>
                            </a:cubicBezTo>
                            <a:cubicBezTo>
                              <a:pt x="401" y="65"/>
                              <a:pt x="401" y="65"/>
                              <a:pt x="401" y="65"/>
                            </a:cubicBezTo>
                            <a:cubicBezTo>
                              <a:pt x="402" y="65"/>
                              <a:pt x="404" y="64"/>
                              <a:pt x="404" y="61"/>
                            </a:cubicBezTo>
                            <a:cubicBezTo>
                              <a:pt x="404" y="39"/>
                              <a:pt x="404" y="39"/>
                              <a:pt x="404" y="39"/>
                            </a:cubicBezTo>
                            <a:cubicBezTo>
                              <a:pt x="404" y="38"/>
                              <a:pt x="403" y="36"/>
                              <a:pt x="401" y="36"/>
                            </a:cubicBezTo>
                            <a:cubicBezTo>
                              <a:pt x="397" y="36"/>
                              <a:pt x="396" y="38"/>
                              <a:pt x="396" y="39"/>
                            </a:cubicBezTo>
                            <a:cubicBezTo>
                              <a:pt x="396" y="57"/>
                              <a:pt x="396" y="57"/>
                              <a:pt x="396" y="57"/>
                            </a:cubicBezTo>
                            <a:lnTo>
                              <a:pt x="388" y="57"/>
                            </a:lnTo>
                            <a:close/>
                            <a:moveTo>
                              <a:pt x="432" y="0"/>
                            </a:moveTo>
                            <a:cubicBezTo>
                              <a:pt x="428" y="0"/>
                              <a:pt x="423" y="4"/>
                              <a:pt x="423" y="8"/>
                            </a:cubicBezTo>
                            <a:cubicBezTo>
                              <a:pt x="423" y="57"/>
                              <a:pt x="423" y="57"/>
                              <a:pt x="423" y="57"/>
                            </a:cubicBezTo>
                            <a:cubicBezTo>
                              <a:pt x="423" y="61"/>
                              <a:pt x="427" y="65"/>
                              <a:pt x="432" y="65"/>
                            </a:cubicBezTo>
                            <a:cubicBezTo>
                              <a:pt x="457" y="65"/>
                              <a:pt x="457" y="65"/>
                              <a:pt x="457" y="65"/>
                            </a:cubicBezTo>
                            <a:cubicBezTo>
                              <a:pt x="461" y="65"/>
                              <a:pt x="465" y="61"/>
                              <a:pt x="465" y="57"/>
                            </a:cubicBezTo>
                            <a:cubicBezTo>
                              <a:pt x="465" y="8"/>
                              <a:pt x="465" y="8"/>
                              <a:pt x="465" y="8"/>
                            </a:cubicBezTo>
                            <a:cubicBezTo>
                              <a:pt x="465" y="4"/>
                              <a:pt x="461" y="0"/>
                              <a:pt x="457" y="0"/>
                            </a:cubicBezTo>
                            <a:lnTo>
                              <a:pt x="432" y="0"/>
                            </a:lnTo>
                            <a:close/>
                            <a:moveTo>
                              <a:pt x="432" y="8"/>
                            </a:moveTo>
                            <a:cubicBezTo>
                              <a:pt x="457" y="8"/>
                              <a:pt x="457" y="8"/>
                              <a:pt x="457" y="8"/>
                            </a:cubicBezTo>
                            <a:cubicBezTo>
                              <a:pt x="457" y="57"/>
                              <a:pt x="457" y="57"/>
                              <a:pt x="457" y="57"/>
                            </a:cubicBezTo>
                            <a:cubicBezTo>
                              <a:pt x="432" y="57"/>
                              <a:pt x="432" y="57"/>
                              <a:pt x="432" y="57"/>
                            </a:cubicBezTo>
                            <a:lnTo>
                              <a:pt x="432" y="8"/>
                            </a:lnTo>
                            <a:close/>
                            <a:moveTo>
                              <a:pt x="493" y="0"/>
                            </a:moveTo>
                            <a:cubicBezTo>
                              <a:pt x="488" y="0"/>
                              <a:pt x="484" y="4"/>
                              <a:pt x="484" y="8"/>
                            </a:cubicBezTo>
                            <a:cubicBezTo>
                              <a:pt x="484" y="57"/>
                              <a:pt x="484" y="57"/>
                              <a:pt x="484" y="57"/>
                            </a:cubicBezTo>
                            <a:cubicBezTo>
                              <a:pt x="484" y="61"/>
                              <a:pt x="488" y="65"/>
                              <a:pt x="493" y="65"/>
                            </a:cubicBezTo>
                            <a:cubicBezTo>
                              <a:pt x="517" y="65"/>
                              <a:pt x="517" y="65"/>
                              <a:pt x="517" y="65"/>
                            </a:cubicBezTo>
                            <a:cubicBezTo>
                              <a:pt x="522" y="65"/>
                              <a:pt x="526" y="61"/>
                              <a:pt x="526" y="57"/>
                            </a:cubicBezTo>
                            <a:cubicBezTo>
                              <a:pt x="526" y="8"/>
                              <a:pt x="526" y="8"/>
                              <a:pt x="526" y="8"/>
                            </a:cubicBezTo>
                            <a:cubicBezTo>
                              <a:pt x="526" y="4"/>
                              <a:pt x="522" y="0"/>
                              <a:pt x="517" y="0"/>
                            </a:cubicBezTo>
                            <a:lnTo>
                              <a:pt x="493" y="0"/>
                            </a:lnTo>
                            <a:close/>
                            <a:moveTo>
                              <a:pt x="493" y="8"/>
                            </a:moveTo>
                            <a:cubicBezTo>
                              <a:pt x="517" y="8"/>
                              <a:pt x="517" y="8"/>
                              <a:pt x="517" y="8"/>
                            </a:cubicBezTo>
                            <a:cubicBezTo>
                              <a:pt x="517" y="57"/>
                              <a:pt x="517" y="57"/>
                              <a:pt x="517" y="57"/>
                            </a:cubicBezTo>
                            <a:cubicBezTo>
                              <a:pt x="493" y="57"/>
                              <a:pt x="493" y="57"/>
                              <a:pt x="493" y="57"/>
                            </a:cubicBezTo>
                            <a:lnTo>
                              <a:pt x="493" y="8"/>
                            </a:lnTo>
                            <a:close/>
                          </a:path>
                        </a:pathLst>
                      </a:custGeom>
                      <a:solidFill>
                        <a:schemeClr val="tx1">
                          <a:alpha val="33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3260" tIns="46630" rIns="93260" bIns="4663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5130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856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353535"/>
                          </a:solidFill>
                          <a:effectLst/>
                          <a:uLnTx/>
                          <a:uFillTx/>
                          <a:latin typeface="Segoe UI Semilight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735A7B5-0411-4474-84C0-F7BD521AD702}"/>
                </a:ext>
              </a:extLst>
            </p:cNvPr>
            <p:cNvSpPr/>
            <p:nvPr/>
          </p:nvSpPr>
          <p:spPr>
            <a:xfrm>
              <a:off x="6448489" y="2916722"/>
              <a:ext cx="3494088" cy="11577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5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 Semibold" panose="020B0702040204020203" pitchFamily="34" charset="0"/>
                </a:rPr>
                <a:t>{ Your Code }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B2579F7-4CEA-4C5E-A95A-B73B227BF174}"/>
              </a:ext>
            </a:extLst>
          </p:cNvPr>
          <p:cNvSpPr/>
          <p:nvPr/>
        </p:nvSpPr>
        <p:spPr bwMode="auto">
          <a:xfrm>
            <a:off x="7942736" y="2699641"/>
            <a:ext cx="2115376" cy="294590"/>
          </a:xfrm>
          <a:custGeom>
            <a:avLst/>
            <a:gdLst>
              <a:gd name="connsiteX0" fmla="*/ 0 w 1867301"/>
              <a:gd name="connsiteY0" fmla="*/ 0 h 567891"/>
              <a:gd name="connsiteX1" fmla="*/ 1299410 w 1867301"/>
              <a:gd name="connsiteY1" fmla="*/ 0 h 567891"/>
              <a:gd name="connsiteX2" fmla="*/ 1867301 w 1867301"/>
              <a:gd name="connsiteY2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7301" h="567891">
                <a:moveTo>
                  <a:pt x="0" y="0"/>
                </a:moveTo>
                <a:lnTo>
                  <a:pt x="1299410" y="0"/>
                </a:lnTo>
                <a:lnTo>
                  <a:pt x="1867301" y="567891"/>
                </a:lnTo>
              </a:path>
            </a:pathLst>
          </a:custGeom>
          <a:noFill/>
          <a:ln w="381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E53B5BF-7B86-49D2-A4D1-7458BD50F0CC}"/>
              </a:ext>
            </a:extLst>
          </p:cNvPr>
          <p:cNvSpPr/>
          <p:nvPr/>
        </p:nvSpPr>
        <p:spPr bwMode="auto">
          <a:xfrm>
            <a:off x="7697313" y="1335095"/>
            <a:ext cx="1393997" cy="765716"/>
          </a:xfrm>
          <a:custGeom>
            <a:avLst/>
            <a:gdLst>
              <a:gd name="connsiteX0" fmla="*/ 0 w 1366788"/>
              <a:gd name="connsiteY0" fmla="*/ 750770 h 750770"/>
              <a:gd name="connsiteX1" fmla="*/ 0 w 1366788"/>
              <a:gd name="connsiteY1" fmla="*/ 0 h 750770"/>
              <a:gd name="connsiteX2" fmla="*/ 1366788 w 1366788"/>
              <a:gd name="connsiteY2" fmla="*/ 0 h 75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788" h="750770">
                <a:moveTo>
                  <a:pt x="0" y="750770"/>
                </a:moveTo>
                <a:lnTo>
                  <a:pt x="0" y="0"/>
                </a:lnTo>
                <a:lnTo>
                  <a:pt x="1366788" y="0"/>
                </a:lnTo>
              </a:path>
            </a:pathLst>
          </a:custGeom>
          <a:noFill/>
          <a:ln w="381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4FD0E7-A968-4FEB-AADC-11450F7FAA30}"/>
              </a:ext>
            </a:extLst>
          </p:cNvPr>
          <p:cNvSpPr/>
          <p:nvPr/>
        </p:nvSpPr>
        <p:spPr>
          <a:xfrm>
            <a:off x="467184" y="5861921"/>
            <a:ext cx="2871436" cy="87664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51028" rtl="0" eaLnBrk="1" fontAlgn="base" latinLnBrk="0" hangingPunct="1">
              <a:lnSpc>
                <a:spcPct val="90000"/>
              </a:lnSpc>
              <a:spcBef>
                <a:spcPts val="183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REST Endpoint</a:t>
            </a:r>
          </a:p>
          <a:p>
            <a:pPr marL="0" marR="0" lvl="0" indent="0" algn="l" defTabSz="951028" rtl="0" eaLnBrk="1" fontAlgn="base" latinLnBrk="0" hangingPunct="1">
              <a:lnSpc>
                <a:spcPct val="90000"/>
              </a:lnSpc>
              <a:spcBef>
                <a:spcPts val="30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  <a:hlinkClick r:id="rId3"/>
              </a:rPr>
              <a:t>Direct Line Protocol</a:t>
            </a:r>
            <a:endParaRPr kumimoji="0" lang="en-US" sz="1632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DC93883-0C12-4D23-8506-A1E1419CB654}"/>
              </a:ext>
            </a:extLst>
          </p:cNvPr>
          <p:cNvSpPr/>
          <p:nvPr/>
        </p:nvSpPr>
        <p:spPr>
          <a:xfrm>
            <a:off x="3929376" y="5861921"/>
            <a:ext cx="2645324" cy="87664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ts val="183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Conversational and Business Logic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AE6C37D-E2B3-4C70-8B98-B168340F0CAC}"/>
              </a:ext>
            </a:extLst>
          </p:cNvPr>
          <p:cNvSpPr/>
          <p:nvPr/>
        </p:nvSpPr>
        <p:spPr>
          <a:xfrm>
            <a:off x="7178156" y="5900023"/>
            <a:ext cx="2041910" cy="876647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ts val="183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Canvas Aware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6AA8912-8BDF-4F1B-9E5C-4E9828DCEEE2}"/>
              </a:ext>
            </a:extLst>
          </p:cNvPr>
          <p:cNvSpPr/>
          <p:nvPr/>
        </p:nvSpPr>
        <p:spPr>
          <a:xfrm>
            <a:off x="9798125" y="5861923"/>
            <a:ext cx="2171166" cy="87664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ts val="183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Context</a:t>
            </a:r>
            <a:br>
              <a:rPr kumimoji="0" lang="en-US" sz="204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</a:br>
            <a:r>
              <a:rPr kumimoji="0" lang="en-US" sz="204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Sensitive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DA15C0-E502-40CE-8DC2-2060D6D79AE7}"/>
              </a:ext>
            </a:extLst>
          </p:cNvPr>
          <p:cNvCxnSpPr/>
          <p:nvPr/>
        </p:nvCxnSpPr>
        <p:spPr>
          <a:xfrm>
            <a:off x="3633998" y="5987292"/>
            <a:ext cx="0" cy="64946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388E534-80CC-4D3F-9CAB-CC18BF429FDA}"/>
              </a:ext>
            </a:extLst>
          </p:cNvPr>
          <p:cNvCxnSpPr/>
          <p:nvPr/>
        </p:nvCxnSpPr>
        <p:spPr>
          <a:xfrm>
            <a:off x="6870078" y="5987292"/>
            <a:ext cx="0" cy="64946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82A2ED2-308C-4275-837D-1D9B0885C5E9}"/>
              </a:ext>
            </a:extLst>
          </p:cNvPr>
          <p:cNvCxnSpPr/>
          <p:nvPr/>
        </p:nvCxnSpPr>
        <p:spPr>
          <a:xfrm>
            <a:off x="9502745" y="5987292"/>
            <a:ext cx="0" cy="64946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0201BC2-800E-4354-8058-93BC8E79784E}"/>
              </a:ext>
            </a:extLst>
          </p:cNvPr>
          <p:cNvGrpSpPr/>
          <p:nvPr/>
        </p:nvGrpSpPr>
        <p:grpSpPr>
          <a:xfrm>
            <a:off x="8236092" y="3635838"/>
            <a:ext cx="1651191" cy="2011913"/>
            <a:chOff x="1941810" y="1585976"/>
            <a:chExt cx="1618962" cy="197264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FD791E4-D600-4D43-ACBE-A0E3DA6B1367}"/>
                </a:ext>
              </a:extLst>
            </p:cNvPr>
            <p:cNvSpPr/>
            <p:nvPr/>
          </p:nvSpPr>
          <p:spPr bwMode="auto">
            <a:xfrm>
              <a:off x="2122609" y="1765359"/>
              <a:ext cx="1257364" cy="1260198"/>
            </a:xfrm>
            <a:prstGeom prst="ellipse">
              <a:avLst/>
            </a:prstGeom>
            <a:solidFill>
              <a:srgbClr val="107C10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SDK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8F35858-F629-402E-94DF-8F760CBADA7F}"/>
                </a:ext>
              </a:extLst>
            </p:cNvPr>
            <p:cNvSpPr/>
            <p:nvPr/>
          </p:nvSpPr>
          <p:spPr>
            <a:xfrm>
              <a:off x="1967633" y="3221831"/>
              <a:ext cx="1567315" cy="336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Bot builder SDK</a:t>
              </a:r>
            </a:p>
          </p:txBody>
        </p:sp>
        <p:sp>
          <p:nvSpPr>
            <p:cNvPr id="161" name="Circle: Hollow 160">
              <a:extLst>
                <a:ext uri="{FF2B5EF4-FFF2-40B4-BE49-F238E27FC236}">
                  <a16:creationId xmlns:a16="http://schemas.microsoft.com/office/drawing/2014/main" id="{C843C50A-BBFF-4F27-84B7-2E9447C03621}"/>
                </a:ext>
              </a:extLst>
            </p:cNvPr>
            <p:cNvSpPr/>
            <p:nvPr/>
          </p:nvSpPr>
          <p:spPr bwMode="auto">
            <a:xfrm>
              <a:off x="1941810" y="1585976"/>
              <a:ext cx="1618962" cy="1618966"/>
            </a:xfrm>
            <a:prstGeom prst="donut">
              <a:avLst>
                <a:gd name="adj" fmla="val 1118"/>
              </a:avLst>
            </a:prstGeom>
            <a:solidFill>
              <a:schemeClr val="accent6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7D10252-5403-4304-B658-EE8BEC8310B2}"/>
              </a:ext>
            </a:extLst>
          </p:cNvPr>
          <p:cNvGrpSpPr/>
          <p:nvPr/>
        </p:nvGrpSpPr>
        <p:grpSpPr>
          <a:xfrm>
            <a:off x="8395493" y="420287"/>
            <a:ext cx="2654607" cy="1651195"/>
            <a:chOff x="8230756" y="412084"/>
            <a:chExt cx="2602792" cy="1618966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E3E0330-A24A-4A67-8A2A-B8230A8906EE}"/>
                </a:ext>
              </a:extLst>
            </p:cNvPr>
            <p:cNvSpPr/>
            <p:nvPr/>
          </p:nvSpPr>
          <p:spPr bwMode="auto">
            <a:xfrm>
              <a:off x="8411555" y="591468"/>
              <a:ext cx="1257364" cy="1260198"/>
            </a:xfrm>
            <a:prstGeom prst="ellipse">
              <a:avLst/>
            </a:prstGeom>
            <a:solidFill>
              <a:schemeClr val="accent3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Platform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8CF5552-364D-4B5E-85E6-E8BE23586CF2}"/>
                </a:ext>
              </a:extLst>
            </p:cNvPr>
            <p:cNvSpPr/>
            <p:nvPr/>
          </p:nvSpPr>
          <p:spPr>
            <a:xfrm>
              <a:off x="9849718" y="933743"/>
              <a:ext cx="983830" cy="533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Platform </a:t>
              </a:r>
              <a:br>
                <a:rPr kumimoji="0" lang="en-US" sz="1632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services</a:t>
              </a:r>
            </a:p>
          </p:txBody>
        </p:sp>
        <p:sp>
          <p:nvSpPr>
            <p:cNvPr id="163" name="Circle: Hollow 162">
              <a:extLst>
                <a:ext uri="{FF2B5EF4-FFF2-40B4-BE49-F238E27FC236}">
                  <a16:creationId xmlns:a16="http://schemas.microsoft.com/office/drawing/2014/main" id="{073BDFE5-88EE-4543-9407-DD0C479E3E7B}"/>
                </a:ext>
              </a:extLst>
            </p:cNvPr>
            <p:cNvSpPr/>
            <p:nvPr/>
          </p:nvSpPr>
          <p:spPr bwMode="auto">
            <a:xfrm>
              <a:off x="8230756" y="412084"/>
              <a:ext cx="1618962" cy="1618966"/>
            </a:xfrm>
            <a:prstGeom prst="donut">
              <a:avLst>
                <a:gd name="adj" fmla="val 1118"/>
              </a:avLst>
            </a:prstGeom>
            <a:solidFill>
              <a:schemeClr val="accent6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7129EEF-C248-4152-B528-46EB33D587B2}"/>
              </a:ext>
            </a:extLst>
          </p:cNvPr>
          <p:cNvSpPr/>
          <p:nvPr/>
        </p:nvSpPr>
        <p:spPr bwMode="auto">
          <a:xfrm flipV="1">
            <a:off x="7051509" y="4741541"/>
            <a:ext cx="1242992" cy="136339"/>
          </a:xfrm>
          <a:custGeom>
            <a:avLst/>
            <a:gdLst>
              <a:gd name="connsiteX0" fmla="*/ 0 w 1867301"/>
              <a:gd name="connsiteY0" fmla="*/ 0 h 567891"/>
              <a:gd name="connsiteX1" fmla="*/ 1299410 w 1867301"/>
              <a:gd name="connsiteY1" fmla="*/ 0 h 567891"/>
              <a:gd name="connsiteX2" fmla="*/ 1867301 w 1867301"/>
              <a:gd name="connsiteY2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7301" h="567891">
                <a:moveTo>
                  <a:pt x="0" y="0"/>
                </a:moveTo>
                <a:lnTo>
                  <a:pt x="1299410" y="0"/>
                </a:lnTo>
                <a:lnTo>
                  <a:pt x="1867301" y="567891"/>
                </a:lnTo>
              </a:path>
            </a:pathLst>
          </a:custGeom>
          <a:noFill/>
          <a:ln w="381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7C761D-D8B2-454C-9CD0-7D29CC5B17C5}"/>
              </a:ext>
            </a:extLst>
          </p:cNvPr>
          <p:cNvGrpSpPr/>
          <p:nvPr/>
        </p:nvGrpSpPr>
        <p:grpSpPr>
          <a:xfrm>
            <a:off x="1130792" y="1970492"/>
            <a:ext cx="1651191" cy="2000788"/>
            <a:chOff x="8984518" y="2407700"/>
            <a:chExt cx="1618962" cy="196173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3828428-3D7C-4992-81AC-72251EB0F795}"/>
                </a:ext>
              </a:extLst>
            </p:cNvPr>
            <p:cNvSpPr/>
            <p:nvPr/>
          </p:nvSpPr>
          <p:spPr bwMode="auto">
            <a:xfrm>
              <a:off x="9165317" y="2587084"/>
              <a:ext cx="1257364" cy="1260198"/>
            </a:xfrm>
            <a:prstGeom prst="ellipse">
              <a:avLst/>
            </a:prstGeom>
            <a:solidFill>
              <a:srgbClr val="5C2D91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326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HTTP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C646E0-9F3C-45ED-BC2D-3D4BF01E8A12}"/>
                </a:ext>
              </a:extLst>
            </p:cNvPr>
            <p:cNvSpPr/>
            <p:nvPr/>
          </p:nvSpPr>
          <p:spPr>
            <a:xfrm>
              <a:off x="9060637" y="4032647"/>
              <a:ext cx="1466723" cy="336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REST Endpoint</a:t>
              </a:r>
            </a:p>
          </p:txBody>
        </p:sp>
        <p:sp>
          <p:nvSpPr>
            <p:cNvPr id="64" name="Circle: Hollow 63">
              <a:extLst>
                <a:ext uri="{FF2B5EF4-FFF2-40B4-BE49-F238E27FC236}">
                  <a16:creationId xmlns:a16="http://schemas.microsoft.com/office/drawing/2014/main" id="{8254CF4C-0C2A-4892-9B6D-C20A5929516F}"/>
                </a:ext>
              </a:extLst>
            </p:cNvPr>
            <p:cNvSpPr/>
            <p:nvPr/>
          </p:nvSpPr>
          <p:spPr bwMode="auto">
            <a:xfrm>
              <a:off x="8984518" y="2407700"/>
              <a:ext cx="1618962" cy="1618966"/>
            </a:xfrm>
            <a:prstGeom prst="donut">
              <a:avLst>
                <a:gd name="adj" fmla="val 1118"/>
              </a:avLst>
            </a:prstGeom>
            <a:solidFill>
              <a:schemeClr val="accent6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7993AFC-8176-4B79-8C3F-AC47F7A82A8B}"/>
              </a:ext>
            </a:extLst>
          </p:cNvPr>
          <p:cNvSpPr/>
          <p:nvPr/>
        </p:nvSpPr>
        <p:spPr bwMode="auto">
          <a:xfrm rot="10800000">
            <a:off x="2742115" y="3000550"/>
            <a:ext cx="1352211" cy="153335"/>
          </a:xfrm>
          <a:custGeom>
            <a:avLst/>
            <a:gdLst>
              <a:gd name="connsiteX0" fmla="*/ 0 w 1867301"/>
              <a:gd name="connsiteY0" fmla="*/ 0 h 567891"/>
              <a:gd name="connsiteX1" fmla="*/ 1299410 w 1867301"/>
              <a:gd name="connsiteY1" fmla="*/ 0 h 567891"/>
              <a:gd name="connsiteX2" fmla="*/ 1867301 w 1867301"/>
              <a:gd name="connsiteY2" fmla="*/ 567891 h 5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7301" h="567891">
                <a:moveTo>
                  <a:pt x="0" y="0"/>
                </a:moveTo>
                <a:lnTo>
                  <a:pt x="1299410" y="0"/>
                </a:lnTo>
                <a:lnTo>
                  <a:pt x="1867301" y="567891"/>
                </a:lnTo>
              </a:path>
            </a:pathLst>
          </a:custGeom>
          <a:noFill/>
          <a:ln w="381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pic>
        <p:nvPicPr>
          <p:cNvPr id="1026" name="Picture 2" descr="Image result for Swagger api">
            <a:hlinkClick r:id="rId4"/>
            <a:extLst>
              <a:ext uri="{FF2B5EF4-FFF2-40B4-BE49-F238E27FC236}">
                <a16:creationId xmlns:a16="http://schemas.microsoft.com/office/drawing/2014/main" id="{8F26222C-F702-47DA-8B35-89504C30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67" y="6089788"/>
            <a:ext cx="479868" cy="4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67B189EB-9115-4C07-B848-DD3F6083B747}"/>
              </a:ext>
            </a:extLst>
          </p:cNvPr>
          <p:cNvSpPr/>
          <p:nvPr/>
        </p:nvSpPr>
        <p:spPr bwMode="auto">
          <a:xfrm>
            <a:off x="7986863" y="6324842"/>
            <a:ext cx="424498" cy="424498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pic>
        <p:nvPicPr>
          <p:cNvPr id="72" name="Picture 12" descr="Image result for bing logo">
            <a:extLst>
              <a:ext uri="{FF2B5EF4-FFF2-40B4-BE49-F238E27FC236}">
                <a16:creationId xmlns:a16="http://schemas.microsoft.com/office/drawing/2014/main" id="{CBF594DD-6FEE-483C-BC68-CACB27674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20589" r="34229" b="20589"/>
          <a:stretch/>
        </p:blipFill>
        <p:spPr bwMode="auto">
          <a:xfrm>
            <a:off x="8090526" y="6391290"/>
            <a:ext cx="217171" cy="2916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CC05C78-FC09-4E36-867D-330D0DD0063A}"/>
              </a:ext>
            </a:extLst>
          </p:cNvPr>
          <p:cNvGrpSpPr/>
          <p:nvPr/>
        </p:nvGrpSpPr>
        <p:grpSpPr>
          <a:xfrm>
            <a:off x="7321172" y="6324842"/>
            <a:ext cx="424498" cy="424498"/>
            <a:chOff x="5156251" y="4065890"/>
            <a:chExt cx="416212" cy="416212"/>
          </a:xfrm>
          <a:solidFill>
            <a:schemeClr val="bg1"/>
          </a:solidFill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682105-B14F-466B-A7B6-3A091B98C0BC}"/>
                </a:ext>
              </a:extLst>
            </p:cNvPr>
            <p:cNvSpPr/>
            <p:nvPr/>
          </p:nvSpPr>
          <p:spPr bwMode="auto">
            <a:xfrm>
              <a:off x="5156251" y="4065890"/>
              <a:ext cx="416212" cy="416212"/>
            </a:xfrm>
            <a:prstGeom prst="ellipse">
              <a:avLst/>
            </a:prstGeom>
            <a:grpFill/>
            <a:ln w="9525" cap="flat">
              <a:noFill/>
              <a:prstDash val="sysDash"/>
              <a:miter lim="800000"/>
              <a:headEnd type="none" w="lg" len="med"/>
              <a:tailEnd type="none" w="lg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30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E27C81B-DC3C-4236-AFD8-8C279E170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2645" y="4160587"/>
              <a:ext cx="223424" cy="22681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F63D19-9C42-4677-8DD2-9CABDC6C008F}"/>
              </a:ext>
            </a:extLst>
          </p:cNvPr>
          <p:cNvGrpSpPr/>
          <p:nvPr/>
        </p:nvGrpSpPr>
        <p:grpSpPr>
          <a:xfrm>
            <a:off x="8652553" y="6324842"/>
            <a:ext cx="424498" cy="424498"/>
            <a:chOff x="8230756" y="6036032"/>
            <a:chExt cx="416212" cy="416212"/>
          </a:xfrm>
          <a:solidFill>
            <a:schemeClr val="bg1"/>
          </a:solidFill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72A2DC9-44A8-4517-95C5-1592A6509244}"/>
                </a:ext>
              </a:extLst>
            </p:cNvPr>
            <p:cNvSpPr/>
            <p:nvPr/>
          </p:nvSpPr>
          <p:spPr bwMode="auto">
            <a:xfrm>
              <a:off x="8230756" y="6036032"/>
              <a:ext cx="416212" cy="416212"/>
            </a:xfrm>
            <a:prstGeom prst="ellipse">
              <a:avLst/>
            </a:prstGeom>
            <a:grpFill/>
            <a:ln w="9525" cap="flat">
              <a:noFill/>
              <a:prstDash val="sysDash"/>
              <a:miter lim="800000"/>
              <a:headEnd type="none" w="lg" len="med"/>
              <a:tailEnd type="none" w="lg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30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ABF7C46-9F4F-4EEA-9ABF-78FEEF5DE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18431" y="6123707"/>
              <a:ext cx="240862" cy="240862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C37C5F8-83B9-431B-892C-26E82E7DE4E4}"/>
              </a:ext>
            </a:extLst>
          </p:cNvPr>
          <p:cNvGrpSpPr/>
          <p:nvPr/>
        </p:nvGrpSpPr>
        <p:grpSpPr>
          <a:xfrm>
            <a:off x="10058107" y="2230913"/>
            <a:ext cx="1660110" cy="2000788"/>
            <a:chOff x="8984518" y="2407700"/>
            <a:chExt cx="1627707" cy="196173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D0C7EE5-D858-4DC6-8B45-E7ADB3070923}"/>
                </a:ext>
              </a:extLst>
            </p:cNvPr>
            <p:cNvSpPr/>
            <p:nvPr/>
          </p:nvSpPr>
          <p:spPr bwMode="auto">
            <a:xfrm>
              <a:off x="9165317" y="2587084"/>
              <a:ext cx="1257364" cy="1260198"/>
            </a:xfrm>
            <a:prstGeom prst="ellipse">
              <a:avLst/>
            </a:prstGeom>
            <a:solidFill>
              <a:srgbClr val="5C2D91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Segoe UI" pitchFamily="34" charset="0"/>
                  <a:cs typeface="Segoe UI" pitchFamily="34" charset="0"/>
                </a:rPr>
                <a:t>AI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13E5993-020B-4F41-BC0C-DD6FCF7836BC}"/>
                </a:ext>
              </a:extLst>
            </p:cNvPr>
            <p:cNvSpPr/>
            <p:nvPr/>
          </p:nvSpPr>
          <p:spPr>
            <a:xfrm>
              <a:off x="9073327" y="4032647"/>
              <a:ext cx="1538898" cy="336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Intelligent tools</a:t>
              </a:r>
            </a:p>
          </p:txBody>
        </p:sp>
        <p:sp>
          <p:nvSpPr>
            <p:cNvPr id="162" name="Circle: Hollow 161">
              <a:extLst>
                <a:ext uri="{FF2B5EF4-FFF2-40B4-BE49-F238E27FC236}">
                  <a16:creationId xmlns:a16="http://schemas.microsoft.com/office/drawing/2014/main" id="{4A8CB501-7BBC-449C-B98E-EB987A0C23F1}"/>
                </a:ext>
              </a:extLst>
            </p:cNvPr>
            <p:cNvSpPr/>
            <p:nvPr/>
          </p:nvSpPr>
          <p:spPr bwMode="auto">
            <a:xfrm>
              <a:off x="8984518" y="2407700"/>
              <a:ext cx="1618962" cy="1618966"/>
            </a:xfrm>
            <a:prstGeom prst="donut">
              <a:avLst>
                <a:gd name="adj" fmla="val 1118"/>
              </a:avLst>
            </a:prstGeom>
            <a:solidFill>
              <a:schemeClr val="accent6"/>
            </a:solidFill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9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DAB30264-B4DB-4B9F-9D79-DF52A8A4E0E4}"/>
              </a:ext>
            </a:extLst>
          </p:cNvPr>
          <p:cNvGrpSpPr/>
          <p:nvPr/>
        </p:nvGrpSpPr>
        <p:grpSpPr>
          <a:xfrm>
            <a:off x="6360678" y="3441819"/>
            <a:ext cx="578161" cy="2780857"/>
            <a:chOff x="6359800" y="3374639"/>
            <a:chExt cx="578161" cy="2726578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296F21-0E74-4D5B-B1F0-25D3B8BB6FD5}"/>
                </a:ext>
              </a:extLst>
            </p:cNvPr>
            <p:cNvCxnSpPr/>
            <p:nvPr/>
          </p:nvCxnSpPr>
          <p:spPr>
            <a:xfrm>
              <a:off x="6648880" y="3374639"/>
              <a:ext cx="0" cy="2367309"/>
            </a:xfrm>
            <a:prstGeom prst="line">
              <a:avLst/>
            </a:prstGeom>
            <a:noFill/>
            <a:ln w="3175" cap="flat">
              <a:solidFill>
                <a:schemeClr val="tx1">
                  <a:lumMod val="75000"/>
                </a:schemeClr>
              </a:solidFill>
              <a:prstDash val="solid"/>
              <a:miter lim="800000"/>
              <a:headEnd type="none" w="lg" len="med"/>
              <a:tailEnd type="none" w="lg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FF248F1-8CF3-42EE-8AB9-49E6C4429B7F}"/>
                </a:ext>
              </a:extLst>
            </p:cNvPr>
            <p:cNvGrpSpPr/>
            <p:nvPr/>
          </p:nvGrpSpPr>
          <p:grpSpPr>
            <a:xfrm>
              <a:off x="6359800" y="5481051"/>
              <a:ext cx="578161" cy="620166"/>
              <a:chOff x="6359800" y="5481051"/>
              <a:chExt cx="578161" cy="620166"/>
            </a:xfrm>
          </p:grpSpPr>
          <p:sp>
            <p:nvSpPr>
              <p:cNvPr id="599" name="Rectangle 9">
                <a:extLst>
                  <a:ext uri="{FF2B5EF4-FFF2-40B4-BE49-F238E27FC236}">
                    <a16:creationId xmlns:a16="http://schemas.microsoft.com/office/drawing/2014/main" id="{68575057-2AAA-4DEA-9A91-E8E701E22C70}"/>
                  </a:ext>
                </a:extLst>
              </p:cNvPr>
              <p:cNvSpPr/>
              <p:nvPr/>
            </p:nvSpPr>
            <p:spPr>
              <a:xfrm>
                <a:off x="6386708" y="5481051"/>
                <a:ext cx="524344" cy="439096"/>
              </a:xfrm>
              <a:custGeom>
                <a:avLst/>
                <a:gdLst>
                  <a:gd name="connsiteX0" fmla="*/ 923919 w 2085506"/>
                  <a:gd name="connsiteY0" fmla="*/ 1068937 h 1752355"/>
                  <a:gd name="connsiteX1" fmla="*/ 1006950 w 2085506"/>
                  <a:gd name="connsiteY1" fmla="*/ 1168743 h 1752355"/>
                  <a:gd name="connsiteX2" fmla="*/ 933447 w 2085506"/>
                  <a:gd name="connsiteY2" fmla="*/ 1673774 h 1752355"/>
                  <a:gd name="connsiteX3" fmla="*/ 1038222 w 2085506"/>
                  <a:gd name="connsiteY3" fmla="*/ 1752355 h 1752355"/>
                  <a:gd name="connsiteX4" fmla="*/ 1152522 w 2085506"/>
                  <a:gd name="connsiteY4" fmla="*/ 1673774 h 1752355"/>
                  <a:gd name="connsiteX5" fmla="*/ 1074714 w 2085506"/>
                  <a:gd name="connsiteY5" fmla="*/ 1173917 h 1752355"/>
                  <a:gd name="connsiteX6" fmla="*/ 1162049 w 2085506"/>
                  <a:gd name="connsiteY6" fmla="*/ 1068937 h 1752355"/>
                  <a:gd name="connsiteX7" fmla="*/ 923919 w 2085506"/>
                  <a:gd name="connsiteY7" fmla="*/ 1068937 h 1752355"/>
                  <a:gd name="connsiteX8" fmla="*/ 1672989 w 2085506"/>
                  <a:gd name="connsiteY8" fmla="*/ 236416 h 1752355"/>
                  <a:gd name="connsiteX9" fmla="*/ 1820935 w 2085506"/>
                  <a:gd name="connsiteY9" fmla="*/ 291456 h 1752355"/>
                  <a:gd name="connsiteX10" fmla="*/ 1819411 w 2085506"/>
                  <a:gd name="connsiteY10" fmla="*/ 663253 h 1752355"/>
                  <a:gd name="connsiteX11" fmla="*/ 1781802 w 2085506"/>
                  <a:gd name="connsiteY11" fmla="*/ 750317 h 1752355"/>
                  <a:gd name="connsiteX12" fmla="*/ 1847223 w 2085506"/>
                  <a:gd name="connsiteY12" fmla="*/ 822228 h 1752355"/>
                  <a:gd name="connsiteX13" fmla="*/ 2062824 w 2085506"/>
                  <a:gd name="connsiteY13" fmla="*/ 1028986 h 1752355"/>
                  <a:gd name="connsiteX14" fmla="*/ 2084766 w 2085506"/>
                  <a:gd name="connsiteY14" fmla="*/ 1171632 h 1752355"/>
                  <a:gd name="connsiteX15" fmla="*/ 2034827 w 2085506"/>
                  <a:gd name="connsiteY15" fmla="*/ 1232884 h 1752355"/>
                  <a:gd name="connsiteX16" fmla="*/ 1743002 w 2085506"/>
                  <a:gd name="connsiteY16" fmla="*/ 1348298 h 1752355"/>
                  <a:gd name="connsiteX17" fmla="*/ 1311275 w 2085506"/>
                  <a:gd name="connsiteY17" fmla="*/ 982248 h 1752355"/>
                  <a:gd name="connsiteX18" fmla="*/ 1498755 w 2085506"/>
                  <a:gd name="connsiteY18" fmla="*/ 822228 h 1752355"/>
                  <a:gd name="connsiteX19" fmla="*/ 1564175 w 2085506"/>
                  <a:gd name="connsiteY19" fmla="*/ 750317 h 1752355"/>
                  <a:gd name="connsiteX20" fmla="*/ 1526567 w 2085506"/>
                  <a:gd name="connsiteY20" fmla="*/ 663253 h 1752355"/>
                  <a:gd name="connsiteX21" fmla="*/ 1525042 w 2085506"/>
                  <a:gd name="connsiteY21" fmla="*/ 291456 h 1752355"/>
                  <a:gd name="connsiteX22" fmla="*/ 1672989 w 2085506"/>
                  <a:gd name="connsiteY22" fmla="*/ 236416 h 1752355"/>
                  <a:gd name="connsiteX23" fmla="*/ 412517 w 2085506"/>
                  <a:gd name="connsiteY23" fmla="*/ 236416 h 1752355"/>
                  <a:gd name="connsiteX24" fmla="*/ 560464 w 2085506"/>
                  <a:gd name="connsiteY24" fmla="*/ 291456 h 1752355"/>
                  <a:gd name="connsiteX25" fmla="*/ 558939 w 2085506"/>
                  <a:gd name="connsiteY25" fmla="*/ 663253 h 1752355"/>
                  <a:gd name="connsiteX26" fmla="*/ 521331 w 2085506"/>
                  <a:gd name="connsiteY26" fmla="*/ 750317 h 1752355"/>
                  <a:gd name="connsiteX27" fmla="*/ 586751 w 2085506"/>
                  <a:gd name="connsiteY27" fmla="*/ 822228 h 1752355"/>
                  <a:gd name="connsiteX28" fmla="*/ 774231 w 2085506"/>
                  <a:gd name="connsiteY28" fmla="*/ 982248 h 1752355"/>
                  <a:gd name="connsiteX29" fmla="*/ 342504 w 2085506"/>
                  <a:gd name="connsiteY29" fmla="*/ 1348298 h 1752355"/>
                  <a:gd name="connsiteX30" fmla="*/ 50679 w 2085506"/>
                  <a:gd name="connsiteY30" fmla="*/ 1232884 h 1752355"/>
                  <a:gd name="connsiteX31" fmla="*/ 740 w 2085506"/>
                  <a:gd name="connsiteY31" fmla="*/ 1171632 h 1752355"/>
                  <a:gd name="connsiteX32" fmla="*/ 22682 w 2085506"/>
                  <a:gd name="connsiteY32" fmla="*/ 1028986 h 1752355"/>
                  <a:gd name="connsiteX33" fmla="*/ 238283 w 2085506"/>
                  <a:gd name="connsiteY33" fmla="*/ 822228 h 1752355"/>
                  <a:gd name="connsiteX34" fmla="*/ 303704 w 2085506"/>
                  <a:gd name="connsiteY34" fmla="*/ 750317 h 1752355"/>
                  <a:gd name="connsiteX35" fmla="*/ 266095 w 2085506"/>
                  <a:gd name="connsiteY35" fmla="*/ 663253 h 1752355"/>
                  <a:gd name="connsiteX36" fmla="*/ 264571 w 2085506"/>
                  <a:gd name="connsiteY36" fmla="*/ 291456 h 1752355"/>
                  <a:gd name="connsiteX37" fmla="*/ 412517 w 2085506"/>
                  <a:gd name="connsiteY37" fmla="*/ 236416 h 1752355"/>
                  <a:gd name="connsiteX38" fmla="*/ 1042984 w 2085506"/>
                  <a:gd name="connsiteY38" fmla="*/ 229 h 1752355"/>
                  <a:gd name="connsiteX39" fmla="*/ 1300270 w 2085506"/>
                  <a:gd name="connsiteY39" fmla="*/ 95947 h 1752355"/>
                  <a:gd name="connsiteX40" fmla="*/ 1297619 w 2085506"/>
                  <a:gd name="connsiteY40" fmla="*/ 742517 h 1752355"/>
                  <a:gd name="connsiteX41" fmla="*/ 1232216 w 2085506"/>
                  <a:gd name="connsiteY41" fmla="*/ 893926 h 1752355"/>
                  <a:gd name="connsiteX42" fmla="*/ 1345985 w 2085506"/>
                  <a:gd name="connsiteY42" fmla="*/ 1018982 h 1752355"/>
                  <a:gd name="connsiteX43" fmla="*/ 1720926 w 2085506"/>
                  <a:gd name="connsiteY43" fmla="*/ 1378544 h 1752355"/>
                  <a:gd name="connsiteX44" fmla="*/ 1759083 w 2085506"/>
                  <a:gd name="connsiteY44" fmla="*/ 1626611 h 1752355"/>
                  <a:gd name="connsiteX45" fmla="*/ 1672238 w 2085506"/>
                  <a:gd name="connsiteY45" fmla="*/ 1733131 h 1752355"/>
                  <a:gd name="connsiteX46" fmla="*/ 413730 w 2085506"/>
                  <a:gd name="connsiteY46" fmla="*/ 1733131 h 1752355"/>
                  <a:gd name="connsiteX47" fmla="*/ 326885 w 2085506"/>
                  <a:gd name="connsiteY47" fmla="*/ 1626611 h 1752355"/>
                  <a:gd name="connsiteX48" fmla="*/ 365042 w 2085506"/>
                  <a:gd name="connsiteY48" fmla="*/ 1378544 h 1752355"/>
                  <a:gd name="connsiteX49" fmla="*/ 739983 w 2085506"/>
                  <a:gd name="connsiteY49" fmla="*/ 1018982 h 1752355"/>
                  <a:gd name="connsiteX50" fmla="*/ 853752 w 2085506"/>
                  <a:gd name="connsiteY50" fmla="*/ 893926 h 1752355"/>
                  <a:gd name="connsiteX51" fmla="*/ 788349 w 2085506"/>
                  <a:gd name="connsiteY51" fmla="*/ 742517 h 1752355"/>
                  <a:gd name="connsiteX52" fmla="*/ 785698 w 2085506"/>
                  <a:gd name="connsiteY52" fmla="*/ 95947 h 1752355"/>
                  <a:gd name="connsiteX53" fmla="*/ 1042984 w 2085506"/>
                  <a:gd name="connsiteY53" fmla="*/ 229 h 1752355"/>
                  <a:gd name="connsiteX0" fmla="*/ 923919 w 2085506"/>
                  <a:gd name="connsiteY0" fmla="*/ 1068937 h 1746445"/>
                  <a:gd name="connsiteX1" fmla="*/ 1006950 w 2085506"/>
                  <a:gd name="connsiteY1" fmla="*/ 1168743 h 1746445"/>
                  <a:gd name="connsiteX2" fmla="*/ 933447 w 2085506"/>
                  <a:gd name="connsiteY2" fmla="*/ 1673774 h 1746445"/>
                  <a:gd name="connsiteX3" fmla="*/ 1038222 w 2085506"/>
                  <a:gd name="connsiteY3" fmla="*/ 1735567 h 1746445"/>
                  <a:gd name="connsiteX4" fmla="*/ 1152522 w 2085506"/>
                  <a:gd name="connsiteY4" fmla="*/ 1673774 h 1746445"/>
                  <a:gd name="connsiteX5" fmla="*/ 1074714 w 2085506"/>
                  <a:gd name="connsiteY5" fmla="*/ 1173917 h 1746445"/>
                  <a:gd name="connsiteX6" fmla="*/ 1162049 w 2085506"/>
                  <a:gd name="connsiteY6" fmla="*/ 1068937 h 1746445"/>
                  <a:gd name="connsiteX7" fmla="*/ 923919 w 2085506"/>
                  <a:gd name="connsiteY7" fmla="*/ 1068937 h 1746445"/>
                  <a:gd name="connsiteX8" fmla="*/ 1672989 w 2085506"/>
                  <a:gd name="connsiteY8" fmla="*/ 236416 h 1746445"/>
                  <a:gd name="connsiteX9" fmla="*/ 1820935 w 2085506"/>
                  <a:gd name="connsiteY9" fmla="*/ 291456 h 1746445"/>
                  <a:gd name="connsiteX10" fmla="*/ 1819411 w 2085506"/>
                  <a:gd name="connsiteY10" fmla="*/ 663253 h 1746445"/>
                  <a:gd name="connsiteX11" fmla="*/ 1781802 w 2085506"/>
                  <a:gd name="connsiteY11" fmla="*/ 750317 h 1746445"/>
                  <a:gd name="connsiteX12" fmla="*/ 1847223 w 2085506"/>
                  <a:gd name="connsiteY12" fmla="*/ 822228 h 1746445"/>
                  <a:gd name="connsiteX13" fmla="*/ 2062824 w 2085506"/>
                  <a:gd name="connsiteY13" fmla="*/ 1028986 h 1746445"/>
                  <a:gd name="connsiteX14" fmla="*/ 2084766 w 2085506"/>
                  <a:gd name="connsiteY14" fmla="*/ 1171632 h 1746445"/>
                  <a:gd name="connsiteX15" fmla="*/ 2034827 w 2085506"/>
                  <a:gd name="connsiteY15" fmla="*/ 1232884 h 1746445"/>
                  <a:gd name="connsiteX16" fmla="*/ 1743002 w 2085506"/>
                  <a:gd name="connsiteY16" fmla="*/ 1348298 h 1746445"/>
                  <a:gd name="connsiteX17" fmla="*/ 1311275 w 2085506"/>
                  <a:gd name="connsiteY17" fmla="*/ 982248 h 1746445"/>
                  <a:gd name="connsiteX18" fmla="*/ 1498755 w 2085506"/>
                  <a:gd name="connsiteY18" fmla="*/ 822228 h 1746445"/>
                  <a:gd name="connsiteX19" fmla="*/ 1564175 w 2085506"/>
                  <a:gd name="connsiteY19" fmla="*/ 750317 h 1746445"/>
                  <a:gd name="connsiteX20" fmla="*/ 1526567 w 2085506"/>
                  <a:gd name="connsiteY20" fmla="*/ 663253 h 1746445"/>
                  <a:gd name="connsiteX21" fmla="*/ 1525042 w 2085506"/>
                  <a:gd name="connsiteY21" fmla="*/ 291456 h 1746445"/>
                  <a:gd name="connsiteX22" fmla="*/ 1672989 w 2085506"/>
                  <a:gd name="connsiteY22" fmla="*/ 236416 h 1746445"/>
                  <a:gd name="connsiteX23" fmla="*/ 412517 w 2085506"/>
                  <a:gd name="connsiteY23" fmla="*/ 236416 h 1746445"/>
                  <a:gd name="connsiteX24" fmla="*/ 560464 w 2085506"/>
                  <a:gd name="connsiteY24" fmla="*/ 291456 h 1746445"/>
                  <a:gd name="connsiteX25" fmla="*/ 558939 w 2085506"/>
                  <a:gd name="connsiteY25" fmla="*/ 663253 h 1746445"/>
                  <a:gd name="connsiteX26" fmla="*/ 521331 w 2085506"/>
                  <a:gd name="connsiteY26" fmla="*/ 750317 h 1746445"/>
                  <a:gd name="connsiteX27" fmla="*/ 586751 w 2085506"/>
                  <a:gd name="connsiteY27" fmla="*/ 822228 h 1746445"/>
                  <a:gd name="connsiteX28" fmla="*/ 774231 w 2085506"/>
                  <a:gd name="connsiteY28" fmla="*/ 982248 h 1746445"/>
                  <a:gd name="connsiteX29" fmla="*/ 342504 w 2085506"/>
                  <a:gd name="connsiteY29" fmla="*/ 1348298 h 1746445"/>
                  <a:gd name="connsiteX30" fmla="*/ 50679 w 2085506"/>
                  <a:gd name="connsiteY30" fmla="*/ 1232884 h 1746445"/>
                  <a:gd name="connsiteX31" fmla="*/ 740 w 2085506"/>
                  <a:gd name="connsiteY31" fmla="*/ 1171632 h 1746445"/>
                  <a:gd name="connsiteX32" fmla="*/ 22682 w 2085506"/>
                  <a:gd name="connsiteY32" fmla="*/ 1028986 h 1746445"/>
                  <a:gd name="connsiteX33" fmla="*/ 238283 w 2085506"/>
                  <a:gd name="connsiteY33" fmla="*/ 822228 h 1746445"/>
                  <a:gd name="connsiteX34" fmla="*/ 303704 w 2085506"/>
                  <a:gd name="connsiteY34" fmla="*/ 750317 h 1746445"/>
                  <a:gd name="connsiteX35" fmla="*/ 266095 w 2085506"/>
                  <a:gd name="connsiteY35" fmla="*/ 663253 h 1746445"/>
                  <a:gd name="connsiteX36" fmla="*/ 264571 w 2085506"/>
                  <a:gd name="connsiteY36" fmla="*/ 291456 h 1746445"/>
                  <a:gd name="connsiteX37" fmla="*/ 412517 w 2085506"/>
                  <a:gd name="connsiteY37" fmla="*/ 236416 h 1746445"/>
                  <a:gd name="connsiteX38" fmla="*/ 1042984 w 2085506"/>
                  <a:gd name="connsiteY38" fmla="*/ 229 h 1746445"/>
                  <a:gd name="connsiteX39" fmla="*/ 1300270 w 2085506"/>
                  <a:gd name="connsiteY39" fmla="*/ 95947 h 1746445"/>
                  <a:gd name="connsiteX40" fmla="*/ 1297619 w 2085506"/>
                  <a:gd name="connsiteY40" fmla="*/ 742517 h 1746445"/>
                  <a:gd name="connsiteX41" fmla="*/ 1232216 w 2085506"/>
                  <a:gd name="connsiteY41" fmla="*/ 893926 h 1746445"/>
                  <a:gd name="connsiteX42" fmla="*/ 1345985 w 2085506"/>
                  <a:gd name="connsiteY42" fmla="*/ 1018982 h 1746445"/>
                  <a:gd name="connsiteX43" fmla="*/ 1720926 w 2085506"/>
                  <a:gd name="connsiteY43" fmla="*/ 1378544 h 1746445"/>
                  <a:gd name="connsiteX44" fmla="*/ 1759083 w 2085506"/>
                  <a:gd name="connsiteY44" fmla="*/ 1626611 h 1746445"/>
                  <a:gd name="connsiteX45" fmla="*/ 1672238 w 2085506"/>
                  <a:gd name="connsiteY45" fmla="*/ 1733131 h 1746445"/>
                  <a:gd name="connsiteX46" fmla="*/ 413730 w 2085506"/>
                  <a:gd name="connsiteY46" fmla="*/ 1733131 h 1746445"/>
                  <a:gd name="connsiteX47" fmla="*/ 326885 w 2085506"/>
                  <a:gd name="connsiteY47" fmla="*/ 1626611 h 1746445"/>
                  <a:gd name="connsiteX48" fmla="*/ 365042 w 2085506"/>
                  <a:gd name="connsiteY48" fmla="*/ 1378544 h 1746445"/>
                  <a:gd name="connsiteX49" fmla="*/ 739983 w 2085506"/>
                  <a:gd name="connsiteY49" fmla="*/ 1018982 h 1746445"/>
                  <a:gd name="connsiteX50" fmla="*/ 853752 w 2085506"/>
                  <a:gd name="connsiteY50" fmla="*/ 893926 h 1746445"/>
                  <a:gd name="connsiteX51" fmla="*/ 788349 w 2085506"/>
                  <a:gd name="connsiteY51" fmla="*/ 742517 h 1746445"/>
                  <a:gd name="connsiteX52" fmla="*/ 785698 w 2085506"/>
                  <a:gd name="connsiteY52" fmla="*/ 95947 h 1746445"/>
                  <a:gd name="connsiteX53" fmla="*/ 1042984 w 2085506"/>
                  <a:gd name="connsiteY53" fmla="*/ 229 h 174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085506" h="1746445">
                    <a:moveTo>
                      <a:pt x="923919" y="1068937"/>
                    </a:moveTo>
                    <a:lnTo>
                      <a:pt x="1006950" y="1168743"/>
                    </a:lnTo>
                    <a:lnTo>
                      <a:pt x="933447" y="1673774"/>
                    </a:lnTo>
                    <a:lnTo>
                      <a:pt x="1038222" y="1735567"/>
                    </a:lnTo>
                    <a:lnTo>
                      <a:pt x="1152522" y="1673774"/>
                    </a:lnTo>
                    <a:lnTo>
                      <a:pt x="1074714" y="1173917"/>
                    </a:lnTo>
                    <a:lnTo>
                      <a:pt x="1162049" y="1068937"/>
                    </a:lnTo>
                    <a:lnTo>
                      <a:pt x="923919" y="1068937"/>
                    </a:lnTo>
                    <a:close/>
                    <a:moveTo>
                      <a:pt x="1672989" y="236416"/>
                    </a:moveTo>
                    <a:cubicBezTo>
                      <a:pt x="1729991" y="234645"/>
                      <a:pt x="1788645" y="250692"/>
                      <a:pt x="1820935" y="291456"/>
                    </a:cubicBezTo>
                    <a:cubicBezTo>
                      <a:pt x="1886549" y="374289"/>
                      <a:pt x="1896329" y="546953"/>
                      <a:pt x="1819411" y="663253"/>
                    </a:cubicBezTo>
                    <a:cubicBezTo>
                      <a:pt x="1802047" y="692856"/>
                      <a:pt x="1782198" y="710032"/>
                      <a:pt x="1781802" y="750317"/>
                    </a:cubicBezTo>
                    <a:cubicBezTo>
                      <a:pt x="1785433" y="786439"/>
                      <a:pt x="1812136" y="815345"/>
                      <a:pt x="1847223" y="822228"/>
                    </a:cubicBezTo>
                    <a:cubicBezTo>
                      <a:pt x="1981951" y="878546"/>
                      <a:pt x="2037815" y="946352"/>
                      <a:pt x="2062824" y="1028986"/>
                    </a:cubicBezTo>
                    <a:cubicBezTo>
                      <a:pt x="2079909" y="1069029"/>
                      <a:pt x="2088127" y="1116405"/>
                      <a:pt x="2084766" y="1171632"/>
                    </a:cubicBezTo>
                    <a:cubicBezTo>
                      <a:pt x="2080443" y="1194789"/>
                      <a:pt x="2076121" y="1200143"/>
                      <a:pt x="2034827" y="1232884"/>
                    </a:cubicBezTo>
                    <a:cubicBezTo>
                      <a:pt x="1938610" y="1303678"/>
                      <a:pt x="1839233" y="1339358"/>
                      <a:pt x="1743002" y="1348298"/>
                    </a:cubicBezTo>
                    <a:cubicBezTo>
                      <a:pt x="1670263" y="1154566"/>
                      <a:pt x="1523265" y="1036464"/>
                      <a:pt x="1311275" y="982248"/>
                    </a:cubicBezTo>
                    <a:cubicBezTo>
                      <a:pt x="1340966" y="918566"/>
                      <a:pt x="1388865" y="868163"/>
                      <a:pt x="1498755" y="822228"/>
                    </a:cubicBezTo>
                    <a:cubicBezTo>
                      <a:pt x="1533841" y="815345"/>
                      <a:pt x="1560544" y="786439"/>
                      <a:pt x="1564175" y="750317"/>
                    </a:cubicBezTo>
                    <a:cubicBezTo>
                      <a:pt x="1563780" y="710032"/>
                      <a:pt x="1543931" y="692856"/>
                      <a:pt x="1526567" y="663253"/>
                    </a:cubicBezTo>
                    <a:cubicBezTo>
                      <a:pt x="1449649" y="546953"/>
                      <a:pt x="1459429" y="374289"/>
                      <a:pt x="1525042" y="291456"/>
                    </a:cubicBezTo>
                    <a:cubicBezTo>
                      <a:pt x="1557332" y="250692"/>
                      <a:pt x="1615986" y="234645"/>
                      <a:pt x="1672989" y="236416"/>
                    </a:cubicBezTo>
                    <a:close/>
                    <a:moveTo>
                      <a:pt x="412517" y="236416"/>
                    </a:moveTo>
                    <a:cubicBezTo>
                      <a:pt x="469520" y="234645"/>
                      <a:pt x="528174" y="250692"/>
                      <a:pt x="560464" y="291456"/>
                    </a:cubicBezTo>
                    <a:cubicBezTo>
                      <a:pt x="626077" y="374289"/>
                      <a:pt x="635857" y="546953"/>
                      <a:pt x="558939" y="663253"/>
                    </a:cubicBezTo>
                    <a:cubicBezTo>
                      <a:pt x="541575" y="692856"/>
                      <a:pt x="521726" y="710032"/>
                      <a:pt x="521331" y="750317"/>
                    </a:cubicBezTo>
                    <a:cubicBezTo>
                      <a:pt x="524962" y="786439"/>
                      <a:pt x="551665" y="815345"/>
                      <a:pt x="586751" y="822228"/>
                    </a:cubicBezTo>
                    <a:cubicBezTo>
                      <a:pt x="696641" y="868163"/>
                      <a:pt x="744540" y="918566"/>
                      <a:pt x="774231" y="982248"/>
                    </a:cubicBezTo>
                    <a:cubicBezTo>
                      <a:pt x="562241" y="1036464"/>
                      <a:pt x="415243" y="1154566"/>
                      <a:pt x="342504" y="1348298"/>
                    </a:cubicBezTo>
                    <a:cubicBezTo>
                      <a:pt x="246273" y="1339358"/>
                      <a:pt x="146896" y="1303678"/>
                      <a:pt x="50679" y="1232884"/>
                    </a:cubicBezTo>
                    <a:cubicBezTo>
                      <a:pt x="9385" y="1200143"/>
                      <a:pt x="5063" y="1194789"/>
                      <a:pt x="740" y="1171632"/>
                    </a:cubicBezTo>
                    <a:cubicBezTo>
                      <a:pt x="-2621" y="1116405"/>
                      <a:pt x="5597" y="1069029"/>
                      <a:pt x="22682" y="1028986"/>
                    </a:cubicBezTo>
                    <a:cubicBezTo>
                      <a:pt x="47691" y="946352"/>
                      <a:pt x="103555" y="878546"/>
                      <a:pt x="238283" y="822228"/>
                    </a:cubicBezTo>
                    <a:cubicBezTo>
                      <a:pt x="273370" y="815345"/>
                      <a:pt x="300073" y="786439"/>
                      <a:pt x="303704" y="750317"/>
                    </a:cubicBezTo>
                    <a:cubicBezTo>
                      <a:pt x="303308" y="710032"/>
                      <a:pt x="283459" y="692856"/>
                      <a:pt x="266095" y="663253"/>
                    </a:cubicBezTo>
                    <a:cubicBezTo>
                      <a:pt x="189177" y="546953"/>
                      <a:pt x="198957" y="374289"/>
                      <a:pt x="264571" y="291456"/>
                    </a:cubicBezTo>
                    <a:cubicBezTo>
                      <a:pt x="296861" y="250692"/>
                      <a:pt x="355515" y="234645"/>
                      <a:pt x="412517" y="236416"/>
                    </a:cubicBezTo>
                    <a:close/>
                    <a:moveTo>
                      <a:pt x="1042984" y="229"/>
                    </a:moveTo>
                    <a:cubicBezTo>
                      <a:pt x="1142114" y="-2850"/>
                      <a:pt x="1244116" y="25056"/>
                      <a:pt x="1300270" y="95947"/>
                    </a:cubicBezTo>
                    <a:cubicBezTo>
                      <a:pt x="1414375" y="239997"/>
                      <a:pt x="1431383" y="540267"/>
                      <a:pt x="1297619" y="742517"/>
                    </a:cubicBezTo>
                    <a:cubicBezTo>
                      <a:pt x="1267422" y="793999"/>
                      <a:pt x="1232903" y="823869"/>
                      <a:pt x="1232216" y="893926"/>
                    </a:cubicBezTo>
                    <a:cubicBezTo>
                      <a:pt x="1238530" y="956743"/>
                      <a:pt x="1284968" y="1007012"/>
                      <a:pt x="1345985" y="1018982"/>
                    </a:cubicBezTo>
                    <a:cubicBezTo>
                      <a:pt x="1580284" y="1116921"/>
                      <a:pt x="1677433" y="1234839"/>
                      <a:pt x="1720926" y="1378544"/>
                    </a:cubicBezTo>
                    <a:cubicBezTo>
                      <a:pt x="1750637" y="1448180"/>
                      <a:pt x="1764928" y="1530569"/>
                      <a:pt x="1759083" y="1626611"/>
                    </a:cubicBezTo>
                    <a:cubicBezTo>
                      <a:pt x="1751566" y="1666881"/>
                      <a:pt x="1744049" y="1676193"/>
                      <a:pt x="1672238" y="1733131"/>
                    </a:cubicBezTo>
                    <a:cubicBezTo>
                      <a:pt x="1448013" y="1750884"/>
                      <a:pt x="637956" y="1750884"/>
                      <a:pt x="413730" y="1733131"/>
                    </a:cubicBezTo>
                    <a:cubicBezTo>
                      <a:pt x="341919" y="1676193"/>
                      <a:pt x="334402" y="1666881"/>
                      <a:pt x="326885" y="1626611"/>
                    </a:cubicBezTo>
                    <a:cubicBezTo>
                      <a:pt x="321040" y="1530569"/>
                      <a:pt x="335331" y="1448180"/>
                      <a:pt x="365042" y="1378544"/>
                    </a:cubicBezTo>
                    <a:cubicBezTo>
                      <a:pt x="408535" y="1234839"/>
                      <a:pt x="505684" y="1116921"/>
                      <a:pt x="739983" y="1018982"/>
                    </a:cubicBezTo>
                    <a:cubicBezTo>
                      <a:pt x="801000" y="1007012"/>
                      <a:pt x="847438" y="956743"/>
                      <a:pt x="853752" y="893926"/>
                    </a:cubicBezTo>
                    <a:cubicBezTo>
                      <a:pt x="853065" y="823869"/>
                      <a:pt x="818546" y="793999"/>
                      <a:pt x="788349" y="742517"/>
                    </a:cubicBezTo>
                    <a:cubicBezTo>
                      <a:pt x="654585" y="540267"/>
                      <a:pt x="671593" y="239997"/>
                      <a:pt x="785698" y="95947"/>
                    </a:cubicBezTo>
                    <a:cubicBezTo>
                      <a:pt x="841852" y="25056"/>
                      <a:pt x="943854" y="-2850"/>
                      <a:pt x="1042984" y="2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93260" rIns="93260" bIns="9326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D89DADAD-4E30-4F8D-B1F3-B144DBE85A52}"/>
                  </a:ext>
                </a:extLst>
              </p:cNvPr>
              <p:cNvSpPr txBox="1"/>
              <p:nvPr/>
            </p:nvSpPr>
            <p:spPr>
              <a:xfrm>
                <a:off x="6359800" y="5988237"/>
                <a:ext cx="578161" cy="112980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</a:ln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marL="0" marR="0" lvl="0" indent="0" algn="ctr" defTabSz="93259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6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" panose="020B0502040204020203" pitchFamily="34" charset="0"/>
                  </a:rPr>
                  <a:t>Third-Party</a:t>
                </a:r>
              </a:p>
            </p:txBody>
          </p:sp>
        </p:grpSp>
      </p:grp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E723B628-7348-4030-8198-6A6409E55AB6}"/>
              </a:ext>
            </a:extLst>
          </p:cNvPr>
          <p:cNvSpPr/>
          <p:nvPr/>
        </p:nvSpPr>
        <p:spPr bwMode="auto">
          <a:xfrm flipH="1">
            <a:off x="6348864" y="3374210"/>
            <a:ext cx="362679" cy="1936447"/>
          </a:xfrm>
          <a:custGeom>
            <a:avLst/>
            <a:gdLst>
              <a:gd name="connsiteX0" fmla="*/ 0 w 355600"/>
              <a:gd name="connsiteY0" fmla="*/ 0 h 1898650"/>
              <a:gd name="connsiteX1" fmla="*/ 0 w 355600"/>
              <a:gd name="connsiteY1" fmla="*/ 381000 h 1898650"/>
              <a:gd name="connsiteX2" fmla="*/ 355600 w 355600"/>
              <a:gd name="connsiteY2" fmla="*/ 381000 h 1898650"/>
              <a:gd name="connsiteX3" fmla="*/ 355600 w 355600"/>
              <a:gd name="connsiteY3" fmla="*/ 18986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" h="1898650">
                <a:moveTo>
                  <a:pt x="0" y="0"/>
                </a:moveTo>
                <a:lnTo>
                  <a:pt x="0" y="381000"/>
                </a:lnTo>
                <a:lnTo>
                  <a:pt x="355600" y="381000"/>
                </a:lnTo>
                <a:lnTo>
                  <a:pt x="355600" y="1898650"/>
                </a:lnTo>
              </a:path>
            </a:pathLst>
          </a:custGeom>
          <a:noFill/>
          <a:ln w="3175" cap="flat">
            <a:solidFill>
              <a:schemeClr val="tx1">
                <a:lumMod val="75000"/>
              </a:schemeClr>
            </a:solidFill>
            <a:prstDash val="solid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B8958EC-95EE-43E3-8894-B0899FF8A109}"/>
              </a:ext>
            </a:extLst>
          </p:cNvPr>
          <p:cNvSpPr/>
          <p:nvPr/>
        </p:nvSpPr>
        <p:spPr bwMode="auto">
          <a:xfrm>
            <a:off x="6962928" y="3374210"/>
            <a:ext cx="362679" cy="1936447"/>
          </a:xfrm>
          <a:custGeom>
            <a:avLst/>
            <a:gdLst>
              <a:gd name="connsiteX0" fmla="*/ 0 w 355600"/>
              <a:gd name="connsiteY0" fmla="*/ 0 h 1898650"/>
              <a:gd name="connsiteX1" fmla="*/ 0 w 355600"/>
              <a:gd name="connsiteY1" fmla="*/ 381000 h 1898650"/>
              <a:gd name="connsiteX2" fmla="*/ 355600 w 355600"/>
              <a:gd name="connsiteY2" fmla="*/ 381000 h 1898650"/>
              <a:gd name="connsiteX3" fmla="*/ 355600 w 355600"/>
              <a:gd name="connsiteY3" fmla="*/ 18986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" h="1898650">
                <a:moveTo>
                  <a:pt x="0" y="0"/>
                </a:moveTo>
                <a:lnTo>
                  <a:pt x="0" y="381000"/>
                </a:lnTo>
                <a:lnTo>
                  <a:pt x="355600" y="381000"/>
                </a:lnTo>
                <a:lnTo>
                  <a:pt x="355600" y="1898650"/>
                </a:lnTo>
              </a:path>
            </a:pathLst>
          </a:custGeom>
          <a:noFill/>
          <a:ln w="3175" cap="flat">
            <a:solidFill>
              <a:schemeClr val="tx1">
                <a:lumMod val="75000"/>
              </a:schemeClr>
            </a:solidFill>
            <a:prstDash val="solid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What is the Bot Framework? </a:t>
            </a:r>
          </a:p>
        </p:txBody>
      </p:sp>
      <p:sp>
        <p:nvSpPr>
          <p:cNvPr id="220" name="Freeform 19">
            <a:extLst>
              <a:ext uri="{FF2B5EF4-FFF2-40B4-BE49-F238E27FC236}">
                <a16:creationId xmlns:a16="http://schemas.microsoft.com/office/drawing/2014/main" id="{46969F66-6F21-4B01-84B4-292605B0B112}"/>
              </a:ext>
            </a:extLst>
          </p:cNvPr>
          <p:cNvSpPr>
            <a:spLocks/>
          </p:cNvSpPr>
          <p:nvPr/>
        </p:nvSpPr>
        <p:spPr bwMode="auto">
          <a:xfrm>
            <a:off x="8293167" y="2800695"/>
            <a:ext cx="1195163" cy="1380091"/>
          </a:xfrm>
          <a:custGeom>
            <a:avLst/>
            <a:gdLst>
              <a:gd name="T0" fmla="*/ 332 w 333"/>
              <a:gd name="T1" fmla="*/ 27 h 388"/>
              <a:gd name="T2" fmla="*/ 314 w 333"/>
              <a:gd name="T3" fmla="*/ 0 h 388"/>
              <a:gd name="T4" fmla="*/ 19 w 333"/>
              <a:gd name="T5" fmla="*/ 0 h 388"/>
              <a:gd name="T6" fmla="*/ 1 w 333"/>
              <a:gd name="T7" fmla="*/ 27 h 388"/>
              <a:gd name="T8" fmla="*/ 15 w 333"/>
              <a:gd name="T9" fmla="*/ 361 h 388"/>
              <a:gd name="T10" fmla="*/ 36 w 333"/>
              <a:gd name="T11" fmla="*/ 388 h 388"/>
              <a:gd name="T12" fmla="*/ 298 w 333"/>
              <a:gd name="T13" fmla="*/ 388 h 388"/>
              <a:gd name="T14" fmla="*/ 318 w 333"/>
              <a:gd name="T15" fmla="*/ 361 h 388"/>
              <a:gd name="T16" fmla="*/ 332 w 333"/>
              <a:gd name="T17" fmla="*/ 27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3" h="388">
                <a:moveTo>
                  <a:pt x="332" y="27"/>
                </a:moveTo>
                <a:cubicBezTo>
                  <a:pt x="333" y="12"/>
                  <a:pt x="325" y="0"/>
                  <a:pt x="31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12"/>
                  <a:pt x="1" y="27"/>
                </a:cubicBezTo>
                <a:cubicBezTo>
                  <a:pt x="15" y="361"/>
                  <a:pt x="15" y="361"/>
                  <a:pt x="15" y="361"/>
                </a:cubicBezTo>
                <a:cubicBezTo>
                  <a:pt x="16" y="376"/>
                  <a:pt x="25" y="388"/>
                  <a:pt x="36" y="388"/>
                </a:cubicBezTo>
                <a:cubicBezTo>
                  <a:pt x="298" y="388"/>
                  <a:pt x="298" y="388"/>
                  <a:pt x="298" y="388"/>
                </a:cubicBezTo>
                <a:cubicBezTo>
                  <a:pt x="308" y="388"/>
                  <a:pt x="317" y="376"/>
                  <a:pt x="318" y="361"/>
                </a:cubicBezTo>
                <a:lnTo>
                  <a:pt x="332" y="27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1" name="Freeform 20">
            <a:extLst>
              <a:ext uri="{FF2B5EF4-FFF2-40B4-BE49-F238E27FC236}">
                <a16:creationId xmlns:a16="http://schemas.microsoft.com/office/drawing/2014/main" id="{6E205EE7-CED2-4BD6-A9AA-352F9D6E2D4A}"/>
              </a:ext>
            </a:extLst>
          </p:cNvPr>
          <p:cNvSpPr>
            <a:spLocks/>
          </p:cNvSpPr>
          <p:nvPr/>
        </p:nvSpPr>
        <p:spPr bwMode="auto">
          <a:xfrm>
            <a:off x="8530931" y="2512209"/>
            <a:ext cx="383593" cy="312792"/>
          </a:xfrm>
          <a:custGeom>
            <a:avLst/>
            <a:gdLst>
              <a:gd name="T0" fmla="*/ 363 w 363"/>
              <a:gd name="T1" fmla="*/ 27 h 296"/>
              <a:gd name="T2" fmla="*/ 363 w 363"/>
              <a:gd name="T3" fmla="*/ 236 h 296"/>
              <a:gd name="T4" fmla="*/ 190 w 363"/>
              <a:gd name="T5" fmla="*/ 236 h 296"/>
              <a:gd name="T6" fmla="*/ 0 w 363"/>
              <a:gd name="T7" fmla="*/ 296 h 296"/>
              <a:gd name="T8" fmla="*/ 162 w 363"/>
              <a:gd name="T9" fmla="*/ 0 h 296"/>
              <a:gd name="T10" fmla="*/ 363 w 363"/>
              <a:gd name="T11" fmla="*/ 0 h 296"/>
              <a:gd name="T12" fmla="*/ 363 w 363"/>
              <a:gd name="T13" fmla="*/ 2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3" h="296">
                <a:moveTo>
                  <a:pt x="363" y="27"/>
                </a:moveTo>
                <a:lnTo>
                  <a:pt x="363" y="236"/>
                </a:lnTo>
                <a:lnTo>
                  <a:pt x="190" y="236"/>
                </a:lnTo>
                <a:lnTo>
                  <a:pt x="0" y="296"/>
                </a:lnTo>
                <a:lnTo>
                  <a:pt x="162" y="0"/>
                </a:lnTo>
                <a:lnTo>
                  <a:pt x="363" y="0"/>
                </a:lnTo>
                <a:lnTo>
                  <a:pt x="363" y="2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2" name="Freeform 21">
            <a:extLst>
              <a:ext uri="{FF2B5EF4-FFF2-40B4-BE49-F238E27FC236}">
                <a16:creationId xmlns:a16="http://schemas.microsoft.com/office/drawing/2014/main" id="{06EEB4FE-C2FE-4A72-AA22-D94352AF47DB}"/>
              </a:ext>
            </a:extLst>
          </p:cNvPr>
          <p:cNvSpPr>
            <a:spLocks/>
          </p:cNvSpPr>
          <p:nvPr/>
        </p:nvSpPr>
        <p:spPr bwMode="auto">
          <a:xfrm>
            <a:off x="8914524" y="2512209"/>
            <a:ext cx="386763" cy="312792"/>
          </a:xfrm>
          <a:custGeom>
            <a:avLst/>
            <a:gdLst>
              <a:gd name="T0" fmla="*/ 0 w 366"/>
              <a:gd name="T1" fmla="*/ 27 h 296"/>
              <a:gd name="T2" fmla="*/ 0 w 366"/>
              <a:gd name="T3" fmla="*/ 236 h 296"/>
              <a:gd name="T4" fmla="*/ 176 w 366"/>
              <a:gd name="T5" fmla="*/ 236 h 296"/>
              <a:gd name="T6" fmla="*/ 366 w 366"/>
              <a:gd name="T7" fmla="*/ 296 h 296"/>
              <a:gd name="T8" fmla="*/ 203 w 366"/>
              <a:gd name="T9" fmla="*/ 0 h 296"/>
              <a:gd name="T10" fmla="*/ 0 w 366"/>
              <a:gd name="T11" fmla="*/ 0 h 296"/>
              <a:gd name="T12" fmla="*/ 0 w 366"/>
              <a:gd name="T13" fmla="*/ 2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296">
                <a:moveTo>
                  <a:pt x="0" y="27"/>
                </a:moveTo>
                <a:lnTo>
                  <a:pt x="0" y="236"/>
                </a:lnTo>
                <a:lnTo>
                  <a:pt x="176" y="236"/>
                </a:lnTo>
                <a:lnTo>
                  <a:pt x="366" y="296"/>
                </a:lnTo>
                <a:lnTo>
                  <a:pt x="203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3" name="Freeform 22">
            <a:extLst>
              <a:ext uri="{FF2B5EF4-FFF2-40B4-BE49-F238E27FC236}">
                <a16:creationId xmlns:a16="http://schemas.microsoft.com/office/drawing/2014/main" id="{6A92CC9F-12C1-4A2C-B5DA-A1B407250A87}"/>
              </a:ext>
            </a:extLst>
          </p:cNvPr>
          <p:cNvSpPr>
            <a:spLocks/>
          </p:cNvSpPr>
          <p:nvPr/>
        </p:nvSpPr>
        <p:spPr bwMode="auto">
          <a:xfrm>
            <a:off x="9398507" y="1932062"/>
            <a:ext cx="136319" cy="256786"/>
          </a:xfrm>
          <a:custGeom>
            <a:avLst/>
            <a:gdLst>
              <a:gd name="T0" fmla="*/ 0 w 38"/>
              <a:gd name="T1" fmla="*/ 0 h 72"/>
              <a:gd name="T2" fmla="*/ 2 w 38"/>
              <a:gd name="T3" fmla="*/ 0 h 72"/>
              <a:gd name="T4" fmla="*/ 38 w 38"/>
              <a:gd name="T5" fmla="*/ 36 h 72"/>
              <a:gd name="T6" fmla="*/ 2 w 38"/>
              <a:gd name="T7" fmla="*/ 72 h 72"/>
              <a:gd name="T8" fmla="*/ 0 w 38"/>
              <a:gd name="T9" fmla="*/ 72 h 72"/>
              <a:gd name="T10" fmla="*/ 0 w 38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7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22" y="0"/>
                  <a:pt x="38" y="16"/>
                  <a:pt x="38" y="36"/>
                </a:cubicBezTo>
                <a:cubicBezTo>
                  <a:pt x="38" y="56"/>
                  <a:pt x="22" y="72"/>
                  <a:pt x="2" y="72"/>
                </a:cubicBezTo>
                <a:cubicBezTo>
                  <a:pt x="1" y="72"/>
                  <a:pt x="1" y="72"/>
                  <a:pt x="0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4" name="Freeform 23">
            <a:extLst>
              <a:ext uri="{FF2B5EF4-FFF2-40B4-BE49-F238E27FC236}">
                <a16:creationId xmlns:a16="http://schemas.microsoft.com/office/drawing/2014/main" id="{731CA5B4-B5E9-4FD3-8EDB-29D4F4533B78}"/>
              </a:ext>
            </a:extLst>
          </p:cNvPr>
          <p:cNvSpPr>
            <a:spLocks/>
          </p:cNvSpPr>
          <p:nvPr/>
        </p:nvSpPr>
        <p:spPr bwMode="auto">
          <a:xfrm>
            <a:off x="8297393" y="1932062"/>
            <a:ext cx="136319" cy="256786"/>
          </a:xfrm>
          <a:custGeom>
            <a:avLst/>
            <a:gdLst>
              <a:gd name="T0" fmla="*/ 38 w 38"/>
              <a:gd name="T1" fmla="*/ 0 h 72"/>
              <a:gd name="T2" fmla="*/ 36 w 38"/>
              <a:gd name="T3" fmla="*/ 0 h 72"/>
              <a:gd name="T4" fmla="*/ 0 w 38"/>
              <a:gd name="T5" fmla="*/ 36 h 72"/>
              <a:gd name="T6" fmla="*/ 36 w 38"/>
              <a:gd name="T7" fmla="*/ 72 h 72"/>
              <a:gd name="T8" fmla="*/ 38 w 38"/>
              <a:gd name="T9" fmla="*/ 72 h 72"/>
              <a:gd name="T10" fmla="*/ 38 w 38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72">
                <a:moveTo>
                  <a:pt x="38" y="0"/>
                </a:moveTo>
                <a:cubicBezTo>
                  <a:pt x="37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36" y="72"/>
                  <a:pt x="37" y="72"/>
                  <a:pt x="38" y="72"/>
                </a:cubicBezTo>
                <a:lnTo>
                  <a:pt x="38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5" name="Oval 24">
            <a:extLst>
              <a:ext uri="{FF2B5EF4-FFF2-40B4-BE49-F238E27FC236}">
                <a16:creationId xmlns:a16="http://schemas.microsoft.com/office/drawing/2014/main" id="{5803D4A5-7A09-4DF0-9141-82A7F0CD8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216" y="1519938"/>
            <a:ext cx="1054619" cy="104193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6" name="Freeform 25">
            <a:extLst>
              <a:ext uri="{FF2B5EF4-FFF2-40B4-BE49-F238E27FC236}">
                <a16:creationId xmlns:a16="http://schemas.microsoft.com/office/drawing/2014/main" id="{2301DDBD-30EE-43EA-94C8-5F75401823C7}"/>
              </a:ext>
            </a:extLst>
          </p:cNvPr>
          <p:cNvSpPr>
            <a:spLocks/>
          </p:cNvSpPr>
          <p:nvPr/>
        </p:nvSpPr>
        <p:spPr bwMode="auto">
          <a:xfrm>
            <a:off x="8490775" y="1846467"/>
            <a:ext cx="843272" cy="431146"/>
          </a:xfrm>
          <a:custGeom>
            <a:avLst/>
            <a:gdLst>
              <a:gd name="T0" fmla="*/ 0 w 235"/>
              <a:gd name="T1" fmla="*/ 26 h 121"/>
              <a:gd name="T2" fmla="*/ 112 w 235"/>
              <a:gd name="T3" fmla="*/ 0 h 121"/>
              <a:gd name="T4" fmla="*/ 235 w 235"/>
              <a:gd name="T5" fmla="*/ 26 h 121"/>
              <a:gd name="T6" fmla="*/ 235 w 235"/>
              <a:gd name="T7" fmla="*/ 71 h 121"/>
              <a:gd name="T8" fmla="*/ 118 w 235"/>
              <a:gd name="T9" fmla="*/ 121 h 121"/>
              <a:gd name="T10" fmla="*/ 0 w 235"/>
              <a:gd name="T11" fmla="*/ 67 h 121"/>
              <a:gd name="T12" fmla="*/ 0 w 235"/>
              <a:gd name="T13" fmla="*/ 2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121">
                <a:moveTo>
                  <a:pt x="0" y="26"/>
                </a:moveTo>
                <a:cubicBezTo>
                  <a:pt x="0" y="26"/>
                  <a:pt x="29" y="0"/>
                  <a:pt x="112" y="0"/>
                </a:cubicBezTo>
                <a:cubicBezTo>
                  <a:pt x="195" y="0"/>
                  <a:pt x="235" y="26"/>
                  <a:pt x="235" y="26"/>
                </a:cubicBezTo>
                <a:cubicBezTo>
                  <a:pt x="235" y="71"/>
                  <a:pt x="235" y="71"/>
                  <a:pt x="235" y="71"/>
                </a:cubicBezTo>
                <a:cubicBezTo>
                  <a:pt x="235" y="71"/>
                  <a:pt x="205" y="121"/>
                  <a:pt x="118" y="121"/>
                </a:cubicBezTo>
                <a:cubicBezTo>
                  <a:pt x="32" y="120"/>
                  <a:pt x="0" y="67"/>
                  <a:pt x="0" y="67"/>
                </a:cubicBezTo>
                <a:lnTo>
                  <a:pt x="0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8" name="Oval 26">
            <a:extLst>
              <a:ext uri="{FF2B5EF4-FFF2-40B4-BE49-F238E27FC236}">
                <a16:creationId xmlns:a16="http://schemas.microsoft.com/office/drawing/2014/main" id="{E5C0A17D-3930-4AB5-835A-9033A4BF9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9518" y="2369548"/>
            <a:ext cx="58120" cy="570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9" name="Oval 27">
            <a:extLst>
              <a:ext uri="{FF2B5EF4-FFF2-40B4-BE49-F238E27FC236}">
                <a16:creationId xmlns:a16="http://schemas.microsoft.com/office/drawing/2014/main" id="{2577C851-2E61-4EDD-A6DD-42B7A730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10" y="2369548"/>
            <a:ext cx="57064" cy="570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0" name="Freeform 28">
            <a:extLst>
              <a:ext uri="{FF2B5EF4-FFF2-40B4-BE49-F238E27FC236}">
                <a16:creationId xmlns:a16="http://schemas.microsoft.com/office/drawing/2014/main" id="{F936DEDB-935B-402D-A524-9DCFA0A984E8}"/>
              </a:ext>
            </a:extLst>
          </p:cNvPr>
          <p:cNvSpPr>
            <a:spLocks/>
          </p:cNvSpPr>
          <p:nvPr/>
        </p:nvSpPr>
        <p:spPr bwMode="auto">
          <a:xfrm>
            <a:off x="8738050" y="2398081"/>
            <a:ext cx="351892" cy="35929"/>
          </a:xfrm>
          <a:custGeom>
            <a:avLst/>
            <a:gdLst>
              <a:gd name="T0" fmla="*/ 0 w 98"/>
              <a:gd name="T1" fmla="*/ 1 h 10"/>
              <a:gd name="T2" fmla="*/ 52 w 98"/>
              <a:gd name="T3" fmla="*/ 8 h 10"/>
              <a:gd name="T4" fmla="*/ 98 w 98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" h="10">
                <a:moveTo>
                  <a:pt x="0" y="1"/>
                </a:moveTo>
                <a:cubicBezTo>
                  <a:pt x="0" y="1"/>
                  <a:pt x="16" y="10"/>
                  <a:pt x="52" y="8"/>
                </a:cubicBezTo>
                <a:cubicBezTo>
                  <a:pt x="88" y="6"/>
                  <a:pt x="98" y="0"/>
                  <a:pt x="98" y="0"/>
                </a:cubicBezTo>
              </a:path>
            </a:pathLst>
          </a:custGeom>
          <a:noFill/>
          <a:ln w="222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1" name="Oval 29">
            <a:extLst>
              <a:ext uri="{FF2B5EF4-FFF2-40B4-BE49-F238E27FC236}">
                <a16:creationId xmlns:a16="http://schemas.microsoft.com/office/drawing/2014/main" id="{31EA6F69-B4EB-4759-9E04-CD6D6579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562" y="1953197"/>
            <a:ext cx="179644" cy="178588"/>
          </a:xfrm>
          <a:prstGeom prst="ellipse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2" name="Oval 30">
            <a:extLst>
              <a:ext uri="{FF2B5EF4-FFF2-40B4-BE49-F238E27FC236}">
                <a16:creationId xmlns:a16="http://schemas.microsoft.com/office/drawing/2014/main" id="{BB0BDE76-5E5D-4407-8BA9-8CBB6A61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626" y="2010261"/>
            <a:ext cx="64461" cy="6446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3" name="Oval 31">
            <a:extLst>
              <a:ext uri="{FF2B5EF4-FFF2-40B4-BE49-F238E27FC236}">
                <a16:creationId xmlns:a16="http://schemas.microsoft.com/office/drawing/2014/main" id="{676E88EA-6528-48C9-BD12-7BAED371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581" y="1953197"/>
            <a:ext cx="179644" cy="178588"/>
          </a:xfrm>
          <a:prstGeom prst="ellipse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4" name="Oval 32">
            <a:extLst>
              <a:ext uri="{FF2B5EF4-FFF2-40B4-BE49-F238E27FC236}">
                <a16:creationId xmlns:a16="http://schemas.microsoft.com/office/drawing/2014/main" id="{398B5C1A-7C57-4CFD-8D38-7A68C49F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701" y="2010261"/>
            <a:ext cx="64461" cy="6446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5" name="Freeform 33">
            <a:extLst>
              <a:ext uri="{FF2B5EF4-FFF2-40B4-BE49-F238E27FC236}">
                <a16:creationId xmlns:a16="http://schemas.microsoft.com/office/drawing/2014/main" id="{807D555E-9226-4BBC-BFB0-478A82897C52}"/>
              </a:ext>
            </a:extLst>
          </p:cNvPr>
          <p:cNvSpPr>
            <a:spLocks/>
          </p:cNvSpPr>
          <p:nvPr/>
        </p:nvSpPr>
        <p:spPr bwMode="auto">
          <a:xfrm>
            <a:off x="8279429" y="2650639"/>
            <a:ext cx="1273362" cy="1113795"/>
          </a:xfrm>
          <a:custGeom>
            <a:avLst/>
            <a:gdLst>
              <a:gd name="T0" fmla="*/ 32 w 355"/>
              <a:gd name="T1" fmla="*/ 26 h 313"/>
              <a:gd name="T2" fmla="*/ 179 w 355"/>
              <a:gd name="T3" fmla="*/ 1 h 313"/>
              <a:gd name="T4" fmla="*/ 355 w 355"/>
              <a:gd name="T5" fmla="*/ 41 h 313"/>
              <a:gd name="T6" fmla="*/ 179 w 355"/>
              <a:gd name="T7" fmla="*/ 308 h 313"/>
              <a:gd name="T8" fmla="*/ 0 w 355"/>
              <a:gd name="T9" fmla="*/ 38 h 313"/>
              <a:gd name="T10" fmla="*/ 32 w 355"/>
              <a:gd name="T11" fmla="*/ 2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" h="313">
                <a:moveTo>
                  <a:pt x="32" y="26"/>
                </a:moveTo>
                <a:cubicBezTo>
                  <a:pt x="32" y="26"/>
                  <a:pt x="78" y="0"/>
                  <a:pt x="179" y="1"/>
                </a:cubicBezTo>
                <a:cubicBezTo>
                  <a:pt x="281" y="2"/>
                  <a:pt x="355" y="41"/>
                  <a:pt x="355" y="41"/>
                </a:cubicBezTo>
                <a:cubicBezTo>
                  <a:pt x="355" y="41"/>
                  <a:pt x="324" y="302"/>
                  <a:pt x="179" y="308"/>
                </a:cubicBezTo>
                <a:cubicBezTo>
                  <a:pt x="35" y="313"/>
                  <a:pt x="0" y="38"/>
                  <a:pt x="0" y="38"/>
                </a:cubicBezTo>
                <a:lnTo>
                  <a:pt x="32" y="2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6" name="Freeform 36">
            <a:extLst>
              <a:ext uri="{FF2B5EF4-FFF2-40B4-BE49-F238E27FC236}">
                <a16:creationId xmlns:a16="http://schemas.microsoft.com/office/drawing/2014/main" id="{E2769765-DA97-4957-BE13-D134ECF3FC45}"/>
              </a:ext>
            </a:extLst>
          </p:cNvPr>
          <p:cNvSpPr>
            <a:spLocks/>
          </p:cNvSpPr>
          <p:nvPr/>
        </p:nvSpPr>
        <p:spPr bwMode="auto">
          <a:xfrm>
            <a:off x="8354457" y="4394245"/>
            <a:ext cx="262069" cy="277921"/>
          </a:xfrm>
          <a:custGeom>
            <a:avLst/>
            <a:gdLst>
              <a:gd name="T0" fmla="*/ 0 w 73"/>
              <a:gd name="T1" fmla="*/ 11 h 78"/>
              <a:gd name="T2" fmla="*/ 12 w 73"/>
              <a:gd name="T3" fmla="*/ 4 h 78"/>
              <a:gd name="T4" fmla="*/ 29 w 73"/>
              <a:gd name="T5" fmla="*/ 12 h 78"/>
              <a:gd name="T6" fmla="*/ 48 w 73"/>
              <a:gd name="T7" fmla="*/ 30 h 78"/>
              <a:gd name="T8" fmla="*/ 70 w 73"/>
              <a:gd name="T9" fmla="*/ 67 h 78"/>
              <a:gd name="T10" fmla="*/ 63 w 73"/>
              <a:gd name="T11" fmla="*/ 78 h 78"/>
              <a:gd name="T12" fmla="*/ 13 w 73"/>
              <a:gd name="T13" fmla="*/ 78 h 78"/>
              <a:gd name="T14" fmla="*/ 0 w 73"/>
              <a:gd name="T15" fmla="*/ 65 h 78"/>
              <a:gd name="T16" fmla="*/ 0 w 73"/>
              <a:gd name="T17" fmla="*/ 1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78">
                <a:moveTo>
                  <a:pt x="0" y="11"/>
                </a:moveTo>
                <a:cubicBezTo>
                  <a:pt x="0" y="4"/>
                  <a:pt x="6" y="0"/>
                  <a:pt x="12" y="4"/>
                </a:cubicBezTo>
                <a:cubicBezTo>
                  <a:pt x="29" y="12"/>
                  <a:pt x="29" y="12"/>
                  <a:pt x="29" y="12"/>
                </a:cubicBezTo>
                <a:cubicBezTo>
                  <a:pt x="36" y="16"/>
                  <a:pt x="44" y="23"/>
                  <a:pt x="48" y="30"/>
                </a:cubicBezTo>
                <a:cubicBezTo>
                  <a:pt x="70" y="67"/>
                  <a:pt x="70" y="67"/>
                  <a:pt x="70" y="67"/>
                </a:cubicBezTo>
                <a:cubicBezTo>
                  <a:pt x="73" y="73"/>
                  <a:pt x="70" y="78"/>
                  <a:pt x="6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6" y="78"/>
                  <a:pt x="0" y="73"/>
                  <a:pt x="0" y="65"/>
                </a:cubicBezTo>
                <a:lnTo>
                  <a:pt x="0" y="1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7" name="Freeform 37">
            <a:extLst>
              <a:ext uri="{FF2B5EF4-FFF2-40B4-BE49-F238E27FC236}">
                <a16:creationId xmlns:a16="http://schemas.microsoft.com/office/drawing/2014/main" id="{AE51A241-53CB-488A-B0A6-1C6EAB20C4A4}"/>
              </a:ext>
            </a:extLst>
          </p:cNvPr>
          <p:cNvSpPr>
            <a:spLocks/>
          </p:cNvSpPr>
          <p:nvPr/>
        </p:nvSpPr>
        <p:spPr bwMode="auto">
          <a:xfrm>
            <a:off x="9140665" y="4394245"/>
            <a:ext cx="261013" cy="277921"/>
          </a:xfrm>
          <a:custGeom>
            <a:avLst/>
            <a:gdLst>
              <a:gd name="T0" fmla="*/ 73 w 73"/>
              <a:gd name="T1" fmla="*/ 11 h 78"/>
              <a:gd name="T2" fmla="*/ 61 w 73"/>
              <a:gd name="T3" fmla="*/ 4 h 78"/>
              <a:gd name="T4" fmla="*/ 44 w 73"/>
              <a:gd name="T5" fmla="*/ 12 h 78"/>
              <a:gd name="T6" fmla="*/ 26 w 73"/>
              <a:gd name="T7" fmla="*/ 30 h 78"/>
              <a:gd name="T8" fmla="*/ 4 w 73"/>
              <a:gd name="T9" fmla="*/ 67 h 78"/>
              <a:gd name="T10" fmla="*/ 10 w 73"/>
              <a:gd name="T11" fmla="*/ 78 h 78"/>
              <a:gd name="T12" fmla="*/ 60 w 73"/>
              <a:gd name="T13" fmla="*/ 78 h 78"/>
              <a:gd name="T14" fmla="*/ 73 w 73"/>
              <a:gd name="T15" fmla="*/ 65 h 78"/>
              <a:gd name="T16" fmla="*/ 73 w 73"/>
              <a:gd name="T17" fmla="*/ 1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78">
                <a:moveTo>
                  <a:pt x="73" y="11"/>
                </a:moveTo>
                <a:cubicBezTo>
                  <a:pt x="73" y="4"/>
                  <a:pt x="68" y="0"/>
                  <a:pt x="61" y="4"/>
                </a:cubicBezTo>
                <a:cubicBezTo>
                  <a:pt x="44" y="12"/>
                  <a:pt x="44" y="12"/>
                  <a:pt x="44" y="12"/>
                </a:cubicBezTo>
                <a:cubicBezTo>
                  <a:pt x="38" y="16"/>
                  <a:pt x="30" y="23"/>
                  <a:pt x="26" y="30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73"/>
                  <a:pt x="3" y="78"/>
                  <a:pt x="1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7" y="78"/>
                  <a:pt x="73" y="73"/>
                  <a:pt x="73" y="65"/>
                </a:cubicBezTo>
                <a:lnTo>
                  <a:pt x="73" y="1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8" name="Freeform 38">
            <a:extLst>
              <a:ext uri="{FF2B5EF4-FFF2-40B4-BE49-F238E27FC236}">
                <a16:creationId xmlns:a16="http://schemas.microsoft.com/office/drawing/2014/main" id="{2F7D4BA6-A792-4303-9690-440E2F21FB26}"/>
              </a:ext>
            </a:extLst>
          </p:cNvPr>
          <p:cNvSpPr>
            <a:spLocks/>
          </p:cNvSpPr>
          <p:nvPr/>
        </p:nvSpPr>
        <p:spPr bwMode="auto">
          <a:xfrm>
            <a:off x="8329095" y="4081453"/>
            <a:ext cx="1115909" cy="299055"/>
          </a:xfrm>
          <a:custGeom>
            <a:avLst/>
            <a:gdLst>
              <a:gd name="T0" fmla="*/ 311 w 311"/>
              <a:gd name="T1" fmla="*/ 20 h 84"/>
              <a:gd name="T2" fmla="*/ 291 w 311"/>
              <a:gd name="T3" fmla="*/ 0 h 84"/>
              <a:gd name="T4" fmla="*/ 20 w 311"/>
              <a:gd name="T5" fmla="*/ 0 h 84"/>
              <a:gd name="T6" fmla="*/ 0 w 311"/>
              <a:gd name="T7" fmla="*/ 20 h 84"/>
              <a:gd name="T8" fmla="*/ 0 w 311"/>
              <a:gd name="T9" fmla="*/ 65 h 84"/>
              <a:gd name="T10" fmla="*/ 20 w 311"/>
              <a:gd name="T11" fmla="*/ 84 h 84"/>
              <a:gd name="T12" fmla="*/ 291 w 311"/>
              <a:gd name="T13" fmla="*/ 84 h 84"/>
              <a:gd name="T14" fmla="*/ 311 w 311"/>
              <a:gd name="T15" fmla="*/ 65 h 84"/>
              <a:gd name="T16" fmla="*/ 311 w 311"/>
              <a:gd name="T17" fmla="*/ 2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" h="84">
                <a:moveTo>
                  <a:pt x="311" y="20"/>
                </a:moveTo>
                <a:cubicBezTo>
                  <a:pt x="311" y="9"/>
                  <a:pt x="302" y="0"/>
                  <a:pt x="29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6"/>
                  <a:pt x="9" y="84"/>
                  <a:pt x="20" y="84"/>
                </a:cubicBezTo>
                <a:cubicBezTo>
                  <a:pt x="291" y="84"/>
                  <a:pt x="291" y="84"/>
                  <a:pt x="291" y="84"/>
                </a:cubicBezTo>
                <a:cubicBezTo>
                  <a:pt x="302" y="84"/>
                  <a:pt x="311" y="76"/>
                  <a:pt x="311" y="65"/>
                </a:cubicBezTo>
                <a:lnTo>
                  <a:pt x="311" y="2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9" name="Freeform 39">
            <a:extLst>
              <a:ext uri="{FF2B5EF4-FFF2-40B4-BE49-F238E27FC236}">
                <a16:creationId xmlns:a16="http://schemas.microsoft.com/office/drawing/2014/main" id="{74987EAF-E6BC-4598-A556-FFA07145F26A}"/>
              </a:ext>
            </a:extLst>
          </p:cNvPr>
          <p:cNvSpPr>
            <a:spLocks/>
          </p:cNvSpPr>
          <p:nvPr/>
        </p:nvSpPr>
        <p:spPr bwMode="auto">
          <a:xfrm>
            <a:off x="8329095" y="4170218"/>
            <a:ext cx="1115909" cy="181758"/>
          </a:xfrm>
          <a:custGeom>
            <a:avLst/>
            <a:gdLst>
              <a:gd name="T0" fmla="*/ 311 w 311"/>
              <a:gd name="T1" fmla="*/ 0 h 51"/>
              <a:gd name="T2" fmla="*/ 279 w 311"/>
              <a:gd name="T3" fmla="*/ 0 h 51"/>
              <a:gd name="T4" fmla="*/ 272 w 311"/>
              <a:gd name="T5" fmla="*/ 6 h 51"/>
              <a:gd name="T6" fmla="*/ 133 w 311"/>
              <a:gd name="T7" fmla="*/ 6 h 51"/>
              <a:gd name="T8" fmla="*/ 126 w 311"/>
              <a:gd name="T9" fmla="*/ 0 h 51"/>
              <a:gd name="T10" fmla="*/ 0 w 311"/>
              <a:gd name="T11" fmla="*/ 0 h 51"/>
              <a:gd name="T12" fmla="*/ 0 w 311"/>
              <a:gd name="T13" fmla="*/ 40 h 51"/>
              <a:gd name="T14" fmla="*/ 3 w 311"/>
              <a:gd name="T15" fmla="*/ 51 h 51"/>
              <a:gd name="T16" fmla="*/ 307 w 311"/>
              <a:gd name="T17" fmla="*/ 51 h 51"/>
              <a:gd name="T18" fmla="*/ 311 w 311"/>
              <a:gd name="T19" fmla="*/ 40 h 51"/>
              <a:gd name="T20" fmla="*/ 311 w 311"/>
              <a:gd name="T2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" h="51">
                <a:moveTo>
                  <a:pt x="311" y="0"/>
                </a:moveTo>
                <a:cubicBezTo>
                  <a:pt x="279" y="0"/>
                  <a:pt x="279" y="0"/>
                  <a:pt x="279" y="0"/>
                </a:cubicBezTo>
                <a:cubicBezTo>
                  <a:pt x="279" y="3"/>
                  <a:pt x="276" y="6"/>
                  <a:pt x="272" y="6"/>
                </a:cubicBezTo>
                <a:cubicBezTo>
                  <a:pt x="133" y="6"/>
                  <a:pt x="133" y="6"/>
                  <a:pt x="133" y="6"/>
                </a:cubicBezTo>
                <a:cubicBezTo>
                  <a:pt x="130" y="6"/>
                  <a:pt x="127" y="3"/>
                  <a:pt x="12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8"/>
                  <a:pt x="3" y="51"/>
                </a:cubicBezTo>
                <a:cubicBezTo>
                  <a:pt x="307" y="51"/>
                  <a:pt x="307" y="51"/>
                  <a:pt x="307" y="51"/>
                </a:cubicBezTo>
                <a:cubicBezTo>
                  <a:pt x="309" y="48"/>
                  <a:pt x="311" y="44"/>
                  <a:pt x="311" y="40"/>
                </a:cubicBezTo>
                <a:lnTo>
                  <a:pt x="311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0" name="Freeform 40">
            <a:extLst>
              <a:ext uri="{FF2B5EF4-FFF2-40B4-BE49-F238E27FC236}">
                <a16:creationId xmlns:a16="http://schemas.microsoft.com/office/drawing/2014/main" id="{ED44EC36-2BB8-46AF-94B2-A447E0DFA6FA}"/>
              </a:ext>
            </a:extLst>
          </p:cNvPr>
          <p:cNvSpPr>
            <a:spLocks/>
          </p:cNvSpPr>
          <p:nvPr/>
        </p:nvSpPr>
        <p:spPr bwMode="auto">
          <a:xfrm>
            <a:off x="8423145" y="4380508"/>
            <a:ext cx="914073" cy="288488"/>
          </a:xfrm>
          <a:custGeom>
            <a:avLst/>
            <a:gdLst>
              <a:gd name="T0" fmla="*/ 252 w 255"/>
              <a:gd name="T1" fmla="*/ 8 h 81"/>
              <a:gd name="T2" fmla="*/ 248 w 255"/>
              <a:gd name="T3" fmla="*/ 0 h 81"/>
              <a:gd name="T4" fmla="*/ 7 w 255"/>
              <a:gd name="T5" fmla="*/ 0 h 81"/>
              <a:gd name="T6" fmla="*/ 2 w 255"/>
              <a:gd name="T7" fmla="*/ 8 h 81"/>
              <a:gd name="T8" fmla="*/ 42 w 255"/>
              <a:gd name="T9" fmla="*/ 73 h 81"/>
              <a:gd name="T10" fmla="*/ 56 w 255"/>
              <a:gd name="T11" fmla="*/ 81 h 81"/>
              <a:gd name="T12" fmla="*/ 198 w 255"/>
              <a:gd name="T13" fmla="*/ 81 h 81"/>
              <a:gd name="T14" fmla="*/ 212 w 255"/>
              <a:gd name="T15" fmla="*/ 73 h 81"/>
              <a:gd name="T16" fmla="*/ 252 w 255"/>
              <a:gd name="T17" fmla="*/ 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" h="81">
                <a:moveTo>
                  <a:pt x="252" y="8"/>
                </a:moveTo>
                <a:cubicBezTo>
                  <a:pt x="255" y="4"/>
                  <a:pt x="253" y="0"/>
                  <a:pt x="248" y="0"/>
                </a:cubicBezTo>
                <a:cubicBezTo>
                  <a:pt x="7" y="0"/>
                  <a:pt x="7" y="0"/>
                  <a:pt x="7" y="0"/>
                </a:cubicBezTo>
                <a:cubicBezTo>
                  <a:pt x="2" y="0"/>
                  <a:pt x="0" y="4"/>
                  <a:pt x="2" y="8"/>
                </a:cubicBezTo>
                <a:cubicBezTo>
                  <a:pt x="42" y="73"/>
                  <a:pt x="42" y="73"/>
                  <a:pt x="42" y="73"/>
                </a:cubicBezTo>
                <a:cubicBezTo>
                  <a:pt x="45" y="77"/>
                  <a:pt x="51" y="81"/>
                  <a:pt x="56" y="81"/>
                </a:cubicBezTo>
                <a:cubicBezTo>
                  <a:pt x="198" y="81"/>
                  <a:pt x="198" y="81"/>
                  <a:pt x="198" y="81"/>
                </a:cubicBezTo>
                <a:cubicBezTo>
                  <a:pt x="203" y="81"/>
                  <a:pt x="210" y="77"/>
                  <a:pt x="212" y="73"/>
                </a:cubicBezTo>
                <a:lnTo>
                  <a:pt x="252" y="8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1" name="Oval 49">
            <a:extLst>
              <a:ext uri="{FF2B5EF4-FFF2-40B4-BE49-F238E27FC236}">
                <a16:creationId xmlns:a16="http://schemas.microsoft.com/office/drawing/2014/main" id="{1EA16C40-EA36-4A7A-807A-505378E2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199" y="4323446"/>
            <a:ext cx="28532" cy="25362"/>
          </a:xfrm>
          <a:prstGeom prst="ellipse">
            <a:avLst/>
          </a:prstGeom>
          <a:solidFill>
            <a:srgbClr val="EBD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2" name="Oval 50">
            <a:extLst>
              <a:ext uri="{FF2B5EF4-FFF2-40B4-BE49-F238E27FC236}">
                <a16:creationId xmlns:a16="http://schemas.microsoft.com/office/drawing/2014/main" id="{8E95F446-47E5-4840-B1D8-A0298117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596" y="4327672"/>
            <a:ext cx="13738" cy="16908"/>
          </a:xfrm>
          <a:prstGeom prst="ellipse">
            <a:avLst/>
          </a:prstGeom>
          <a:solidFill>
            <a:srgbClr val="7754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3" name="Oval 51">
            <a:extLst>
              <a:ext uri="{FF2B5EF4-FFF2-40B4-BE49-F238E27FC236}">
                <a16:creationId xmlns:a16="http://schemas.microsoft.com/office/drawing/2014/main" id="{2B2B1E51-AE03-4B50-8A61-7DE0DF599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1767" y="4334013"/>
            <a:ext cx="7397" cy="4226"/>
          </a:xfrm>
          <a:prstGeom prst="ellipse">
            <a:avLst/>
          </a:prstGeom>
          <a:solidFill>
            <a:srgbClr val="543C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4" name="Oval 52">
            <a:extLst>
              <a:ext uri="{FF2B5EF4-FFF2-40B4-BE49-F238E27FC236}">
                <a16:creationId xmlns:a16="http://schemas.microsoft.com/office/drawing/2014/main" id="{0488EF53-FA2E-4A9F-97B9-5C5D1E7C2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802" y="4305481"/>
            <a:ext cx="46497" cy="46497"/>
          </a:xfrm>
          <a:prstGeom prst="ellipse">
            <a:avLst/>
          </a:prstGeom>
          <a:solidFill>
            <a:srgbClr val="7754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5" name="Oval 53">
            <a:extLst>
              <a:ext uri="{FF2B5EF4-FFF2-40B4-BE49-F238E27FC236}">
                <a16:creationId xmlns:a16="http://schemas.microsoft.com/office/drawing/2014/main" id="{AD6E74B7-6875-4FB6-B99B-185BEA30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029" y="4312878"/>
            <a:ext cx="35929" cy="35929"/>
          </a:xfrm>
          <a:prstGeom prst="ellipse">
            <a:avLst/>
          </a:prstGeom>
          <a:solidFill>
            <a:srgbClr val="EBD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6" name="Oval 55">
            <a:extLst>
              <a:ext uri="{FF2B5EF4-FFF2-40B4-BE49-F238E27FC236}">
                <a16:creationId xmlns:a16="http://schemas.microsoft.com/office/drawing/2014/main" id="{E246BE95-0D65-4D2A-A675-1BA768C24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412" y="4145914"/>
            <a:ext cx="244106" cy="2451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7" name="Oval 56">
            <a:extLst>
              <a:ext uri="{FF2B5EF4-FFF2-40B4-BE49-F238E27FC236}">
                <a16:creationId xmlns:a16="http://schemas.microsoft.com/office/drawing/2014/main" id="{B68D8CB1-2424-40F6-9D74-3AA18D3D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979" y="4156481"/>
            <a:ext cx="222970" cy="220857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48" name="Oval 57">
            <a:extLst>
              <a:ext uri="{FF2B5EF4-FFF2-40B4-BE49-F238E27FC236}">
                <a16:creationId xmlns:a16="http://schemas.microsoft.com/office/drawing/2014/main" id="{05F52760-4FCB-463D-AD6A-51D5FD236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476" y="4202978"/>
            <a:ext cx="133148" cy="13103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8A15AC-0EC9-445C-A7B2-B4E4EF32EBBF}"/>
              </a:ext>
            </a:extLst>
          </p:cNvPr>
          <p:cNvGrpSpPr/>
          <p:nvPr/>
        </p:nvGrpSpPr>
        <p:grpSpPr>
          <a:xfrm>
            <a:off x="9293023" y="2749103"/>
            <a:ext cx="945586" cy="1834783"/>
            <a:chOff x="7668089" y="2695445"/>
            <a:chExt cx="927130" cy="1798971"/>
          </a:xfrm>
        </p:grpSpPr>
        <p:sp>
          <p:nvSpPr>
            <p:cNvPr id="304" name="Freeform 16">
              <a:extLst>
                <a:ext uri="{FF2B5EF4-FFF2-40B4-BE49-F238E27FC236}">
                  <a16:creationId xmlns:a16="http://schemas.microsoft.com/office/drawing/2014/main" id="{0D73E0E5-28B7-4B23-9DDC-D1822061D503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8212738" y="3350559"/>
              <a:ext cx="253846" cy="282857"/>
            </a:xfrm>
            <a:custGeom>
              <a:avLst/>
              <a:gdLst>
                <a:gd name="T0" fmla="*/ 72 w 72"/>
                <a:gd name="T1" fmla="*/ 73 h 81"/>
                <a:gd name="T2" fmla="*/ 49 w 72"/>
                <a:gd name="T3" fmla="*/ 77 h 81"/>
                <a:gd name="T4" fmla="*/ 5 w 72"/>
                <a:gd name="T5" fmla="*/ 47 h 81"/>
                <a:gd name="T6" fmla="*/ 3 w 72"/>
                <a:gd name="T7" fmla="*/ 33 h 81"/>
                <a:gd name="T8" fmla="*/ 25 w 72"/>
                <a:gd name="T9" fmla="*/ 0 h 81"/>
                <a:gd name="T10" fmla="*/ 27 w 72"/>
                <a:gd name="T11" fmla="*/ 12 h 81"/>
                <a:gd name="T12" fmla="*/ 14 w 72"/>
                <a:gd name="T13" fmla="*/ 31 h 81"/>
                <a:gd name="T14" fmla="*/ 17 w 72"/>
                <a:gd name="T15" fmla="*/ 45 h 81"/>
                <a:gd name="T16" fmla="*/ 47 w 72"/>
                <a:gd name="T17" fmla="*/ 65 h 81"/>
                <a:gd name="T18" fmla="*/ 70 w 72"/>
                <a:gd name="T19" fmla="*/ 61 h 81"/>
                <a:gd name="T20" fmla="*/ 72 w 72"/>
                <a:gd name="T21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81">
                  <a:moveTo>
                    <a:pt x="72" y="73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29" y="81"/>
                    <a:pt x="9" y="68"/>
                    <a:pt x="5" y="47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18"/>
                    <a:pt x="10" y="3"/>
                    <a:pt x="25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8" y="13"/>
                    <a:pt x="12" y="22"/>
                    <a:pt x="14" y="31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59"/>
                    <a:pt x="33" y="68"/>
                    <a:pt x="47" y="65"/>
                  </a:cubicBezTo>
                  <a:cubicBezTo>
                    <a:pt x="70" y="61"/>
                    <a:pt x="70" y="61"/>
                    <a:pt x="70" y="61"/>
                  </a:cubicBezTo>
                  <a:lnTo>
                    <a:pt x="72" y="7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13" name="Freeform 5">
              <a:extLst>
                <a:ext uri="{FF2B5EF4-FFF2-40B4-BE49-F238E27FC236}">
                  <a16:creationId xmlns:a16="http://schemas.microsoft.com/office/drawing/2014/main" id="{A0CA673F-9521-4F05-B6DB-251AB66F196B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8096732" y="4236426"/>
              <a:ext cx="221726" cy="257990"/>
            </a:xfrm>
            <a:custGeom>
              <a:avLst/>
              <a:gdLst>
                <a:gd name="T0" fmla="*/ 50 w 63"/>
                <a:gd name="T1" fmla="*/ 74 h 74"/>
                <a:gd name="T2" fmla="*/ 49 w 63"/>
                <a:gd name="T3" fmla="*/ 74 h 74"/>
                <a:gd name="T4" fmla="*/ 37 w 63"/>
                <a:gd name="T5" fmla="*/ 62 h 74"/>
                <a:gd name="T6" fmla="*/ 11 w 63"/>
                <a:gd name="T7" fmla="*/ 25 h 74"/>
                <a:gd name="T8" fmla="*/ 1 w 63"/>
                <a:gd name="T9" fmla="*/ 11 h 74"/>
                <a:gd name="T10" fmla="*/ 14 w 63"/>
                <a:gd name="T11" fmla="*/ 1 h 74"/>
                <a:gd name="T12" fmla="*/ 61 w 63"/>
                <a:gd name="T13" fmla="*/ 63 h 74"/>
                <a:gd name="T14" fmla="*/ 50 w 63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74">
                  <a:moveTo>
                    <a:pt x="50" y="74"/>
                  </a:moveTo>
                  <a:cubicBezTo>
                    <a:pt x="50" y="74"/>
                    <a:pt x="49" y="74"/>
                    <a:pt x="49" y="74"/>
                  </a:cubicBezTo>
                  <a:cubicBezTo>
                    <a:pt x="43" y="74"/>
                    <a:pt x="37" y="69"/>
                    <a:pt x="37" y="62"/>
                  </a:cubicBezTo>
                  <a:cubicBezTo>
                    <a:pt x="38" y="30"/>
                    <a:pt x="12" y="25"/>
                    <a:pt x="11" y="25"/>
                  </a:cubicBezTo>
                  <a:cubicBezTo>
                    <a:pt x="4" y="24"/>
                    <a:pt x="0" y="18"/>
                    <a:pt x="1" y="11"/>
                  </a:cubicBezTo>
                  <a:cubicBezTo>
                    <a:pt x="2" y="5"/>
                    <a:pt x="8" y="0"/>
                    <a:pt x="14" y="1"/>
                  </a:cubicBezTo>
                  <a:cubicBezTo>
                    <a:pt x="31" y="4"/>
                    <a:pt x="63" y="20"/>
                    <a:pt x="61" y="63"/>
                  </a:cubicBezTo>
                  <a:cubicBezTo>
                    <a:pt x="61" y="69"/>
                    <a:pt x="56" y="74"/>
                    <a:pt x="50" y="7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14" name="Freeform 6">
              <a:extLst>
                <a:ext uri="{FF2B5EF4-FFF2-40B4-BE49-F238E27FC236}">
                  <a16:creationId xmlns:a16="http://schemas.microsoft.com/office/drawing/2014/main" id="{6644B742-224F-44F5-964B-01DF1B27186E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8215604" y="3352240"/>
              <a:ext cx="199969" cy="747032"/>
            </a:xfrm>
            <a:custGeom>
              <a:avLst/>
              <a:gdLst>
                <a:gd name="T0" fmla="*/ 0 w 57"/>
                <a:gd name="T1" fmla="*/ 23 h 214"/>
                <a:gd name="T2" fmla="*/ 28 w 57"/>
                <a:gd name="T3" fmla="*/ 214 h 214"/>
                <a:gd name="T4" fmla="*/ 57 w 57"/>
                <a:gd name="T5" fmla="*/ 206 h 214"/>
                <a:gd name="T6" fmla="*/ 53 w 57"/>
                <a:gd name="T7" fmla="*/ 6 h 214"/>
                <a:gd name="T8" fmla="*/ 40 w 57"/>
                <a:gd name="T9" fmla="*/ 0 h 214"/>
                <a:gd name="T10" fmla="*/ 0 w 57"/>
                <a:gd name="T11" fmla="*/ 2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4">
                  <a:moveTo>
                    <a:pt x="0" y="23"/>
                  </a:moveTo>
                  <a:cubicBezTo>
                    <a:pt x="0" y="23"/>
                    <a:pt x="3" y="166"/>
                    <a:pt x="28" y="214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16" name="Freeform 7">
              <a:extLst>
                <a:ext uri="{FF2B5EF4-FFF2-40B4-BE49-F238E27FC236}">
                  <a16:creationId xmlns:a16="http://schemas.microsoft.com/office/drawing/2014/main" id="{30F4ED54-542F-43CD-A70C-D9D8C02EB7EA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8141405" y="3743253"/>
              <a:ext cx="453814" cy="651710"/>
            </a:xfrm>
            <a:custGeom>
              <a:avLst/>
              <a:gdLst>
                <a:gd name="T0" fmla="*/ 94 w 129"/>
                <a:gd name="T1" fmla="*/ 185 h 187"/>
                <a:gd name="T2" fmla="*/ 35 w 129"/>
                <a:gd name="T3" fmla="*/ 186 h 187"/>
                <a:gd name="T4" fmla="*/ 4 w 129"/>
                <a:gd name="T5" fmla="*/ 148 h 187"/>
                <a:gd name="T6" fmla="*/ 33 w 129"/>
                <a:gd name="T7" fmla="*/ 25 h 187"/>
                <a:gd name="T8" fmla="*/ 62 w 129"/>
                <a:gd name="T9" fmla="*/ 1 h 187"/>
                <a:gd name="T10" fmla="*/ 62 w 129"/>
                <a:gd name="T11" fmla="*/ 1 h 187"/>
                <a:gd name="T12" fmla="*/ 93 w 129"/>
                <a:gd name="T13" fmla="*/ 24 h 187"/>
                <a:gd name="T14" fmla="*/ 124 w 129"/>
                <a:gd name="T15" fmla="*/ 146 h 187"/>
                <a:gd name="T16" fmla="*/ 94 w 129"/>
                <a:gd name="T17" fmla="*/ 18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87">
                  <a:moveTo>
                    <a:pt x="94" y="185"/>
                  </a:moveTo>
                  <a:cubicBezTo>
                    <a:pt x="35" y="186"/>
                    <a:pt x="35" y="186"/>
                    <a:pt x="35" y="186"/>
                  </a:cubicBezTo>
                  <a:cubicBezTo>
                    <a:pt x="15" y="187"/>
                    <a:pt x="0" y="168"/>
                    <a:pt x="4" y="148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11"/>
                    <a:pt x="48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77" y="0"/>
                    <a:pt x="90" y="10"/>
                    <a:pt x="93" y="24"/>
                  </a:cubicBezTo>
                  <a:cubicBezTo>
                    <a:pt x="124" y="146"/>
                    <a:pt x="124" y="146"/>
                    <a:pt x="124" y="146"/>
                  </a:cubicBezTo>
                  <a:cubicBezTo>
                    <a:pt x="129" y="166"/>
                    <a:pt x="114" y="185"/>
                    <a:pt x="94" y="18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26" name="Freeform 11">
              <a:extLst>
                <a:ext uri="{FF2B5EF4-FFF2-40B4-BE49-F238E27FC236}">
                  <a16:creationId xmlns:a16="http://schemas.microsoft.com/office/drawing/2014/main" id="{B7EA2208-0AA6-4735-BF7B-A7B3117320AC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8308261" y="4028417"/>
              <a:ext cx="168885" cy="163705"/>
            </a:xfrm>
            <a:custGeom>
              <a:avLst/>
              <a:gdLst>
                <a:gd name="T0" fmla="*/ 47 w 48"/>
                <a:gd name="T1" fmla="*/ 23 h 47"/>
                <a:gd name="T2" fmla="*/ 24 w 48"/>
                <a:gd name="T3" fmla="*/ 47 h 47"/>
                <a:gd name="T4" fmla="*/ 0 w 48"/>
                <a:gd name="T5" fmla="*/ 24 h 47"/>
                <a:gd name="T6" fmla="*/ 23 w 48"/>
                <a:gd name="T7" fmla="*/ 0 h 47"/>
                <a:gd name="T8" fmla="*/ 47 w 48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7">
                  <a:moveTo>
                    <a:pt x="47" y="23"/>
                  </a:moveTo>
                  <a:cubicBezTo>
                    <a:pt x="48" y="36"/>
                    <a:pt x="37" y="47"/>
                    <a:pt x="24" y="47"/>
                  </a:cubicBezTo>
                  <a:cubicBezTo>
                    <a:pt x="11" y="47"/>
                    <a:pt x="1" y="37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D386AFFB-F248-4C48-8C21-C3A9790CD596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8325676" y="4042942"/>
              <a:ext cx="133658" cy="132621"/>
            </a:xfrm>
            <a:custGeom>
              <a:avLst/>
              <a:gdLst>
                <a:gd name="T0" fmla="*/ 38 w 38"/>
                <a:gd name="T1" fmla="*/ 19 h 38"/>
                <a:gd name="T2" fmla="*/ 19 w 38"/>
                <a:gd name="T3" fmla="*/ 38 h 38"/>
                <a:gd name="T4" fmla="*/ 0 w 38"/>
                <a:gd name="T5" fmla="*/ 20 h 38"/>
                <a:gd name="T6" fmla="*/ 18 w 38"/>
                <a:gd name="T7" fmla="*/ 1 h 38"/>
                <a:gd name="T8" fmla="*/ 38 w 38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cubicBezTo>
                    <a:pt x="38" y="29"/>
                    <a:pt x="30" y="38"/>
                    <a:pt x="19" y="38"/>
                  </a:cubicBezTo>
                  <a:cubicBezTo>
                    <a:pt x="9" y="38"/>
                    <a:pt x="0" y="30"/>
                    <a:pt x="0" y="20"/>
                  </a:cubicBezTo>
                  <a:cubicBezTo>
                    <a:pt x="0" y="9"/>
                    <a:pt x="8" y="1"/>
                    <a:pt x="18" y="1"/>
                  </a:cubicBezTo>
                  <a:cubicBezTo>
                    <a:pt x="29" y="0"/>
                    <a:pt x="37" y="9"/>
                    <a:pt x="38" y="19"/>
                  </a:cubicBez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28" name="Freeform 15">
              <a:extLst>
                <a:ext uri="{FF2B5EF4-FFF2-40B4-BE49-F238E27FC236}">
                  <a16:creationId xmlns:a16="http://schemas.microsoft.com/office/drawing/2014/main" id="{1A425AAC-4A2A-40BB-A8C9-5CA9AA7CE074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7790410" y="2715304"/>
              <a:ext cx="461067" cy="655855"/>
            </a:xfrm>
            <a:custGeom>
              <a:avLst/>
              <a:gdLst>
                <a:gd name="T0" fmla="*/ 74 w 131"/>
                <a:gd name="T1" fmla="*/ 0 h 188"/>
                <a:gd name="T2" fmla="*/ 1 w 131"/>
                <a:gd name="T3" fmla="*/ 179 h 188"/>
                <a:gd name="T4" fmla="*/ 38 w 131"/>
                <a:gd name="T5" fmla="*/ 188 h 188"/>
                <a:gd name="T6" fmla="*/ 125 w 131"/>
                <a:gd name="T7" fmla="*/ 85 h 188"/>
                <a:gd name="T8" fmla="*/ 131 w 131"/>
                <a:gd name="T9" fmla="*/ 2 h 188"/>
                <a:gd name="T10" fmla="*/ 74 w 131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88">
                  <a:moveTo>
                    <a:pt x="74" y="0"/>
                  </a:moveTo>
                  <a:cubicBezTo>
                    <a:pt x="74" y="0"/>
                    <a:pt x="0" y="125"/>
                    <a:pt x="1" y="179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31" y="2"/>
                    <a:pt x="131" y="2"/>
                    <a:pt x="131" y="2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1" name="Freeform 17">
              <a:extLst>
                <a:ext uri="{FF2B5EF4-FFF2-40B4-BE49-F238E27FC236}">
                  <a16:creationId xmlns:a16="http://schemas.microsoft.com/office/drawing/2014/main" id="{FAF19A63-0C2F-4407-9841-C2EDD7B6A81E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8083808" y="3185102"/>
              <a:ext cx="317048" cy="313940"/>
            </a:xfrm>
            <a:custGeom>
              <a:avLst/>
              <a:gdLst>
                <a:gd name="T0" fmla="*/ 85 w 90"/>
                <a:gd name="T1" fmla="*/ 37 h 90"/>
                <a:gd name="T2" fmla="*/ 53 w 90"/>
                <a:gd name="T3" fmla="*/ 85 h 90"/>
                <a:gd name="T4" fmla="*/ 5 w 90"/>
                <a:gd name="T5" fmla="*/ 53 h 90"/>
                <a:gd name="T6" fmla="*/ 37 w 90"/>
                <a:gd name="T7" fmla="*/ 5 h 90"/>
                <a:gd name="T8" fmla="*/ 85 w 90"/>
                <a:gd name="T9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5" y="37"/>
                  </a:moveTo>
                  <a:cubicBezTo>
                    <a:pt x="90" y="59"/>
                    <a:pt x="75" y="81"/>
                    <a:pt x="53" y="85"/>
                  </a:cubicBezTo>
                  <a:cubicBezTo>
                    <a:pt x="31" y="90"/>
                    <a:pt x="9" y="75"/>
                    <a:pt x="5" y="53"/>
                  </a:cubicBezTo>
                  <a:cubicBezTo>
                    <a:pt x="0" y="31"/>
                    <a:pt x="15" y="9"/>
                    <a:pt x="37" y="5"/>
                  </a:cubicBezTo>
                  <a:cubicBezTo>
                    <a:pt x="59" y="0"/>
                    <a:pt x="81" y="15"/>
                    <a:pt x="85" y="3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2" name="Freeform 18">
              <a:extLst>
                <a:ext uri="{FF2B5EF4-FFF2-40B4-BE49-F238E27FC236}">
                  <a16:creationId xmlns:a16="http://schemas.microsoft.com/office/drawing/2014/main" id="{4DCA37B4-7E18-4425-8F2B-07FE0C39D2E7}"/>
                </a:ext>
              </a:extLst>
            </p:cNvPr>
            <p:cNvSpPr>
              <a:spLocks/>
            </p:cNvSpPr>
            <p:nvPr/>
          </p:nvSpPr>
          <p:spPr bwMode="auto">
            <a:xfrm rot="20937747" flipH="1">
              <a:off x="8175911" y="3275155"/>
              <a:ext cx="133658" cy="132621"/>
            </a:xfrm>
            <a:custGeom>
              <a:avLst/>
              <a:gdLst>
                <a:gd name="T0" fmla="*/ 2 w 38"/>
                <a:gd name="T1" fmla="*/ 22 h 38"/>
                <a:gd name="T2" fmla="*/ 22 w 38"/>
                <a:gd name="T3" fmla="*/ 36 h 38"/>
                <a:gd name="T4" fmla="*/ 36 w 38"/>
                <a:gd name="T5" fmla="*/ 16 h 38"/>
                <a:gd name="T6" fmla="*/ 16 w 38"/>
                <a:gd name="T7" fmla="*/ 2 h 38"/>
                <a:gd name="T8" fmla="*/ 2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" y="22"/>
                  </a:moveTo>
                  <a:cubicBezTo>
                    <a:pt x="4" y="32"/>
                    <a:pt x="13" y="38"/>
                    <a:pt x="22" y="36"/>
                  </a:cubicBezTo>
                  <a:cubicBezTo>
                    <a:pt x="32" y="34"/>
                    <a:pt x="38" y="25"/>
                    <a:pt x="36" y="16"/>
                  </a:cubicBezTo>
                  <a:cubicBezTo>
                    <a:pt x="34" y="6"/>
                    <a:pt x="25" y="0"/>
                    <a:pt x="16" y="2"/>
                  </a:cubicBezTo>
                  <a:cubicBezTo>
                    <a:pt x="6" y="4"/>
                    <a:pt x="0" y="13"/>
                    <a:pt x="2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6BA9D6C9-5E00-4D14-BCD3-BB4958000E89}"/>
                </a:ext>
              </a:extLst>
            </p:cNvPr>
            <p:cNvGrpSpPr/>
            <p:nvPr/>
          </p:nvGrpSpPr>
          <p:grpSpPr>
            <a:xfrm rot="20937747">
              <a:off x="7668089" y="2695445"/>
              <a:ext cx="372998" cy="369890"/>
              <a:chOff x="4166446" y="1077383"/>
              <a:chExt cx="571500" cy="566738"/>
            </a:xfrm>
          </p:grpSpPr>
          <p:sp>
            <p:nvSpPr>
              <p:cNvPr id="334" name="Oval 63">
                <a:extLst>
                  <a:ext uri="{FF2B5EF4-FFF2-40B4-BE49-F238E27FC236}">
                    <a16:creationId xmlns:a16="http://schemas.microsoft.com/office/drawing/2014/main" id="{5A878D1F-A278-4FD9-AF31-F10C145DA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166446" y="1077383"/>
                <a:ext cx="571500" cy="56673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35" name="Oval 64">
                <a:extLst>
                  <a:ext uri="{FF2B5EF4-FFF2-40B4-BE49-F238E27FC236}">
                    <a16:creationId xmlns:a16="http://schemas.microsoft.com/office/drawing/2014/main" id="{CA103FFB-8B01-4447-8263-5F30D5EF5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20421" y="1126595"/>
                <a:ext cx="463550" cy="465138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36" name="Oval 65">
                <a:extLst>
                  <a:ext uri="{FF2B5EF4-FFF2-40B4-BE49-F238E27FC236}">
                    <a16:creationId xmlns:a16="http://schemas.microsoft.com/office/drawing/2014/main" id="{E1563CAB-2231-4044-BE47-A4E1004FA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64871" y="1174220"/>
                <a:ext cx="376238" cy="3746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3E95964-4CAC-408C-85CE-E8AF61609942}"/>
              </a:ext>
            </a:extLst>
          </p:cNvPr>
          <p:cNvGrpSpPr/>
          <p:nvPr/>
        </p:nvGrpSpPr>
        <p:grpSpPr>
          <a:xfrm>
            <a:off x="7981431" y="4668997"/>
            <a:ext cx="674194" cy="2269859"/>
            <a:chOff x="2159529" y="3980920"/>
            <a:chExt cx="1012825" cy="3409950"/>
          </a:xfrm>
        </p:grpSpPr>
        <p:sp>
          <p:nvSpPr>
            <p:cNvPr id="273" name="Freeform 13">
              <a:extLst>
                <a:ext uri="{FF2B5EF4-FFF2-40B4-BE49-F238E27FC236}">
                  <a16:creationId xmlns:a16="http://schemas.microsoft.com/office/drawing/2014/main" id="{4D0DE4D1-FE3D-42C0-A311-C05994859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529" y="7006695"/>
              <a:ext cx="1012825" cy="384175"/>
            </a:xfrm>
            <a:custGeom>
              <a:avLst/>
              <a:gdLst>
                <a:gd name="T0" fmla="*/ 32 w 188"/>
                <a:gd name="T1" fmla="*/ 0 h 72"/>
                <a:gd name="T2" fmla="*/ 0 w 188"/>
                <a:gd name="T3" fmla="*/ 33 h 72"/>
                <a:gd name="T4" fmla="*/ 0 w 188"/>
                <a:gd name="T5" fmla="*/ 39 h 72"/>
                <a:gd name="T6" fmla="*/ 3 w 188"/>
                <a:gd name="T7" fmla="*/ 53 h 72"/>
                <a:gd name="T8" fmla="*/ 32 w 188"/>
                <a:gd name="T9" fmla="*/ 72 h 72"/>
                <a:gd name="T10" fmla="*/ 180 w 188"/>
                <a:gd name="T11" fmla="*/ 72 h 72"/>
                <a:gd name="T12" fmla="*/ 188 w 188"/>
                <a:gd name="T13" fmla="*/ 64 h 72"/>
                <a:gd name="T14" fmla="*/ 188 w 188"/>
                <a:gd name="T15" fmla="*/ 53 h 72"/>
                <a:gd name="T16" fmla="*/ 188 w 188"/>
                <a:gd name="T17" fmla="*/ 8 h 72"/>
                <a:gd name="T18" fmla="*/ 180 w 188"/>
                <a:gd name="T19" fmla="*/ 0 h 72"/>
                <a:gd name="T20" fmla="*/ 32 w 188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72">
                  <a:moveTo>
                    <a:pt x="32" y="0"/>
                  </a:moveTo>
                  <a:cubicBezTo>
                    <a:pt x="14" y="0"/>
                    <a:pt x="0" y="14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1" y="48"/>
                    <a:pt x="3" y="53"/>
                  </a:cubicBezTo>
                  <a:cubicBezTo>
                    <a:pt x="8" y="64"/>
                    <a:pt x="19" y="72"/>
                    <a:pt x="32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5" y="72"/>
                    <a:pt x="188" y="68"/>
                    <a:pt x="188" y="6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3"/>
                    <a:pt x="185" y="0"/>
                    <a:pt x="180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4" name="Freeform 14">
              <a:extLst>
                <a:ext uri="{FF2B5EF4-FFF2-40B4-BE49-F238E27FC236}">
                  <a16:creationId xmlns:a16="http://schemas.microsoft.com/office/drawing/2014/main" id="{AECBEDBC-06CC-4FE6-9056-A15EF256D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404" y="7289270"/>
              <a:ext cx="996950" cy="101600"/>
            </a:xfrm>
            <a:custGeom>
              <a:avLst/>
              <a:gdLst>
                <a:gd name="T0" fmla="*/ 0 w 185"/>
                <a:gd name="T1" fmla="*/ 0 h 19"/>
                <a:gd name="T2" fmla="*/ 29 w 185"/>
                <a:gd name="T3" fmla="*/ 19 h 19"/>
                <a:gd name="T4" fmla="*/ 177 w 185"/>
                <a:gd name="T5" fmla="*/ 19 h 19"/>
                <a:gd name="T6" fmla="*/ 185 w 185"/>
                <a:gd name="T7" fmla="*/ 11 h 19"/>
                <a:gd name="T8" fmla="*/ 185 w 185"/>
                <a:gd name="T9" fmla="*/ 0 h 19"/>
                <a:gd name="T10" fmla="*/ 0 w 18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9">
                  <a:moveTo>
                    <a:pt x="0" y="0"/>
                  </a:moveTo>
                  <a:cubicBezTo>
                    <a:pt x="5" y="11"/>
                    <a:pt x="16" y="19"/>
                    <a:pt x="29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82" y="19"/>
                    <a:pt x="185" y="15"/>
                    <a:pt x="185" y="11"/>
                  </a:cubicBezTo>
                  <a:cubicBezTo>
                    <a:pt x="185" y="0"/>
                    <a:pt x="185" y="0"/>
                    <a:pt x="1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5" name="Freeform 35">
              <a:extLst>
                <a:ext uri="{FF2B5EF4-FFF2-40B4-BE49-F238E27FC236}">
                  <a16:creationId xmlns:a16="http://schemas.microsoft.com/office/drawing/2014/main" id="{831C5B2C-4240-475C-A46E-AA1B6563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279" y="3980920"/>
              <a:ext cx="727075" cy="1463675"/>
            </a:xfrm>
            <a:custGeom>
              <a:avLst/>
              <a:gdLst>
                <a:gd name="T0" fmla="*/ 135 w 135"/>
                <a:gd name="T1" fmla="*/ 9 h 274"/>
                <a:gd name="T2" fmla="*/ 126 w 135"/>
                <a:gd name="T3" fmla="*/ 0 h 274"/>
                <a:gd name="T4" fmla="*/ 58 w 135"/>
                <a:gd name="T5" fmla="*/ 0 h 274"/>
                <a:gd name="T6" fmla="*/ 47 w 135"/>
                <a:gd name="T7" fmla="*/ 9 h 274"/>
                <a:gd name="T8" fmla="*/ 1 w 135"/>
                <a:gd name="T9" fmla="*/ 265 h 274"/>
                <a:gd name="T10" fmla="*/ 9 w 135"/>
                <a:gd name="T11" fmla="*/ 274 h 274"/>
                <a:gd name="T12" fmla="*/ 126 w 135"/>
                <a:gd name="T13" fmla="*/ 274 h 274"/>
                <a:gd name="T14" fmla="*/ 135 w 135"/>
                <a:gd name="T15" fmla="*/ 265 h 274"/>
                <a:gd name="T16" fmla="*/ 135 w 135"/>
                <a:gd name="T17" fmla="*/ 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274">
                  <a:moveTo>
                    <a:pt x="135" y="9"/>
                  </a:moveTo>
                  <a:cubicBezTo>
                    <a:pt x="135" y="4"/>
                    <a:pt x="131" y="0"/>
                    <a:pt x="12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8" y="4"/>
                    <a:pt x="47" y="9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0" y="270"/>
                    <a:pt x="3" y="274"/>
                    <a:pt x="9" y="274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31" y="274"/>
                    <a:pt x="135" y="270"/>
                    <a:pt x="135" y="265"/>
                  </a:cubicBezTo>
                  <a:lnTo>
                    <a:pt x="135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6" name="Oval 41">
              <a:extLst>
                <a:ext uri="{FF2B5EF4-FFF2-40B4-BE49-F238E27FC236}">
                  <a16:creationId xmlns:a16="http://schemas.microsoft.com/office/drawing/2014/main" id="{5BA5DCA4-20F0-460E-8C02-0403C5230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916" y="5060420"/>
              <a:ext cx="247650" cy="246063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7" name="Freeform 43">
              <a:extLst>
                <a:ext uri="{FF2B5EF4-FFF2-40B4-BE49-F238E27FC236}">
                  <a16:creationId xmlns:a16="http://schemas.microsoft.com/office/drawing/2014/main" id="{E3808C6B-72BC-41B5-B6B1-05132397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16" y="5444595"/>
              <a:ext cx="731838" cy="236538"/>
            </a:xfrm>
            <a:custGeom>
              <a:avLst/>
              <a:gdLst>
                <a:gd name="T0" fmla="*/ 0 w 136"/>
                <a:gd name="T1" fmla="*/ 34 h 44"/>
                <a:gd name="T2" fmla="*/ 10 w 136"/>
                <a:gd name="T3" fmla="*/ 44 h 44"/>
                <a:gd name="T4" fmla="*/ 127 w 136"/>
                <a:gd name="T5" fmla="*/ 44 h 44"/>
                <a:gd name="T6" fmla="*/ 136 w 136"/>
                <a:gd name="T7" fmla="*/ 34 h 44"/>
                <a:gd name="T8" fmla="*/ 136 w 136"/>
                <a:gd name="T9" fmla="*/ 10 h 44"/>
                <a:gd name="T10" fmla="*/ 127 w 136"/>
                <a:gd name="T11" fmla="*/ 0 h 44"/>
                <a:gd name="T12" fmla="*/ 10 w 136"/>
                <a:gd name="T13" fmla="*/ 0 h 44"/>
                <a:gd name="T14" fmla="*/ 0 w 136"/>
                <a:gd name="T15" fmla="*/ 10 h 44"/>
                <a:gd name="T16" fmla="*/ 0 w 136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4">
                  <a:moveTo>
                    <a:pt x="0" y="34"/>
                  </a:moveTo>
                  <a:cubicBezTo>
                    <a:pt x="0" y="40"/>
                    <a:pt x="4" y="44"/>
                    <a:pt x="10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32" y="44"/>
                    <a:pt x="136" y="40"/>
                    <a:pt x="136" y="3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9" name="Freeform 45">
              <a:extLst>
                <a:ext uri="{FF2B5EF4-FFF2-40B4-BE49-F238E27FC236}">
                  <a16:creationId xmlns:a16="http://schemas.microsoft.com/office/drawing/2014/main" id="{C9417FF8-BC5C-40B5-A5EA-ED0E7F9E7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16" y="5681133"/>
              <a:ext cx="731838" cy="1063625"/>
            </a:xfrm>
            <a:custGeom>
              <a:avLst/>
              <a:gdLst>
                <a:gd name="T0" fmla="*/ 136 w 136"/>
                <a:gd name="T1" fmla="*/ 190 h 199"/>
                <a:gd name="T2" fmla="*/ 127 w 136"/>
                <a:gd name="T3" fmla="*/ 199 h 199"/>
                <a:gd name="T4" fmla="*/ 10 w 136"/>
                <a:gd name="T5" fmla="*/ 199 h 199"/>
                <a:gd name="T6" fmla="*/ 0 w 136"/>
                <a:gd name="T7" fmla="*/ 190 h 199"/>
                <a:gd name="T8" fmla="*/ 0 w 136"/>
                <a:gd name="T9" fmla="*/ 9 h 199"/>
                <a:gd name="T10" fmla="*/ 10 w 136"/>
                <a:gd name="T11" fmla="*/ 0 h 199"/>
                <a:gd name="T12" fmla="*/ 127 w 136"/>
                <a:gd name="T13" fmla="*/ 0 h 199"/>
                <a:gd name="T14" fmla="*/ 136 w 136"/>
                <a:gd name="T15" fmla="*/ 9 h 199"/>
                <a:gd name="T16" fmla="*/ 136 w 136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99">
                  <a:moveTo>
                    <a:pt x="136" y="190"/>
                  </a:moveTo>
                  <a:cubicBezTo>
                    <a:pt x="136" y="195"/>
                    <a:pt x="132" y="199"/>
                    <a:pt x="127" y="199"/>
                  </a:cubicBezTo>
                  <a:cubicBezTo>
                    <a:pt x="10" y="199"/>
                    <a:pt x="10" y="199"/>
                    <a:pt x="10" y="199"/>
                  </a:cubicBezTo>
                  <a:cubicBezTo>
                    <a:pt x="4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2" y="0"/>
                    <a:pt x="136" y="4"/>
                    <a:pt x="136" y="9"/>
                  </a:cubicBezTo>
                  <a:lnTo>
                    <a:pt x="136" y="19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0" name="Freeform 47">
              <a:extLst>
                <a:ext uri="{FF2B5EF4-FFF2-40B4-BE49-F238E27FC236}">
                  <a16:creationId xmlns:a16="http://schemas.microsoft.com/office/drawing/2014/main" id="{7613A531-41DE-4D35-9146-B48F5083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4" y="6476470"/>
              <a:ext cx="544513" cy="171450"/>
            </a:xfrm>
            <a:custGeom>
              <a:avLst/>
              <a:gdLst>
                <a:gd name="T0" fmla="*/ 0 w 101"/>
                <a:gd name="T1" fmla="*/ 23 h 32"/>
                <a:gd name="T2" fmla="*/ 9 w 101"/>
                <a:gd name="T3" fmla="*/ 32 h 32"/>
                <a:gd name="T4" fmla="*/ 91 w 101"/>
                <a:gd name="T5" fmla="*/ 32 h 32"/>
                <a:gd name="T6" fmla="*/ 101 w 101"/>
                <a:gd name="T7" fmla="*/ 23 h 32"/>
                <a:gd name="T8" fmla="*/ 101 w 101"/>
                <a:gd name="T9" fmla="*/ 9 h 32"/>
                <a:gd name="T10" fmla="*/ 91 w 101"/>
                <a:gd name="T11" fmla="*/ 0 h 32"/>
                <a:gd name="T12" fmla="*/ 9 w 101"/>
                <a:gd name="T13" fmla="*/ 0 h 32"/>
                <a:gd name="T14" fmla="*/ 0 w 101"/>
                <a:gd name="T15" fmla="*/ 9 h 32"/>
                <a:gd name="T16" fmla="*/ 0 w 101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32">
                  <a:moveTo>
                    <a:pt x="0" y="23"/>
                  </a:moveTo>
                  <a:cubicBezTo>
                    <a:pt x="0" y="28"/>
                    <a:pt x="4" y="32"/>
                    <a:pt x="9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7" y="32"/>
                    <a:pt x="101" y="28"/>
                    <a:pt x="101" y="23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1" name="Freeform 66">
              <a:extLst>
                <a:ext uri="{FF2B5EF4-FFF2-40B4-BE49-F238E27FC236}">
                  <a16:creationId xmlns:a16="http://schemas.microsoft.com/office/drawing/2014/main" id="{56411394-2489-4BC4-A252-49146EBE5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16" y="6749520"/>
              <a:ext cx="731838" cy="234950"/>
            </a:xfrm>
            <a:custGeom>
              <a:avLst/>
              <a:gdLst>
                <a:gd name="T0" fmla="*/ 0 w 136"/>
                <a:gd name="T1" fmla="*/ 34 h 44"/>
                <a:gd name="T2" fmla="*/ 10 w 136"/>
                <a:gd name="T3" fmla="*/ 44 h 44"/>
                <a:gd name="T4" fmla="*/ 127 w 136"/>
                <a:gd name="T5" fmla="*/ 44 h 44"/>
                <a:gd name="T6" fmla="*/ 136 w 136"/>
                <a:gd name="T7" fmla="*/ 34 h 44"/>
                <a:gd name="T8" fmla="*/ 136 w 136"/>
                <a:gd name="T9" fmla="*/ 10 h 44"/>
                <a:gd name="T10" fmla="*/ 127 w 136"/>
                <a:gd name="T11" fmla="*/ 0 h 44"/>
                <a:gd name="T12" fmla="*/ 10 w 136"/>
                <a:gd name="T13" fmla="*/ 0 h 44"/>
                <a:gd name="T14" fmla="*/ 0 w 136"/>
                <a:gd name="T15" fmla="*/ 10 h 44"/>
                <a:gd name="T16" fmla="*/ 0 w 136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4">
                  <a:moveTo>
                    <a:pt x="0" y="34"/>
                  </a:moveTo>
                  <a:cubicBezTo>
                    <a:pt x="0" y="39"/>
                    <a:pt x="4" y="44"/>
                    <a:pt x="10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32" y="44"/>
                    <a:pt x="136" y="39"/>
                    <a:pt x="136" y="3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4"/>
                    <a:pt x="132" y="0"/>
                    <a:pt x="1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2" name="Freeform 68">
              <a:extLst>
                <a:ext uri="{FF2B5EF4-FFF2-40B4-BE49-F238E27FC236}">
                  <a16:creationId xmlns:a16="http://schemas.microsoft.com/office/drawing/2014/main" id="{AE6B9009-C341-4EA7-A921-16F2DB82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041" y="7006695"/>
              <a:ext cx="468313" cy="384175"/>
            </a:xfrm>
            <a:custGeom>
              <a:avLst/>
              <a:gdLst>
                <a:gd name="T0" fmla="*/ 33 w 87"/>
                <a:gd name="T1" fmla="*/ 72 h 72"/>
                <a:gd name="T2" fmla="*/ 79 w 87"/>
                <a:gd name="T3" fmla="*/ 72 h 72"/>
                <a:gd name="T4" fmla="*/ 87 w 87"/>
                <a:gd name="T5" fmla="*/ 64 h 72"/>
                <a:gd name="T6" fmla="*/ 87 w 87"/>
                <a:gd name="T7" fmla="*/ 8 h 72"/>
                <a:gd name="T8" fmla="*/ 79 w 87"/>
                <a:gd name="T9" fmla="*/ 0 h 72"/>
                <a:gd name="T10" fmla="*/ 33 w 87"/>
                <a:gd name="T11" fmla="*/ 0 h 72"/>
                <a:gd name="T12" fmla="*/ 0 w 87"/>
                <a:gd name="T13" fmla="*/ 33 h 72"/>
                <a:gd name="T14" fmla="*/ 0 w 87"/>
                <a:gd name="T15" fmla="*/ 39 h 72"/>
                <a:gd name="T16" fmla="*/ 33 w 87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2">
                  <a:moveTo>
                    <a:pt x="33" y="72"/>
                  </a:moveTo>
                  <a:cubicBezTo>
                    <a:pt x="79" y="72"/>
                    <a:pt x="79" y="72"/>
                    <a:pt x="79" y="72"/>
                  </a:cubicBezTo>
                  <a:cubicBezTo>
                    <a:pt x="84" y="72"/>
                    <a:pt x="87" y="68"/>
                    <a:pt x="87" y="64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3"/>
                    <a:pt x="84" y="0"/>
                    <a:pt x="7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7"/>
                    <a:pt x="15" y="72"/>
                    <a:pt x="33" y="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3" name="Freeform 69">
              <a:extLst>
                <a:ext uri="{FF2B5EF4-FFF2-40B4-BE49-F238E27FC236}">
                  <a16:creationId xmlns:a16="http://schemas.microsoft.com/office/drawing/2014/main" id="{384AF18F-C9B4-444A-A86E-35FE42B2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879" y="7171795"/>
              <a:ext cx="58738" cy="58738"/>
            </a:xfrm>
            <a:custGeom>
              <a:avLst/>
              <a:gdLst>
                <a:gd name="T0" fmla="*/ 8 w 11"/>
                <a:gd name="T1" fmla="*/ 0 h 11"/>
                <a:gd name="T2" fmla="*/ 5 w 11"/>
                <a:gd name="T3" fmla="*/ 0 h 11"/>
                <a:gd name="T4" fmla="*/ 5 w 11"/>
                <a:gd name="T5" fmla="*/ 0 h 11"/>
                <a:gd name="T6" fmla="*/ 0 w 11"/>
                <a:gd name="T7" fmla="*/ 6 h 11"/>
                <a:gd name="T8" fmla="*/ 0 w 11"/>
                <a:gd name="T9" fmla="*/ 8 h 11"/>
                <a:gd name="T10" fmla="*/ 5 w 11"/>
                <a:gd name="T11" fmla="*/ 11 h 11"/>
                <a:gd name="T12" fmla="*/ 5 w 11"/>
                <a:gd name="T13" fmla="*/ 11 h 11"/>
                <a:gd name="T14" fmla="*/ 8 w 11"/>
                <a:gd name="T15" fmla="*/ 11 h 11"/>
                <a:gd name="T16" fmla="*/ 10 w 11"/>
                <a:gd name="T17" fmla="*/ 8 h 11"/>
                <a:gd name="T18" fmla="*/ 11 w 11"/>
                <a:gd name="T19" fmla="*/ 6 h 11"/>
                <a:gd name="T20" fmla="*/ 8 w 11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3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10" y="9"/>
                    <a:pt x="10" y="8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4" name="Freeform 70">
              <a:extLst>
                <a:ext uri="{FF2B5EF4-FFF2-40B4-BE49-F238E27FC236}">
                  <a16:creationId xmlns:a16="http://schemas.microsoft.com/office/drawing/2014/main" id="{47ABAF02-B5E0-4A63-AFAA-0472F9C1A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879" y="7214658"/>
              <a:ext cx="53975" cy="15875"/>
            </a:xfrm>
            <a:custGeom>
              <a:avLst/>
              <a:gdLst>
                <a:gd name="T0" fmla="*/ 0 w 10"/>
                <a:gd name="T1" fmla="*/ 0 h 3"/>
                <a:gd name="T2" fmla="*/ 5 w 10"/>
                <a:gd name="T3" fmla="*/ 3 h 3"/>
                <a:gd name="T4" fmla="*/ 5 w 10"/>
                <a:gd name="T5" fmla="*/ 3 h 3"/>
                <a:gd name="T6" fmla="*/ 8 w 10"/>
                <a:gd name="T7" fmla="*/ 3 h 3"/>
                <a:gd name="T8" fmla="*/ 10 w 10"/>
                <a:gd name="T9" fmla="*/ 0 h 3"/>
                <a:gd name="T10" fmla="*/ 0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1" y="2"/>
                    <a:pt x="3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10" y="1"/>
                    <a:pt x="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5" name="Oval 71">
              <a:extLst>
                <a:ext uri="{FF2B5EF4-FFF2-40B4-BE49-F238E27FC236}">
                  <a16:creationId xmlns:a16="http://schemas.microsoft.com/office/drawing/2014/main" id="{D3DE6F5D-0288-4DE6-AC3A-EE5A6EAD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866" y="7167033"/>
              <a:ext cx="69850" cy="69850"/>
            </a:xfrm>
            <a:prstGeom prst="ellipse">
              <a:avLst/>
            </a:prstGeom>
            <a:solidFill>
              <a:srgbClr val="6E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8" name="Oval 72">
              <a:extLst>
                <a:ext uri="{FF2B5EF4-FFF2-40B4-BE49-F238E27FC236}">
                  <a16:creationId xmlns:a16="http://schemas.microsoft.com/office/drawing/2014/main" id="{898B0353-472A-4A9F-B8C3-0549CCC4A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866" y="7167033"/>
              <a:ext cx="69850" cy="6985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8" name="Oval 73">
              <a:extLst>
                <a:ext uri="{FF2B5EF4-FFF2-40B4-BE49-F238E27FC236}">
                  <a16:creationId xmlns:a16="http://schemas.microsoft.com/office/drawing/2014/main" id="{A547A6A2-6A80-4901-B0B9-BC447BA1D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741" y="7178145"/>
              <a:ext cx="42863" cy="47625"/>
            </a:xfrm>
            <a:prstGeom prst="ellipse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9" name="Oval 74">
              <a:extLst>
                <a:ext uri="{FF2B5EF4-FFF2-40B4-BE49-F238E27FC236}">
                  <a16:creationId xmlns:a16="http://schemas.microsoft.com/office/drawing/2014/main" id="{6DE91798-D11B-433A-ADDD-B706CCA3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741" y="7178145"/>
              <a:ext cx="42863" cy="4762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00" name="Oval 41">
              <a:extLst>
                <a:ext uri="{FF2B5EF4-FFF2-40B4-BE49-F238E27FC236}">
                  <a16:creationId xmlns:a16="http://schemas.microsoft.com/office/drawing/2014/main" id="{B596594B-4F6E-4558-B0DA-063F05517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701" y="5540005"/>
              <a:ext cx="46014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03" name="Oval 41">
              <a:extLst>
                <a:ext uri="{FF2B5EF4-FFF2-40B4-BE49-F238E27FC236}">
                  <a16:creationId xmlns:a16="http://schemas.microsoft.com/office/drawing/2014/main" id="{101120D3-A073-4BE6-BCFA-BEC95DD8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714" y="5540005"/>
              <a:ext cx="46014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A8046BB-3C73-4B9E-AA76-EE4F8E367EED}"/>
              </a:ext>
            </a:extLst>
          </p:cNvPr>
          <p:cNvGrpSpPr/>
          <p:nvPr/>
        </p:nvGrpSpPr>
        <p:grpSpPr>
          <a:xfrm flipH="1">
            <a:off x="9081558" y="4668997"/>
            <a:ext cx="674194" cy="2269859"/>
            <a:chOff x="2159529" y="3980920"/>
            <a:chExt cx="1012825" cy="3409950"/>
          </a:xfrm>
        </p:grpSpPr>
        <p:sp>
          <p:nvSpPr>
            <p:cNvPr id="256" name="Freeform 13">
              <a:extLst>
                <a:ext uri="{FF2B5EF4-FFF2-40B4-BE49-F238E27FC236}">
                  <a16:creationId xmlns:a16="http://schemas.microsoft.com/office/drawing/2014/main" id="{12A43BD6-47AB-4E65-A9AB-6FF72AEF7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529" y="7006695"/>
              <a:ext cx="1012825" cy="384175"/>
            </a:xfrm>
            <a:custGeom>
              <a:avLst/>
              <a:gdLst>
                <a:gd name="T0" fmla="*/ 32 w 188"/>
                <a:gd name="T1" fmla="*/ 0 h 72"/>
                <a:gd name="T2" fmla="*/ 0 w 188"/>
                <a:gd name="T3" fmla="*/ 33 h 72"/>
                <a:gd name="T4" fmla="*/ 0 w 188"/>
                <a:gd name="T5" fmla="*/ 39 h 72"/>
                <a:gd name="T6" fmla="*/ 3 w 188"/>
                <a:gd name="T7" fmla="*/ 53 h 72"/>
                <a:gd name="T8" fmla="*/ 32 w 188"/>
                <a:gd name="T9" fmla="*/ 72 h 72"/>
                <a:gd name="T10" fmla="*/ 180 w 188"/>
                <a:gd name="T11" fmla="*/ 72 h 72"/>
                <a:gd name="T12" fmla="*/ 188 w 188"/>
                <a:gd name="T13" fmla="*/ 64 h 72"/>
                <a:gd name="T14" fmla="*/ 188 w 188"/>
                <a:gd name="T15" fmla="*/ 53 h 72"/>
                <a:gd name="T16" fmla="*/ 188 w 188"/>
                <a:gd name="T17" fmla="*/ 8 h 72"/>
                <a:gd name="T18" fmla="*/ 180 w 188"/>
                <a:gd name="T19" fmla="*/ 0 h 72"/>
                <a:gd name="T20" fmla="*/ 32 w 188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72">
                  <a:moveTo>
                    <a:pt x="32" y="0"/>
                  </a:moveTo>
                  <a:cubicBezTo>
                    <a:pt x="14" y="0"/>
                    <a:pt x="0" y="14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1" y="48"/>
                    <a:pt x="3" y="53"/>
                  </a:cubicBezTo>
                  <a:cubicBezTo>
                    <a:pt x="8" y="64"/>
                    <a:pt x="19" y="72"/>
                    <a:pt x="32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5" y="72"/>
                    <a:pt x="188" y="68"/>
                    <a:pt x="188" y="6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3"/>
                    <a:pt x="185" y="0"/>
                    <a:pt x="180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57" name="Freeform 14">
              <a:extLst>
                <a:ext uri="{FF2B5EF4-FFF2-40B4-BE49-F238E27FC236}">
                  <a16:creationId xmlns:a16="http://schemas.microsoft.com/office/drawing/2014/main" id="{A8841725-CF5B-435D-BF5D-E3AE047E3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404" y="7289270"/>
              <a:ext cx="996950" cy="101600"/>
            </a:xfrm>
            <a:custGeom>
              <a:avLst/>
              <a:gdLst>
                <a:gd name="T0" fmla="*/ 0 w 185"/>
                <a:gd name="T1" fmla="*/ 0 h 19"/>
                <a:gd name="T2" fmla="*/ 29 w 185"/>
                <a:gd name="T3" fmla="*/ 19 h 19"/>
                <a:gd name="T4" fmla="*/ 177 w 185"/>
                <a:gd name="T5" fmla="*/ 19 h 19"/>
                <a:gd name="T6" fmla="*/ 185 w 185"/>
                <a:gd name="T7" fmla="*/ 11 h 19"/>
                <a:gd name="T8" fmla="*/ 185 w 185"/>
                <a:gd name="T9" fmla="*/ 0 h 19"/>
                <a:gd name="T10" fmla="*/ 0 w 18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9">
                  <a:moveTo>
                    <a:pt x="0" y="0"/>
                  </a:moveTo>
                  <a:cubicBezTo>
                    <a:pt x="5" y="11"/>
                    <a:pt x="16" y="19"/>
                    <a:pt x="29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82" y="19"/>
                    <a:pt x="185" y="15"/>
                    <a:pt x="185" y="11"/>
                  </a:cubicBezTo>
                  <a:cubicBezTo>
                    <a:pt x="185" y="0"/>
                    <a:pt x="185" y="0"/>
                    <a:pt x="1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58" name="Freeform 35">
              <a:extLst>
                <a:ext uri="{FF2B5EF4-FFF2-40B4-BE49-F238E27FC236}">
                  <a16:creationId xmlns:a16="http://schemas.microsoft.com/office/drawing/2014/main" id="{2C1F35B1-D6A2-4BA6-BA6F-3FA85DD20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279" y="3980920"/>
              <a:ext cx="727075" cy="1463675"/>
            </a:xfrm>
            <a:custGeom>
              <a:avLst/>
              <a:gdLst>
                <a:gd name="T0" fmla="*/ 135 w 135"/>
                <a:gd name="T1" fmla="*/ 9 h 274"/>
                <a:gd name="T2" fmla="*/ 126 w 135"/>
                <a:gd name="T3" fmla="*/ 0 h 274"/>
                <a:gd name="T4" fmla="*/ 58 w 135"/>
                <a:gd name="T5" fmla="*/ 0 h 274"/>
                <a:gd name="T6" fmla="*/ 47 w 135"/>
                <a:gd name="T7" fmla="*/ 9 h 274"/>
                <a:gd name="T8" fmla="*/ 1 w 135"/>
                <a:gd name="T9" fmla="*/ 265 h 274"/>
                <a:gd name="T10" fmla="*/ 9 w 135"/>
                <a:gd name="T11" fmla="*/ 274 h 274"/>
                <a:gd name="T12" fmla="*/ 126 w 135"/>
                <a:gd name="T13" fmla="*/ 274 h 274"/>
                <a:gd name="T14" fmla="*/ 135 w 135"/>
                <a:gd name="T15" fmla="*/ 265 h 274"/>
                <a:gd name="T16" fmla="*/ 135 w 135"/>
                <a:gd name="T17" fmla="*/ 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274">
                  <a:moveTo>
                    <a:pt x="135" y="9"/>
                  </a:moveTo>
                  <a:cubicBezTo>
                    <a:pt x="135" y="4"/>
                    <a:pt x="131" y="0"/>
                    <a:pt x="12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8" y="4"/>
                    <a:pt x="47" y="9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0" y="270"/>
                    <a:pt x="3" y="274"/>
                    <a:pt x="9" y="274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31" y="274"/>
                    <a:pt x="135" y="270"/>
                    <a:pt x="135" y="265"/>
                  </a:cubicBezTo>
                  <a:lnTo>
                    <a:pt x="135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59" name="Oval 41">
              <a:extLst>
                <a:ext uri="{FF2B5EF4-FFF2-40B4-BE49-F238E27FC236}">
                  <a16:creationId xmlns:a16="http://schemas.microsoft.com/office/drawing/2014/main" id="{4266A2A4-9E54-43A3-B3CF-2D71B45F2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916" y="5060420"/>
              <a:ext cx="247650" cy="246063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0" name="Freeform 43">
              <a:extLst>
                <a:ext uri="{FF2B5EF4-FFF2-40B4-BE49-F238E27FC236}">
                  <a16:creationId xmlns:a16="http://schemas.microsoft.com/office/drawing/2014/main" id="{FC934F72-C6DD-44B9-A28E-D54ADCE05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16" y="5444595"/>
              <a:ext cx="731838" cy="236538"/>
            </a:xfrm>
            <a:custGeom>
              <a:avLst/>
              <a:gdLst>
                <a:gd name="T0" fmla="*/ 0 w 136"/>
                <a:gd name="T1" fmla="*/ 34 h 44"/>
                <a:gd name="T2" fmla="*/ 10 w 136"/>
                <a:gd name="T3" fmla="*/ 44 h 44"/>
                <a:gd name="T4" fmla="*/ 127 w 136"/>
                <a:gd name="T5" fmla="*/ 44 h 44"/>
                <a:gd name="T6" fmla="*/ 136 w 136"/>
                <a:gd name="T7" fmla="*/ 34 h 44"/>
                <a:gd name="T8" fmla="*/ 136 w 136"/>
                <a:gd name="T9" fmla="*/ 10 h 44"/>
                <a:gd name="T10" fmla="*/ 127 w 136"/>
                <a:gd name="T11" fmla="*/ 0 h 44"/>
                <a:gd name="T12" fmla="*/ 10 w 136"/>
                <a:gd name="T13" fmla="*/ 0 h 44"/>
                <a:gd name="T14" fmla="*/ 0 w 136"/>
                <a:gd name="T15" fmla="*/ 10 h 44"/>
                <a:gd name="T16" fmla="*/ 0 w 136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4">
                  <a:moveTo>
                    <a:pt x="0" y="34"/>
                  </a:moveTo>
                  <a:cubicBezTo>
                    <a:pt x="0" y="40"/>
                    <a:pt x="4" y="44"/>
                    <a:pt x="10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32" y="44"/>
                    <a:pt x="136" y="40"/>
                    <a:pt x="136" y="3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1" name="Freeform 45">
              <a:extLst>
                <a:ext uri="{FF2B5EF4-FFF2-40B4-BE49-F238E27FC236}">
                  <a16:creationId xmlns:a16="http://schemas.microsoft.com/office/drawing/2014/main" id="{EAB63CA0-EF68-417A-A4FD-D994564E5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16" y="5681133"/>
              <a:ext cx="731838" cy="1063625"/>
            </a:xfrm>
            <a:custGeom>
              <a:avLst/>
              <a:gdLst>
                <a:gd name="T0" fmla="*/ 136 w 136"/>
                <a:gd name="T1" fmla="*/ 190 h 199"/>
                <a:gd name="T2" fmla="*/ 127 w 136"/>
                <a:gd name="T3" fmla="*/ 199 h 199"/>
                <a:gd name="T4" fmla="*/ 10 w 136"/>
                <a:gd name="T5" fmla="*/ 199 h 199"/>
                <a:gd name="T6" fmla="*/ 0 w 136"/>
                <a:gd name="T7" fmla="*/ 190 h 199"/>
                <a:gd name="T8" fmla="*/ 0 w 136"/>
                <a:gd name="T9" fmla="*/ 9 h 199"/>
                <a:gd name="T10" fmla="*/ 10 w 136"/>
                <a:gd name="T11" fmla="*/ 0 h 199"/>
                <a:gd name="T12" fmla="*/ 127 w 136"/>
                <a:gd name="T13" fmla="*/ 0 h 199"/>
                <a:gd name="T14" fmla="*/ 136 w 136"/>
                <a:gd name="T15" fmla="*/ 9 h 199"/>
                <a:gd name="T16" fmla="*/ 136 w 136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99">
                  <a:moveTo>
                    <a:pt x="136" y="190"/>
                  </a:moveTo>
                  <a:cubicBezTo>
                    <a:pt x="136" y="195"/>
                    <a:pt x="132" y="199"/>
                    <a:pt x="127" y="199"/>
                  </a:cubicBezTo>
                  <a:cubicBezTo>
                    <a:pt x="10" y="199"/>
                    <a:pt x="10" y="199"/>
                    <a:pt x="10" y="199"/>
                  </a:cubicBezTo>
                  <a:cubicBezTo>
                    <a:pt x="4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2" y="0"/>
                    <a:pt x="136" y="4"/>
                    <a:pt x="136" y="9"/>
                  </a:cubicBezTo>
                  <a:lnTo>
                    <a:pt x="136" y="19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2" name="Freeform 47">
              <a:extLst>
                <a:ext uri="{FF2B5EF4-FFF2-40B4-BE49-F238E27FC236}">
                  <a16:creationId xmlns:a16="http://schemas.microsoft.com/office/drawing/2014/main" id="{C2778E03-BDA9-4F34-8DC8-030A7CF82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4" y="6476470"/>
              <a:ext cx="544513" cy="171450"/>
            </a:xfrm>
            <a:custGeom>
              <a:avLst/>
              <a:gdLst>
                <a:gd name="T0" fmla="*/ 0 w 101"/>
                <a:gd name="T1" fmla="*/ 23 h 32"/>
                <a:gd name="T2" fmla="*/ 9 w 101"/>
                <a:gd name="T3" fmla="*/ 32 h 32"/>
                <a:gd name="T4" fmla="*/ 91 w 101"/>
                <a:gd name="T5" fmla="*/ 32 h 32"/>
                <a:gd name="T6" fmla="*/ 101 w 101"/>
                <a:gd name="T7" fmla="*/ 23 h 32"/>
                <a:gd name="T8" fmla="*/ 101 w 101"/>
                <a:gd name="T9" fmla="*/ 9 h 32"/>
                <a:gd name="T10" fmla="*/ 91 w 101"/>
                <a:gd name="T11" fmla="*/ 0 h 32"/>
                <a:gd name="T12" fmla="*/ 9 w 101"/>
                <a:gd name="T13" fmla="*/ 0 h 32"/>
                <a:gd name="T14" fmla="*/ 0 w 101"/>
                <a:gd name="T15" fmla="*/ 9 h 32"/>
                <a:gd name="T16" fmla="*/ 0 w 101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32">
                  <a:moveTo>
                    <a:pt x="0" y="23"/>
                  </a:moveTo>
                  <a:cubicBezTo>
                    <a:pt x="0" y="28"/>
                    <a:pt x="4" y="32"/>
                    <a:pt x="9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7" y="32"/>
                    <a:pt x="101" y="28"/>
                    <a:pt x="101" y="23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3" name="Freeform 66">
              <a:extLst>
                <a:ext uri="{FF2B5EF4-FFF2-40B4-BE49-F238E27FC236}">
                  <a16:creationId xmlns:a16="http://schemas.microsoft.com/office/drawing/2014/main" id="{378DE05C-C820-4FE8-8FF8-9A65B74D3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16" y="6749520"/>
              <a:ext cx="731838" cy="234950"/>
            </a:xfrm>
            <a:custGeom>
              <a:avLst/>
              <a:gdLst>
                <a:gd name="T0" fmla="*/ 0 w 136"/>
                <a:gd name="T1" fmla="*/ 34 h 44"/>
                <a:gd name="T2" fmla="*/ 10 w 136"/>
                <a:gd name="T3" fmla="*/ 44 h 44"/>
                <a:gd name="T4" fmla="*/ 127 w 136"/>
                <a:gd name="T5" fmla="*/ 44 h 44"/>
                <a:gd name="T6" fmla="*/ 136 w 136"/>
                <a:gd name="T7" fmla="*/ 34 h 44"/>
                <a:gd name="T8" fmla="*/ 136 w 136"/>
                <a:gd name="T9" fmla="*/ 10 h 44"/>
                <a:gd name="T10" fmla="*/ 127 w 136"/>
                <a:gd name="T11" fmla="*/ 0 h 44"/>
                <a:gd name="T12" fmla="*/ 10 w 136"/>
                <a:gd name="T13" fmla="*/ 0 h 44"/>
                <a:gd name="T14" fmla="*/ 0 w 136"/>
                <a:gd name="T15" fmla="*/ 10 h 44"/>
                <a:gd name="T16" fmla="*/ 0 w 136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4">
                  <a:moveTo>
                    <a:pt x="0" y="34"/>
                  </a:moveTo>
                  <a:cubicBezTo>
                    <a:pt x="0" y="39"/>
                    <a:pt x="4" y="44"/>
                    <a:pt x="10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32" y="44"/>
                    <a:pt x="136" y="39"/>
                    <a:pt x="136" y="3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4"/>
                    <a:pt x="132" y="0"/>
                    <a:pt x="1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4" name="Freeform 68">
              <a:extLst>
                <a:ext uri="{FF2B5EF4-FFF2-40B4-BE49-F238E27FC236}">
                  <a16:creationId xmlns:a16="http://schemas.microsoft.com/office/drawing/2014/main" id="{8F7D5260-1DF3-4522-9D86-D21DF08A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041" y="7006695"/>
              <a:ext cx="468313" cy="384175"/>
            </a:xfrm>
            <a:custGeom>
              <a:avLst/>
              <a:gdLst>
                <a:gd name="T0" fmla="*/ 33 w 87"/>
                <a:gd name="T1" fmla="*/ 72 h 72"/>
                <a:gd name="T2" fmla="*/ 79 w 87"/>
                <a:gd name="T3" fmla="*/ 72 h 72"/>
                <a:gd name="T4" fmla="*/ 87 w 87"/>
                <a:gd name="T5" fmla="*/ 64 h 72"/>
                <a:gd name="T6" fmla="*/ 87 w 87"/>
                <a:gd name="T7" fmla="*/ 8 h 72"/>
                <a:gd name="T8" fmla="*/ 79 w 87"/>
                <a:gd name="T9" fmla="*/ 0 h 72"/>
                <a:gd name="T10" fmla="*/ 33 w 87"/>
                <a:gd name="T11" fmla="*/ 0 h 72"/>
                <a:gd name="T12" fmla="*/ 0 w 87"/>
                <a:gd name="T13" fmla="*/ 33 h 72"/>
                <a:gd name="T14" fmla="*/ 0 w 87"/>
                <a:gd name="T15" fmla="*/ 39 h 72"/>
                <a:gd name="T16" fmla="*/ 33 w 87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2">
                  <a:moveTo>
                    <a:pt x="33" y="72"/>
                  </a:moveTo>
                  <a:cubicBezTo>
                    <a:pt x="79" y="72"/>
                    <a:pt x="79" y="72"/>
                    <a:pt x="79" y="72"/>
                  </a:cubicBezTo>
                  <a:cubicBezTo>
                    <a:pt x="84" y="72"/>
                    <a:pt x="87" y="68"/>
                    <a:pt x="87" y="64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3"/>
                    <a:pt x="84" y="0"/>
                    <a:pt x="7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7"/>
                    <a:pt x="15" y="72"/>
                    <a:pt x="33" y="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5" name="Freeform 69">
              <a:extLst>
                <a:ext uri="{FF2B5EF4-FFF2-40B4-BE49-F238E27FC236}">
                  <a16:creationId xmlns:a16="http://schemas.microsoft.com/office/drawing/2014/main" id="{CF0F133F-C4A4-4003-984A-0EB7574E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879" y="7171795"/>
              <a:ext cx="58738" cy="58738"/>
            </a:xfrm>
            <a:custGeom>
              <a:avLst/>
              <a:gdLst>
                <a:gd name="T0" fmla="*/ 8 w 11"/>
                <a:gd name="T1" fmla="*/ 0 h 11"/>
                <a:gd name="T2" fmla="*/ 5 w 11"/>
                <a:gd name="T3" fmla="*/ 0 h 11"/>
                <a:gd name="T4" fmla="*/ 5 w 11"/>
                <a:gd name="T5" fmla="*/ 0 h 11"/>
                <a:gd name="T6" fmla="*/ 0 w 11"/>
                <a:gd name="T7" fmla="*/ 6 h 11"/>
                <a:gd name="T8" fmla="*/ 0 w 11"/>
                <a:gd name="T9" fmla="*/ 8 h 11"/>
                <a:gd name="T10" fmla="*/ 5 w 11"/>
                <a:gd name="T11" fmla="*/ 11 h 11"/>
                <a:gd name="T12" fmla="*/ 5 w 11"/>
                <a:gd name="T13" fmla="*/ 11 h 11"/>
                <a:gd name="T14" fmla="*/ 8 w 11"/>
                <a:gd name="T15" fmla="*/ 11 h 11"/>
                <a:gd name="T16" fmla="*/ 10 w 11"/>
                <a:gd name="T17" fmla="*/ 8 h 11"/>
                <a:gd name="T18" fmla="*/ 11 w 11"/>
                <a:gd name="T19" fmla="*/ 6 h 11"/>
                <a:gd name="T20" fmla="*/ 8 w 11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3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10" y="9"/>
                    <a:pt x="10" y="8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6" name="Freeform 70">
              <a:extLst>
                <a:ext uri="{FF2B5EF4-FFF2-40B4-BE49-F238E27FC236}">
                  <a16:creationId xmlns:a16="http://schemas.microsoft.com/office/drawing/2014/main" id="{86DBC3E5-3ED3-41F8-9F8E-A0DCDBE5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879" y="7214658"/>
              <a:ext cx="53975" cy="15875"/>
            </a:xfrm>
            <a:custGeom>
              <a:avLst/>
              <a:gdLst>
                <a:gd name="T0" fmla="*/ 0 w 10"/>
                <a:gd name="T1" fmla="*/ 0 h 3"/>
                <a:gd name="T2" fmla="*/ 5 w 10"/>
                <a:gd name="T3" fmla="*/ 3 h 3"/>
                <a:gd name="T4" fmla="*/ 5 w 10"/>
                <a:gd name="T5" fmla="*/ 3 h 3"/>
                <a:gd name="T6" fmla="*/ 8 w 10"/>
                <a:gd name="T7" fmla="*/ 3 h 3"/>
                <a:gd name="T8" fmla="*/ 10 w 10"/>
                <a:gd name="T9" fmla="*/ 0 h 3"/>
                <a:gd name="T10" fmla="*/ 0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1" y="2"/>
                    <a:pt x="3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10" y="1"/>
                    <a:pt x="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7" name="Oval 71">
              <a:extLst>
                <a:ext uri="{FF2B5EF4-FFF2-40B4-BE49-F238E27FC236}">
                  <a16:creationId xmlns:a16="http://schemas.microsoft.com/office/drawing/2014/main" id="{D15F0BD1-F77E-4C76-B99C-08BD792B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866" y="7167033"/>
              <a:ext cx="69850" cy="69850"/>
            </a:xfrm>
            <a:prstGeom prst="ellipse">
              <a:avLst/>
            </a:prstGeom>
            <a:solidFill>
              <a:srgbClr val="6E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8" name="Oval 72">
              <a:extLst>
                <a:ext uri="{FF2B5EF4-FFF2-40B4-BE49-F238E27FC236}">
                  <a16:creationId xmlns:a16="http://schemas.microsoft.com/office/drawing/2014/main" id="{43EA0456-7D9E-4CE6-B9A9-936E3CF9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866" y="7167033"/>
              <a:ext cx="69850" cy="6985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69" name="Oval 73">
              <a:extLst>
                <a:ext uri="{FF2B5EF4-FFF2-40B4-BE49-F238E27FC236}">
                  <a16:creationId xmlns:a16="http://schemas.microsoft.com/office/drawing/2014/main" id="{5517380D-EC2C-43DC-B458-741F34A5A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741" y="7178145"/>
              <a:ext cx="42863" cy="47625"/>
            </a:xfrm>
            <a:prstGeom prst="ellipse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0" name="Oval 74">
              <a:extLst>
                <a:ext uri="{FF2B5EF4-FFF2-40B4-BE49-F238E27FC236}">
                  <a16:creationId xmlns:a16="http://schemas.microsoft.com/office/drawing/2014/main" id="{C17E628D-C42E-4C5C-AF00-BE696D7D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741" y="7178145"/>
              <a:ext cx="42863" cy="4762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1" name="Oval 41">
              <a:extLst>
                <a:ext uri="{FF2B5EF4-FFF2-40B4-BE49-F238E27FC236}">
                  <a16:creationId xmlns:a16="http://schemas.microsoft.com/office/drawing/2014/main" id="{B657F766-41F8-4EDB-9427-6D4345881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701" y="5540005"/>
              <a:ext cx="46014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72" name="Oval 41">
              <a:extLst>
                <a:ext uri="{FF2B5EF4-FFF2-40B4-BE49-F238E27FC236}">
                  <a16:creationId xmlns:a16="http://schemas.microsoft.com/office/drawing/2014/main" id="{3694B0E6-7276-4265-ACFF-07478C4F2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714" y="5540005"/>
              <a:ext cx="46014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487ED281-CD4E-4E78-AEAA-402B3B92A053}"/>
              </a:ext>
            </a:extLst>
          </p:cNvPr>
          <p:cNvGrpSpPr/>
          <p:nvPr/>
        </p:nvGrpSpPr>
        <p:grpSpPr>
          <a:xfrm>
            <a:off x="11519597" y="5651385"/>
            <a:ext cx="915999" cy="1343154"/>
            <a:chOff x="7742925" y="9595076"/>
            <a:chExt cx="1012680" cy="1484919"/>
          </a:xfrm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669C5C62-898C-4B3B-8637-D619A49F7BA4}"/>
                </a:ext>
              </a:extLst>
            </p:cNvPr>
            <p:cNvGrpSpPr/>
            <p:nvPr userDrawn="1"/>
          </p:nvGrpSpPr>
          <p:grpSpPr>
            <a:xfrm flipH="1">
              <a:off x="7742925" y="9595076"/>
              <a:ext cx="847596" cy="1484910"/>
              <a:chOff x="6049963" y="5249863"/>
              <a:chExt cx="415925" cy="728663"/>
            </a:xfrm>
          </p:grpSpPr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7ED97F59-EFF8-4D6A-9C62-D4C515C72D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49963" y="5746750"/>
                <a:ext cx="292100" cy="231775"/>
              </a:xfrm>
              <a:prstGeom prst="rect">
                <a:avLst/>
              </a:prstGeom>
              <a:solidFill>
                <a:srgbClr val="0078D7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5" name="Freeform 383">
                <a:extLst>
                  <a:ext uri="{FF2B5EF4-FFF2-40B4-BE49-F238E27FC236}">
                    <a16:creationId xmlns:a16="http://schemas.microsoft.com/office/drawing/2014/main" id="{64A5EE47-C34E-4B7D-8149-57EEE5B81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6650" y="5326063"/>
                <a:ext cx="249238" cy="652463"/>
              </a:xfrm>
              <a:custGeom>
                <a:avLst/>
                <a:gdLst>
                  <a:gd name="T0" fmla="*/ 0 w 157"/>
                  <a:gd name="T1" fmla="*/ 0 h 411"/>
                  <a:gd name="T2" fmla="*/ 157 w 157"/>
                  <a:gd name="T3" fmla="*/ 0 h 411"/>
                  <a:gd name="T4" fmla="*/ 157 w 157"/>
                  <a:gd name="T5" fmla="*/ 411 h 411"/>
                  <a:gd name="T6" fmla="*/ 0 w 157"/>
                  <a:gd name="T7" fmla="*/ 411 h 411"/>
                  <a:gd name="T8" fmla="*/ 0 w 157"/>
                  <a:gd name="T9" fmla="*/ 268 h 411"/>
                  <a:gd name="T10" fmla="*/ 0 w 157"/>
                  <a:gd name="T11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411">
                    <a:moveTo>
                      <a:pt x="0" y="0"/>
                    </a:moveTo>
                    <a:lnTo>
                      <a:pt x="157" y="0"/>
                    </a:lnTo>
                    <a:lnTo>
                      <a:pt x="157" y="411"/>
                    </a:lnTo>
                    <a:lnTo>
                      <a:pt x="0" y="411"/>
                    </a:lnTo>
                    <a:lnTo>
                      <a:pt x="0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D7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E8ED8921-81BF-4C9F-B688-4BFD1E9C06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02375" y="5375275"/>
                <a:ext cx="25400" cy="44450"/>
              </a:xfrm>
              <a:prstGeom prst="rect">
                <a:avLst/>
              </a:pr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EEEA777E-2C51-4FDF-A0DE-E32FD7276A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54763" y="5375275"/>
                <a:ext cx="25400" cy="4445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6A3D25F3-E358-42B3-8794-F6041A0654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54763" y="5443538"/>
                <a:ext cx="25400" cy="4445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640914DD-C72A-44CB-887D-95ABBEA7EA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48400" y="5513388"/>
                <a:ext cx="26988" cy="4445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0591C611-D489-42AD-86AB-AF647309CC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02375" y="5581650"/>
                <a:ext cx="25400" cy="49213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F9C0D9A7-E714-4968-BC5E-B23095FD1F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54763" y="5581650"/>
                <a:ext cx="25400" cy="49213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DAA483EB-2C90-4300-B2B8-264419E579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54763" y="5651500"/>
                <a:ext cx="25400" cy="47625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BFF13440-CC3D-4030-A5D4-92F4384131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10325" y="5651500"/>
                <a:ext cx="23813" cy="47625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065D41D9-162A-4D31-9F72-0F2C55801C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48400" y="5719763"/>
                <a:ext cx="26988" cy="47625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4DCD26A-E718-4A3E-95FA-81402039F9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02375" y="5719763"/>
                <a:ext cx="25400" cy="47625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37C59222-873E-47CA-A86C-DE9631BCF7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67425" y="5792788"/>
                <a:ext cx="23813" cy="4445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7D3C52C0-CADC-4222-8785-4B1D41F326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54763" y="5281613"/>
                <a:ext cx="79375" cy="44450"/>
              </a:xfrm>
              <a:prstGeom prst="rect">
                <a:avLst/>
              </a:prstGeom>
              <a:solidFill>
                <a:srgbClr val="0078D7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DE82D564-0897-4629-B02B-73BB99F864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75388" y="5249863"/>
                <a:ext cx="14288" cy="76200"/>
              </a:xfrm>
              <a:prstGeom prst="rect">
                <a:avLst/>
              </a:prstGeom>
              <a:solidFill>
                <a:srgbClr val="0078D7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ACAE89B7-BE50-4B72-8984-1FC8B37C54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354763" y="5719763"/>
                <a:ext cx="25400" cy="47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4BB4697A-50B8-4C16-B89A-137746F375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410325" y="5719763"/>
                <a:ext cx="23813" cy="47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D8BD8341-54FD-42E7-9F82-559BB332D0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067425" y="5861051"/>
                <a:ext cx="23813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F8CD044E-B06B-453E-B0AA-49FDCEF16DFF}"/>
                </a:ext>
              </a:extLst>
            </p:cNvPr>
            <p:cNvGrpSpPr/>
            <p:nvPr/>
          </p:nvGrpSpPr>
          <p:grpSpPr>
            <a:xfrm flipH="1">
              <a:off x="8361243" y="9975977"/>
              <a:ext cx="394362" cy="1104018"/>
              <a:chOff x="7518401" y="5304594"/>
              <a:chExt cx="241300" cy="675520"/>
            </a:xfrm>
          </p:grpSpPr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4BAB5BD7-A7ED-48DF-9961-B61DA04EEB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18401" y="5373688"/>
                <a:ext cx="241300" cy="606425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F4BF781E-2203-4932-952E-F6FE33F5C7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0151" y="5304594"/>
                <a:ext cx="177800" cy="69095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B0303B18-982C-4E9A-883F-F655D2DBCE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3326" y="5416551"/>
                <a:ext cx="25400" cy="563563"/>
              </a:xfrm>
              <a:prstGeom prst="rect">
                <a:avLst/>
              </a:prstGeom>
              <a:solidFill>
                <a:srgbClr val="006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EC68A9EA-9732-4817-B051-6B02D175E5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02538" y="5416551"/>
                <a:ext cx="23813" cy="563563"/>
              </a:xfrm>
              <a:prstGeom prst="rect">
                <a:avLst/>
              </a:prstGeom>
              <a:solidFill>
                <a:srgbClr val="006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2368415-184C-4B93-8DC0-14E3CDC462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51751" y="5416551"/>
                <a:ext cx="23813" cy="563563"/>
              </a:xfrm>
              <a:prstGeom prst="rect">
                <a:avLst/>
              </a:prstGeom>
              <a:solidFill>
                <a:srgbClr val="006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09B6563A-6C80-4884-B9EB-0435A3357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699376" y="5416551"/>
                <a:ext cx="25400" cy="563563"/>
              </a:xfrm>
              <a:prstGeom prst="rect">
                <a:avLst/>
              </a:prstGeom>
              <a:solidFill>
                <a:srgbClr val="006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7D00F1E-E2E9-425D-83F1-DA7046832F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50151" y="5304594"/>
                <a:ext cx="177800" cy="17463"/>
              </a:xfrm>
              <a:prstGeom prst="rect">
                <a:avLst/>
              </a:prstGeom>
              <a:solidFill>
                <a:srgbClr val="40C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BD52518D-8CB7-4032-8C7F-3D6FBF9B58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518401" y="5356226"/>
                <a:ext cx="241300" cy="17463"/>
              </a:xfrm>
              <a:prstGeom prst="rect">
                <a:avLst/>
              </a:prstGeom>
              <a:solidFill>
                <a:srgbClr val="40C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A47627F1-6B34-423D-8E43-91658088A8FC}"/>
              </a:ext>
            </a:extLst>
          </p:cNvPr>
          <p:cNvGrpSpPr/>
          <p:nvPr/>
        </p:nvGrpSpPr>
        <p:grpSpPr>
          <a:xfrm>
            <a:off x="882" y="6122159"/>
            <a:ext cx="2799098" cy="882728"/>
            <a:chOff x="0" y="6002662"/>
            <a:chExt cx="2744462" cy="865498"/>
          </a:xfrm>
        </p:grpSpPr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50FB7ABD-4E50-4F03-93C6-BE937485BB55}"/>
                </a:ext>
              </a:extLst>
            </p:cNvPr>
            <p:cNvGrpSpPr/>
            <p:nvPr/>
          </p:nvGrpSpPr>
          <p:grpSpPr>
            <a:xfrm flipH="1">
              <a:off x="0" y="6039805"/>
              <a:ext cx="1018193" cy="818195"/>
              <a:chOff x="11693671" y="6275387"/>
              <a:chExt cx="742805" cy="596900"/>
            </a:xfrm>
          </p:grpSpPr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10501F8A-2712-4F30-B071-C19A2F013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671" y="6551612"/>
                <a:ext cx="742805" cy="320675"/>
              </a:xfrm>
              <a:custGeom>
                <a:avLst/>
                <a:gdLst>
                  <a:gd name="connsiteX0" fmla="*/ 581819 w 742805"/>
                  <a:gd name="connsiteY0" fmla="*/ 0 h 320675"/>
                  <a:gd name="connsiteX1" fmla="*/ 672444 w 742805"/>
                  <a:gd name="connsiteY1" fmla="*/ 5859 h 320675"/>
                  <a:gd name="connsiteX2" fmla="*/ 742805 w 742805"/>
                  <a:gd name="connsiteY2" fmla="*/ 19687 h 320675"/>
                  <a:gd name="connsiteX3" fmla="*/ 742805 w 742805"/>
                  <a:gd name="connsiteY3" fmla="*/ 320675 h 320675"/>
                  <a:gd name="connsiteX4" fmla="*/ 0 w 742805"/>
                  <a:gd name="connsiteY4" fmla="*/ 320675 h 320675"/>
                  <a:gd name="connsiteX5" fmla="*/ 581819 w 742805"/>
                  <a:gd name="connsiteY5" fmla="*/ 0 h 32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05" h="320675">
                    <a:moveTo>
                      <a:pt x="581819" y="0"/>
                    </a:moveTo>
                    <a:cubicBezTo>
                      <a:pt x="612555" y="0"/>
                      <a:pt x="642804" y="1994"/>
                      <a:pt x="672444" y="5859"/>
                    </a:cubicBezTo>
                    <a:lnTo>
                      <a:pt x="742805" y="19687"/>
                    </a:lnTo>
                    <a:lnTo>
                      <a:pt x="742805" y="320675"/>
                    </a:lnTo>
                    <a:lnTo>
                      <a:pt x="0" y="320675"/>
                    </a:lnTo>
                    <a:cubicBezTo>
                      <a:pt x="121212" y="127581"/>
                      <a:pt x="335931" y="0"/>
                      <a:pt x="581819" y="0"/>
                    </a:cubicBezTo>
                    <a:close/>
                  </a:path>
                </a:pathLst>
              </a:custGeom>
              <a:solidFill>
                <a:srgbClr val="BAD8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6" name="Freeform 312">
                <a:extLst>
                  <a:ext uri="{FF2B5EF4-FFF2-40B4-BE49-F238E27FC236}">
                    <a16:creationId xmlns:a16="http://schemas.microsoft.com/office/drawing/2014/main" id="{8032FB97-D12D-4042-870D-ED4F5F588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8543" y="6275387"/>
                <a:ext cx="295275" cy="538163"/>
              </a:xfrm>
              <a:custGeom>
                <a:avLst/>
                <a:gdLst>
                  <a:gd name="T0" fmla="*/ 92 w 186"/>
                  <a:gd name="T1" fmla="*/ 0 h 339"/>
                  <a:gd name="T2" fmla="*/ 0 w 186"/>
                  <a:gd name="T3" fmla="*/ 339 h 339"/>
                  <a:gd name="T4" fmla="*/ 186 w 186"/>
                  <a:gd name="T5" fmla="*/ 339 h 339"/>
                  <a:gd name="T6" fmla="*/ 92 w 186"/>
                  <a:gd name="T7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339">
                    <a:moveTo>
                      <a:pt x="92" y="0"/>
                    </a:moveTo>
                    <a:lnTo>
                      <a:pt x="0" y="339"/>
                    </a:lnTo>
                    <a:lnTo>
                      <a:pt x="186" y="33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7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13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A352A740-C66E-41DD-98DC-CA5E9A64713D}"/>
                  </a:ext>
                </a:extLst>
              </p:cNvPr>
              <p:cNvGrpSpPr/>
              <p:nvPr/>
            </p:nvGrpSpPr>
            <p:grpSpPr>
              <a:xfrm>
                <a:off x="11846828" y="6362695"/>
                <a:ext cx="138113" cy="393701"/>
                <a:chOff x="11890430" y="6270624"/>
                <a:chExt cx="138113" cy="393701"/>
              </a:xfrm>
            </p:grpSpPr>
            <p:sp>
              <p:nvSpPr>
                <p:cNvPr id="398" name="Freeform 313">
                  <a:extLst>
                    <a:ext uri="{FF2B5EF4-FFF2-40B4-BE49-F238E27FC236}">
                      <a16:creationId xmlns:a16="http://schemas.microsoft.com/office/drawing/2014/main" id="{493A640E-6525-4096-85F0-EC4A823A1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90430" y="6450012"/>
                  <a:ext cx="138113" cy="214313"/>
                </a:xfrm>
                <a:custGeom>
                  <a:avLst/>
                  <a:gdLst>
                    <a:gd name="T0" fmla="*/ 44 w 87"/>
                    <a:gd name="T1" fmla="*/ 0 h 135"/>
                    <a:gd name="T2" fmla="*/ 0 w 87"/>
                    <a:gd name="T3" fmla="*/ 135 h 135"/>
                    <a:gd name="T4" fmla="*/ 87 w 87"/>
                    <a:gd name="T5" fmla="*/ 135 h 135"/>
                    <a:gd name="T6" fmla="*/ 44 w 87"/>
                    <a:gd name="T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135">
                      <a:moveTo>
                        <a:pt x="44" y="0"/>
                      </a:moveTo>
                      <a:lnTo>
                        <a:pt x="0" y="135"/>
                      </a:lnTo>
                      <a:lnTo>
                        <a:pt x="87" y="135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2299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353535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314">
                  <a:extLst>
                    <a:ext uri="{FF2B5EF4-FFF2-40B4-BE49-F238E27FC236}">
                      <a16:creationId xmlns:a16="http://schemas.microsoft.com/office/drawing/2014/main" id="{0E49DFA5-2CEC-4D06-81CB-206C4891A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90430" y="6361112"/>
                  <a:ext cx="138113" cy="214313"/>
                </a:xfrm>
                <a:custGeom>
                  <a:avLst/>
                  <a:gdLst>
                    <a:gd name="T0" fmla="*/ 44 w 87"/>
                    <a:gd name="T1" fmla="*/ 0 h 135"/>
                    <a:gd name="T2" fmla="*/ 0 w 87"/>
                    <a:gd name="T3" fmla="*/ 135 h 135"/>
                    <a:gd name="T4" fmla="*/ 87 w 87"/>
                    <a:gd name="T5" fmla="*/ 135 h 135"/>
                    <a:gd name="T6" fmla="*/ 44 w 87"/>
                    <a:gd name="T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135">
                      <a:moveTo>
                        <a:pt x="44" y="0"/>
                      </a:moveTo>
                      <a:lnTo>
                        <a:pt x="0" y="135"/>
                      </a:lnTo>
                      <a:lnTo>
                        <a:pt x="87" y="135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2299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353535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315">
                  <a:extLst>
                    <a:ext uri="{FF2B5EF4-FFF2-40B4-BE49-F238E27FC236}">
                      <a16:creationId xmlns:a16="http://schemas.microsoft.com/office/drawing/2014/main" id="{EFA7A246-1E8E-4DE9-8B74-EF875CCEB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90430" y="6270624"/>
                  <a:ext cx="138113" cy="214313"/>
                </a:xfrm>
                <a:custGeom>
                  <a:avLst/>
                  <a:gdLst>
                    <a:gd name="T0" fmla="*/ 44 w 87"/>
                    <a:gd name="T1" fmla="*/ 0 h 135"/>
                    <a:gd name="T2" fmla="*/ 0 w 87"/>
                    <a:gd name="T3" fmla="*/ 135 h 135"/>
                    <a:gd name="T4" fmla="*/ 87 w 87"/>
                    <a:gd name="T5" fmla="*/ 135 h 135"/>
                    <a:gd name="T6" fmla="*/ 44 w 87"/>
                    <a:gd name="T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135">
                      <a:moveTo>
                        <a:pt x="44" y="0"/>
                      </a:moveTo>
                      <a:lnTo>
                        <a:pt x="0" y="135"/>
                      </a:lnTo>
                      <a:lnTo>
                        <a:pt x="87" y="135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2299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513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353535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94" name="Picture 393">
              <a:extLst>
                <a:ext uri="{FF2B5EF4-FFF2-40B4-BE49-F238E27FC236}">
                  <a16:creationId xmlns:a16="http://schemas.microsoft.com/office/drawing/2014/main" id="{09B0C579-992E-4136-8A09-ED64B8286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98886" y="6002662"/>
              <a:ext cx="2545576" cy="865498"/>
            </a:xfrm>
            <a:prstGeom prst="rect">
              <a:avLst/>
            </a:prstGeom>
          </p:spPr>
        </p:pic>
      </p:grpSp>
      <p:sp>
        <p:nvSpPr>
          <p:cNvPr id="401" name="Rectangle 400">
            <a:extLst>
              <a:ext uri="{FF2B5EF4-FFF2-40B4-BE49-F238E27FC236}">
                <a16:creationId xmlns:a16="http://schemas.microsoft.com/office/drawing/2014/main" id="{B9D051C2-9D73-495D-A70E-2D415291C8B0}"/>
              </a:ext>
            </a:extLst>
          </p:cNvPr>
          <p:cNvSpPr/>
          <p:nvPr/>
        </p:nvSpPr>
        <p:spPr bwMode="auto">
          <a:xfrm>
            <a:off x="882" y="6883183"/>
            <a:ext cx="12434711" cy="111341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2" name="Text Placeholder 1">
            <a:extLst>
              <a:ext uri="{FF2B5EF4-FFF2-40B4-BE49-F238E27FC236}">
                <a16:creationId xmlns:a16="http://schemas.microsoft.com/office/drawing/2014/main" id="{0F28F105-3A33-4A32-8D2B-42EECDB6C3A2}"/>
              </a:ext>
            </a:extLst>
          </p:cNvPr>
          <p:cNvSpPr txBox="1">
            <a:spLocks/>
          </p:cNvSpPr>
          <p:nvPr/>
        </p:nvSpPr>
        <p:spPr>
          <a:xfrm>
            <a:off x="263185" y="4592716"/>
            <a:ext cx="5453748" cy="1638706"/>
          </a:xfrm>
          <a:prstGeom prst="rect">
            <a:avLst/>
          </a:prstGeom>
          <a:noFill/>
        </p:spPr>
        <p:txBody>
          <a:bodyPr lIns="182880" tIns="146304" rIns="182880" bIns="146304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1304" rtl="0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Goals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Start simple. Add complexity. No dead-ends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Bot adapts to the user, based on context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Composable and intelligent controls to manage complexity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16F098-F32A-40D9-AED0-7C0E90AC46B1}"/>
              </a:ext>
            </a:extLst>
          </p:cNvPr>
          <p:cNvGrpSpPr/>
          <p:nvPr/>
        </p:nvGrpSpPr>
        <p:grpSpPr>
          <a:xfrm>
            <a:off x="8545304" y="1562296"/>
            <a:ext cx="664756" cy="290512"/>
            <a:chOff x="6934945" y="1531801"/>
            <a:chExt cx="651780" cy="284842"/>
          </a:xfrm>
        </p:grpSpPr>
        <p:grpSp>
          <p:nvGrpSpPr>
            <p:cNvPr id="403" name="Group 25">
              <a:extLst>
                <a:ext uri="{FF2B5EF4-FFF2-40B4-BE49-F238E27FC236}">
                  <a16:creationId xmlns:a16="http://schemas.microsoft.com/office/drawing/2014/main" id="{1198F0CE-024A-41F2-9B0A-0F97707FECB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25484" y="1531801"/>
              <a:ext cx="176703" cy="176057"/>
              <a:chOff x="3594" y="922"/>
              <a:chExt cx="547" cy="545"/>
            </a:xfrm>
          </p:grpSpPr>
          <p:sp>
            <p:nvSpPr>
              <p:cNvPr id="405" name="Freeform 26">
                <a:extLst>
                  <a:ext uri="{FF2B5EF4-FFF2-40B4-BE49-F238E27FC236}">
                    <a16:creationId xmlns:a16="http://schemas.microsoft.com/office/drawing/2014/main" id="{7E5A060C-940D-454F-8CB5-5ABE94D969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4" y="922"/>
                <a:ext cx="547" cy="545"/>
              </a:xfrm>
              <a:custGeom>
                <a:avLst/>
                <a:gdLst>
                  <a:gd name="T0" fmla="*/ 0 w 447"/>
                  <a:gd name="T1" fmla="*/ 184 h 447"/>
                  <a:gd name="T2" fmla="*/ 0 w 447"/>
                  <a:gd name="T3" fmla="*/ 263 h 447"/>
                  <a:gd name="T4" fmla="*/ 8 w 447"/>
                  <a:gd name="T5" fmla="*/ 272 h 447"/>
                  <a:gd name="T6" fmla="*/ 49 w 447"/>
                  <a:gd name="T7" fmla="*/ 272 h 447"/>
                  <a:gd name="T8" fmla="*/ 65 w 447"/>
                  <a:gd name="T9" fmla="*/ 313 h 447"/>
                  <a:gd name="T10" fmla="*/ 37 w 447"/>
                  <a:gd name="T11" fmla="*/ 341 h 447"/>
                  <a:gd name="T12" fmla="*/ 37 w 447"/>
                  <a:gd name="T13" fmla="*/ 353 h 447"/>
                  <a:gd name="T14" fmla="*/ 93 w 447"/>
                  <a:gd name="T15" fmla="*/ 410 h 447"/>
                  <a:gd name="T16" fmla="*/ 105 w 447"/>
                  <a:gd name="T17" fmla="*/ 410 h 447"/>
                  <a:gd name="T18" fmla="*/ 134 w 447"/>
                  <a:gd name="T19" fmla="*/ 381 h 447"/>
                  <a:gd name="T20" fmla="*/ 175 w 447"/>
                  <a:gd name="T21" fmla="*/ 398 h 447"/>
                  <a:gd name="T22" fmla="*/ 175 w 447"/>
                  <a:gd name="T23" fmla="*/ 438 h 447"/>
                  <a:gd name="T24" fmla="*/ 183 w 447"/>
                  <a:gd name="T25" fmla="*/ 447 h 447"/>
                  <a:gd name="T26" fmla="*/ 263 w 447"/>
                  <a:gd name="T27" fmla="*/ 447 h 447"/>
                  <a:gd name="T28" fmla="*/ 271 w 447"/>
                  <a:gd name="T29" fmla="*/ 438 h 447"/>
                  <a:gd name="T30" fmla="*/ 271 w 447"/>
                  <a:gd name="T31" fmla="*/ 398 h 447"/>
                  <a:gd name="T32" fmla="*/ 312 w 447"/>
                  <a:gd name="T33" fmla="*/ 381 h 447"/>
                  <a:gd name="T34" fmla="*/ 341 w 447"/>
                  <a:gd name="T35" fmla="*/ 410 h 447"/>
                  <a:gd name="T36" fmla="*/ 353 w 447"/>
                  <a:gd name="T37" fmla="*/ 410 h 447"/>
                  <a:gd name="T38" fmla="*/ 409 w 447"/>
                  <a:gd name="T39" fmla="*/ 353 h 447"/>
                  <a:gd name="T40" fmla="*/ 409 w 447"/>
                  <a:gd name="T41" fmla="*/ 341 h 447"/>
                  <a:gd name="T42" fmla="*/ 381 w 447"/>
                  <a:gd name="T43" fmla="*/ 313 h 447"/>
                  <a:gd name="T44" fmla="*/ 397 w 447"/>
                  <a:gd name="T45" fmla="*/ 272 h 447"/>
                  <a:gd name="T46" fmla="*/ 438 w 447"/>
                  <a:gd name="T47" fmla="*/ 272 h 447"/>
                  <a:gd name="T48" fmla="*/ 447 w 447"/>
                  <a:gd name="T49" fmla="*/ 263 h 447"/>
                  <a:gd name="T50" fmla="*/ 447 w 447"/>
                  <a:gd name="T51" fmla="*/ 184 h 447"/>
                  <a:gd name="T52" fmla="*/ 438 w 447"/>
                  <a:gd name="T53" fmla="*/ 175 h 447"/>
                  <a:gd name="T54" fmla="*/ 397 w 447"/>
                  <a:gd name="T55" fmla="*/ 175 h 447"/>
                  <a:gd name="T56" fmla="*/ 381 w 447"/>
                  <a:gd name="T57" fmla="*/ 135 h 447"/>
                  <a:gd name="T58" fmla="*/ 409 w 447"/>
                  <a:gd name="T59" fmla="*/ 106 h 447"/>
                  <a:gd name="T60" fmla="*/ 409 w 447"/>
                  <a:gd name="T61" fmla="*/ 94 h 447"/>
                  <a:gd name="T62" fmla="*/ 353 w 447"/>
                  <a:gd name="T63" fmla="*/ 37 h 447"/>
                  <a:gd name="T64" fmla="*/ 341 w 447"/>
                  <a:gd name="T65" fmla="*/ 37 h 447"/>
                  <a:gd name="T66" fmla="*/ 312 w 447"/>
                  <a:gd name="T67" fmla="*/ 66 h 447"/>
                  <a:gd name="T68" fmla="*/ 271 w 447"/>
                  <a:gd name="T69" fmla="*/ 49 h 447"/>
                  <a:gd name="T70" fmla="*/ 271 w 447"/>
                  <a:gd name="T71" fmla="*/ 9 h 447"/>
                  <a:gd name="T72" fmla="*/ 263 w 447"/>
                  <a:gd name="T73" fmla="*/ 0 h 447"/>
                  <a:gd name="T74" fmla="*/ 183 w 447"/>
                  <a:gd name="T75" fmla="*/ 0 h 447"/>
                  <a:gd name="T76" fmla="*/ 175 w 447"/>
                  <a:gd name="T77" fmla="*/ 9 h 447"/>
                  <a:gd name="T78" fmla="*/ 175 w 447"/>
                  <a:gd name="T79" fmla="*/ 49 h 447"/>
                  <a:gd name="T80" fmla="*/ 134 w 447"/>
                  <a:gd name="T81" fmla="*/ 66 h 447"/>
                  <a:gd name="T82" fmla="*/ 105 w 447"/>
                  <a:gd name="T83" fmla="*/ 37 h 447"/>
                  <a:gd name="T84" fmla="*/ 93 w 447"/>
                  <a:gd name="T85" fmla="*/ 37 h 447"/>
                  <a:gd name="T86" fmla="*/ 37 w 447"/>
                  <a:gd name="T87" fmla="*/ 94 h 447"/>
                  <a:gd name="T88" fmla="*/ 37 w 447"/>
                  <a:gd name="T89" fmla="*/ 106 h 447"/>
                  <a:gd name="T90" fmla="*/ 65 w 447"/>
                  <a:gd name="T91" fmla="*/ 134 h 447"/>
                  <a:gd name="T92" fmla="*/ 49 w 447"/>
                  <a:gd name="T93" fmla="*/ 175 h 447"/>
                  <a:gd name="T94" fmla="*/ 8 w 447"/>
                  <a:gd name="T95" fmla="*/ 175 h 447"/>
                  <a:gd name="T96" fmla="*/ 0 w 447"/>
                  <a:gd name="T97" fmla="*/ 184 h 447"/>
                  <a:gd name="T98" fmla="*/ 92 w 447"/>
                  <a:gd name="T99" fmla="*/ 223 h 447"/>
                  <a:gd name="T100" fmla="*/ 223 w 447"/>
                  <a:gd name="T101" fmla="*/ 92 h 447"/>
                  <a:gd name="T102" fmla="*/ 354 w 447"/>
                  <a:gd name="T103" fmla="*/ 223 h 447"/>
                  <a:gd name="T104" fmla="*/ 223 w 447"/>
                  <a:gd name="T105" fmla="*/ 355 h 447"/>
                  <a:gd name="T106" fmla="*/ 92 w 447"/>
                  <a:gd name="T107" fmla="*/ 22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7" h="447">
                    <a:moveTo>
                      <a:pt x="0" y="184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8"/>
                      <a:pt x="3" y="272"/>
                      <a:pt x="8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53" y="286"/>
                      <a:pt x="58" y="300"/>
                      <a:pt x="65" y="313"/>
                    </a:cubicBezTo>
                    <a:cubicBezTo>
                      <a:pt x="37" y="341"/>
                      <a:pt x="37" y="341"/>
                      <a:pt x="37" y="341"/>
                    </a:cubicBezTo>
                    <a:cubicBezTo>
                      <a:pt x="33" y="345"/>
                      <a:pt x="33" y="350"/>
                      <a:pt x="37" y="353"/>
                    </a:cubicBezTo>
                    <a:cubicBezTo>
                      <a:pt x="93" y="410"/>
                      <a:pt x="93" y="410"/>
                      <a:pt x="93" y="410"/>
                    </a:cubicBezTo>
                    <a:cubicBezTo>
                      <a:pt x="97" y="413"/>
                      <a:pt x="102" y="413"/>
                      <a:pt x="105" y="410"/>
                    </a:cubicBez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47" y="388"/>
                      <a:pt x="160" y="394"/>
                      <a:pt x="175" y="398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43"/>
                      <a:pt x="178" y="447"/>
                      <a:pt x="183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8" y="447"/>
                      <a:pt x="271" y="443"/>
                      <a:pt x="271" y="438"/>
                    </a:cubicBezTo>
                    <a:cubicBezTo>
                      <a:pt x="271" y="398"/>
                      <a:pt x="271" y="398"/>
                      <a:pt x="271" y="398"/>
                    </a:cubicBezTo>
                    <a:cubicBezTo>
                      <a:pt x="286" y="394"/>
                      <a:pt x="299" y="388"/>
                      <a:pt x="312" y="381"/>
                    </a:cubicBezTo>
                    <a:cubicBezTo>
                      <a:pt x="341" y="410"/>
                      <a:pt x="341" y="410"/>
                      <a:pt x="341" y="410"/>
                    </a:cubicBezTo>
                    <a:cubicBezTo>
                      <a:pt x="344" y="413"/>
                      <a:pt x="350" y="413"/>
                      <a:pt x="353" y="410"/>
                    </a:cubicBezTo>
                    <a:cubicBezTo>
                      <a:pt x="409" y="353"/>
                      <a:pt x="409" y="353"/>
                      <a:pt x="409" y="353"/>
                    </a:cubicBezTo>
                    <a:cubicBezTo>
                      <a:pt x="413" y="350"/>
                      <a:pt x="413" y="345"/>
                      <a:pt x="409" y="341"/>
                    </a:cubicBezTo>
                    <a:cubicBezTo>
                      <a:pt x="381" y="313"/>
                      <a:pt x="381" y="313"/>
                      <a:pt x="381" y="313"/>
                    </a:cubicBezTo>
                    <a:cubicBezTo>
                      <a:pt x="388" y="300"/>
                      <a:pt x="393" y="286"/>
                      <a:pt x="397" y="272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43" y="272"/>
                      <a:pt x="447" y="268"/>
                      <a:pt x="447" y="263"/>
                    </a:cubicBezTo>
                    <a:cubicBezTo>
                      <a:pt x="447" y="184"/>
                      <a:pt x="447" y="184"/>
                      <a:pt x="447" y="184"/>
                    </a:cubicBezTo>
                    <a:cubicBezTo>
                      <a:pt x="447" y="179"/>
                      <a:pt x="443" y="175"/>
                      <a:pt x="438" y="175"/>
                    </a:cubicBezTo>
                    <a:cubicBezTo>
                      <a:pt x="397" y="175"/>
                      <a:pt x="397" y="175"/>
                      <a:pt x="397" y="175"/>
                    </a:cubicBezTo>
                    <a:cubicBezTo>
                      <a:pt x="393" y="161"/>
                      <a:pt x="388" y="147"/>
                      <a:pt x="381" y="135"/>
                    </a:cubicBezTo>
                    <a:cubicBezTo>
                      <a:pt x="409" y="106"/>
                      <a:pt x="409" y="106"/>
                      <a:pt x="409" y="106"/>
                    </a:cubicBezTo>
                    <a:cubicBezTo>
                      <a:pt x="413" y="103"/>
                      <a:pt x="413" y="97"/>
                      <a:pt x="409" y="94"/>
                    </a:cubicBezTo>
                    <a:cubicBezTo>
                      <a:pt x="353" y="37"/>
                      <a:pt x="353" y="37"/>
                      <a:pt x="353" y="37"/>
                    </a:cubicBezTo>
                    <a:cubicBezTo>
                      <a:pt x="350" y="34"/>
                      <a:pt x="344" y="34"/>
                      <a:pt x="341" y="37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00" y="59"/>
                      <a:pt x="286" y="53"/>
                      <a:pt x="271" y="49"/>
                    </a:cubicBezTo>
                    <a:cubicBezTo>
                      <a:pt x="271" y="9"/>
                      <a:pt x="271" y="9"/>
                      <a:pt x="271" y="9"/>
                    </a:cubicBezTo>
                    <a:cubicBezTo>
                      <a:pt x="271" y="4"/>
                      <a:pt x="268" y="0"/>
                      <a:pt x="26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0"/>
                      <a:pt x="175" y="4"/>
                      <a:pt x="175" y="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60" y="53"/>
                      <a:pt x="147" y="59"/>
                      <a:pt x="134" y="66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2" y="34"/>
                      <a:pt x="97" y="34"/>
                      <a:pt x="93" y="37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3" y="97"/>
                      <a:pt x="33" y="102"/>
                      <a:pt x="37" y="106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58" y="147"/>
                      <a:pt x="53" y="161"/>
                      <a:pt x="49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3" y="175"/>
                      <a:pt x="0" y="179"/>
                      <a:pt x="0" y="184"/>
                    </a:cubicBezTo>
                    <a:close/>
                    <a:moveTo>
                      <a:pt x="92" y="223"/>
                    </a:moveTo>
                    <a:cubicBezTo>
                      <a:pt x="92" y="151"/>
                      <a:pt x="151" y="92"/>
                      <a:pt x="223" y="92"/>
                    </a:cubicBezTo>
                    <a:cubicBezTo>
                      <a:pt x="295" y="92"/>
                      <a:pt x="354" y="151"/>
                      <a:pt x="354" y="223"/>
                    </a:cubicBezTo>
                    <a:cubicBezTo>
                      <a:pt x="354" y="296"/>
                      <a:pt x="295" y="355"/>
                      <a:pt x="223" y="355"/>
                    </a:cubicBezTo>
                    <a:cubicBezTo>
                      <a:pt x="151" y="355"/>
                      <a:pt x="92" y="296"/>
                      <a:pt x="92" y="22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6" name="Freeform 27">
                <a:extLst>
                  <a:ext uri="{FF2B5EF4-FFF2-40B4-BE49-F238E27FC236}">
                    <a16:creationId xmlns:a16="http://schemas.microsoft.com/office/drawing/2014/main" id="{79D78DCD-BD79-400B-BAC3-8BB552CC2D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9" y="1006"/>
                <a:ext cx="378" cy="377"/>
              </a:xfrm>
              <a:custGeom>
                <a:avLst/>
                <a:gdLst>
                  <a:gd name="T0" fmla="*/ 0 w 309"/>
                  <a:gd name="T1" fmla="*/ 154 h 309"/>
                  <a:gd name="T2" fmla="*/ 154 w 309"/>
                  <a:gd name="T3" fmla="*/ 309 h 309"/>
                  <a:gd name="T4" fmla="*/ 309 w 309"/>
                  <a:gd name="T5" fmla="*/ 154 h 309"/>
                  <a:gd name="T6" fmla="*/ 154 w 309"/>
                  <a:gd name="T7" fmla="*/ 0 h 309"/>
                  <a:gd name="T8" fmla="*/ 0 w 309"/>
                  <a:gd name="T9" fmla="*/ 154 h 309"/>
                  <a:gd name="T10" fmla="*/ 23 w 309"/>
                  <a:gd name="T11" fmla="*/ 154 h 309"/>
                  <a:gd name="T12" fmla="*/ 154 w 309"/>
                  <a:gd name="T13" fmla="*/ 23 h 309"/>
                  <a:gd name="T14" fmla="*/ 285 w 309"/>
                  <a:gd name="T15" fmla="*/ 154 h 309"/>
                  <a:gd name="T16" fmla="*/ 154 w 309"/>
                  <a:gd name="T17" fmla="*/ 286 h 309"/>
                  <a:gd name="T18" fmla="*/ 23 w 309"/>
                  <a:gd name="T1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0" y="154"/>
                    </a:moveTo>
                    <a:cubicBezTo>
                      <a:pt x="0" y="240"/>
                      <a:pt x="69" y="309"/>
                      <a:pt x="154" y="309"/>
                    </a:cubicBezTo>
                    <a:cubicBezTo>
                      <a:pt x="239" y="309"/>
                      <a:pt x="309" y="240"/>
                      <a:pt x="309" y="154"/>
                    </a:cubicBezTo>
                    <a:cubicBezTo>
                      <a:pt x="309" y="69"/>
                      <a:pt x="239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lose/>
                    <a:moveTo>
                      <a:pt x="23" y="154"/>
                    </a:moveTo>
                    <a:cubicBezTo>
                      <a:pt x="23" y="82"/>
                      <a:pt x="82" y="23"/>
                      <a:pt x="154" y="23"/>
                    </a:cubicBezTo>
                    <a:cubicBezTo>
                      <a:pt x="226" y="23"/>
                      <a:pt x="285" y="82"/>
                      <a:pt x="285" y="154"/>
                    </a:cubicBezTo>
                    <a:cubicBezTo>
                      <a:pt x="285" y="227"/>
                      <a:pt x="226" y="286"/>
                      <a:pt x="154" y="286"/>
                    </a:cubicBezTo>
                    <a:cubicBezTo>
                      <a:pt x="82" y="286"/>
                      <a:pt x="23" y="227"/>
                      <a:pt x="23" y="15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07" name="Group 25">
              <a:extLst>
                <a:ext uri="{FF2B5EF4-FFF2-40B4-BE49-F238E27FC236}">
                  <a16:creationId xmlns:a16="http://schemas.microsoft.com/office/drawing/2014/main" id="{54DE43D5-023A-4238-AA87-C8B3B35406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11251" y="1633700"/>
              <a:ext cx="132718" cy="132233"/>
              <a:chOff x="3594" y="922"/>
              <a:chExt cx="547" cy="545"/>
            </a:xfrm>
          </p:grpSpPr>
          <p:sp>
            <p:nvSpPr>
              <p:cNvPr id="409" name="Freeform 26">
                <a:extLst>
                  <a:ext uri="{FF2B5EF4-FFF2-40B4-BE49-F238E27FC236}">
                    <a16:creationId xmlns:a16="http://schemas.microsoft.com/office/drawing/2014/main" id="{B5FDD05D-EEC9-483E-8FEA-C622151CE3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4" y="922"/>
                <a:ext cx="547" cy="545"/>
              </a:xfrm>
              <a:custGeom>
                <a:avLst/>
                <a:gdLst>
                  <a:gd name="T0" fmla="*/ 0 w 447"/>
                  <a:gd name="T1" fmla="*/ 184 h 447"/>
                  <a:gd name="T2" fmla="*/ 0 w 447"/>
                  <a:gd name="T3" fmla="*/ 263 h 447"/>
                  <a:gd name="T4" fmla="*/ 8 w 447"/>
                  <a:gd name="T5" fmla="*/ 272 h 447"/>
                  <a:gd name="T6" fmla="*/ 49 w 447"/>
                  <a:gd name="T7" fmla="*/ 272 h 447"/>
                  <a:gd name="T8" fmla="*/ 65 w 447"/>
                  <a:gd name="T9" fmla="*/ 313 h 447"/>
                  <a:gd name="T10" fmla="*/ 37 w 447"/>
                  <a:gd name="T11" fmla="*/ 341 h 447"/>
                  <a:gd name="T12" fmla="*/ 37 w 447"/>
                  <a:gd name="T13" fmla="*/ 353 h 447"/>
                  <a:gd name="T14" fmla="*/ 93 w 447"/>
                  <a:gd name="T15" fmla="*/ 410 h 447"/>
                  <a:gd name="T16" fmla="*/ 105 w 447"/>
                  <a:gd name="T17" fmla="*/ 410 h 447"/>
                  <a:gd name="T18" fmla="*/ 134 w 447"/>
                  <a:gd name="T19" fmla="*/ 381 h 447"/>
                  <a:gd name="T20" fmla="*/ 175 w 447"/>
                  <a:gd name="T21" fmla="*/ 398 h 447"/>
                  <a:gd name="T22" fmla="*/ 175 w 447"/>
                  <a:gd name="T23" fmla="*/ 438 h 447"/>
                  <a:gd name="T24" fmla="*/ 183 w 447"/>
                  <a:gd name="T25" fmla="*/ 447 h 447"/>
                  <a:gd name="T26" fmla="*/ 263 w 447"/>
                  <a:gd name="T27" fmla="*/ 447 h 447"/>
                  <a:gd name="T28" fmla="*/ 271 w 447"/>
                  <a:gd name="T29" fmla="*/ 438 h 447"/>
                  <a:gd name="T30" fmla="*/ 271 w 447"/>
                  <a:gd name="T31" fmla="*/ 398 h 447"/>
                  <a:gd name="T32" fmla="*/ 312 w 447"/>
                  <a:gd name="T33" fmla="*/ 381 h 447"/>
                  <a:gd name="T34" fmla="*/ 341 w 447"/>
                  <a:gd name="T35" fmla="*/ 410 h 447"/>
                  <a:gd name="T36" fmla="*/ 353 w 447"/>
                  <a:gd name="T37" fmla="*/ 410 h 447"/>
                  <a:gd name="T38" fmla="*/ 409 w 447"/>
                  <a:gd name="T39" fmla="*/ 353 h 447"/>
                  <a:gd name="T40" fmla="*/ 409 w 447"/>
                  <a:gd name="T41" fmla="*/ 341 h 447"/>
                  <a:gd name="T42" fmla="*/ 381 w 447"/>
                  <a:gd name="T43" fmla="*/ 313 h 447"/>
                  <a:gd name="T44" fmla="*/ 397 w 447"/>
                  <a:gd name="T45" fmla="*/ 272 h 447"/>
                  <a:gd name="T46" fmla="*/ 438 w 447"/>
                  <a:gd name="T47" fmla="*/ 272 h 447"/>
                  <a:gd name="T48" fmla="*/ 447 w 447"/>
                  <a:gd name="T49" fmla="*/ 263 h 447"/>
                  <a:gd name="T50" fmla="*/ 447 w 447"/>
                  <a:gd name="T51" fmla="*/ 184 h 447"/>
                  <a:gd name="T52" fmla="*/ 438 w 447"/>
                  <a:gd name="T53" fmla="*/ 175 h 447"/>
                  <a:gd name="T54" fmla="*/ 397 w 447"/>
                  <a:gd name="T55" fmla="*/ 175 h 447"/>
                  <a:gd name="T56" fmla="*/ 381 w 447"/>
                  <a:gd name="T57" fmla="*/ 135 h 447"/>
                  <a:gd name="T58" fmla="*/ 409 w 447"/>
                  <a:gd name="T59" fmla="*/ 106 h 447"/>
                  <a:gd name="T60" fmla="*/ 409 w 447"/>
                  <a:gd name="T61" fmla="*/ 94 h 447"/>
                  <a:gd name="T62" fmla="*/ 353 w 447"/>
                  <a:gd name="T63" fmla="*/ 37 h 447"/>
                  <a:gd name="T64" fmla="*/ 341 w 447"/>
                  <a:gd name="T65" fmla="*/ 37 h 447"/>
                  <a:gd name="T66" fmla="*/ 312 w 447"/>
                  <a:gd name="T67" fmla="*/ 66 h 447"/>
                  <a:gd name="T68" fmla="*/ 271 w 447"/>
                  <a:gd name="T69" fmla="*/ 49 h 447"/>
                  <a:gd name="T70" fmla="*/ 271 w 447"/>
                  <a:gd name="T71" fmla="*/ 9 h 447"/>
                  <a:gd name="T72" fmla="*/ 263 w 447"/>
                  <a:gd name="T73" fmla="*/ 0 h 447"/>
                  <a:gd name="T74" fmla="*/ 183 w 447"/>
                  <a:gd name="T75" fmla="*/ 0 h 447"/>
                  <a:gd name="T76" fmla="*/ 175 w 447"/>
                  <a:gd name="T77" fmla="*/ 9 h 447"/>
                  <a:gd name="T78" fmla="*/ 175 w 447"/>
                  <a:gd name="T79" fmla="*/ 49 h 447"/>
                  <a:gd name="T80" fmla="*/ 134 w 447"/>
                  <a:gd name="T81" fmla="*/ 66 h 447"/>
                  <a:gd name="T82" fmla="*/ 105 w 447"/>
                  <a:gd name="T83" fmla="*/ 37 h 447"/>
                  <a:gd name="T84" fmla="*/ 93 w 447"/>
                  <a:gd name="T85" fmla="*/ 37 h 447"/>
                  <a:gd name="T86" fmla="*/ 37 w 447"/>
                  <a:gd name="T87" fmla="*/ 94 h 447"/>
                  <a:gd name="T88" fmla="*/ 37 w 447"/>
                  <a:gd name="T89" fmla="*/ 106 h 447"/>
                  <a:gd name="T90" fmla="*/ 65 w 447"/>
                  <a:gd name="T91" fmla="*/ 134 h 447"/>
                  <a:gd name="T92" fmla="*/ 49 w 447"/>
                  <a:gd name="T93" fmla="*/ 175 h 447"/>
                  <a:gd name="T94" fmla="*/ 8 w 447"/>
                  <a:gd name="T95" fmla="*/ 175 h 447"/>
                  <a:gd name="T96" fmla="*/ 0 w 447"/>
                  <a:gd name="T97" fmla="*/ 184 h 447"/>
                  <a:gd name="T98" fmla="*/ 92 w 447"/>
                  <a:gd name="T99" fmla="*/ 223 h 447"/>
                  <a:gd name="T100" fmla="*/ 223 w 447"/>
                  <a:gd name="T101" fmla="*/ 92 h 447"/>
                  <a:gd name="T102" fmla="*/ 354 w 447"/>
                  <a:gd name="T103" fmla="*/ 223 h 447"/>
                  <a:gd name="T104" fmla="*/ 223 w 447"/>
                  <a:gd name="T105" fmla="*/ 355 h 447"/>
                  <a:gd name="T106" fmla="*/ 92 w 447"/>
                  <a:gd name="T107" fmla="*/ 22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7" h="447">
                    <a:moveTo>
                      <a:pt x="0" y="184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8"/>
                      <a:pt x="3" y="272"/>
                      <a:pt x="8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53" y="286"/>
                      <a:pt x="58" y="300"/>
                      <a:pt x="65" y="313"/>
                    </a:cubicBezTo>
                    <a:cubicBezTo>
                      <a:pt x="37" y="341"/>
                      <a:pt x="37" y="341"/>
                      <a:pt x="37" y="341"/>
                    </a:cubicBezTo>
                    <a:cubicBezTo>
                      <a:pt x="33" y="345"/>
                      <a:pt x="33" y="350"/>
                      <a:pt x="37" y="353"/>
                    </a:cubicBezTo>
                    <a:cubicBezTo>
                      <a:pt x="93" y="410"/>
                      <a:pt x="93" y="410"/>
                      <a:pt x="93" y="410"/>
                    </a:cubicBezTo>
                    <a:cubicBezTo>
                      <a:pt x="97" y="413"/>
                      <a:pt x="102" y="413"/>
                      <a:pt x="105" y="410"/>
                    </a:cubicBez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47" y="388"/>
                      <a:pt x="160" y="394"/>
                      <a:pt x="175" y="398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43"/>
                      <a:pt x="178" y="447"/>
                      <a:pt x="183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8" y="447"/>
                      <a:pt x="271" y="443"/>
                      <a:pt x="271" y="438"/>
                    </a:cubicBezTo>
                    <a:cubicBezTo>
                      <a:pt x="271" y="398"/>
                      <a:pt x="271" y="398"/>
                      <a:pt x="271" y="398"/>
                    </a:cubicBezTo>
                    <a:cubicBezTo>
                      <a:pt x="286" y="394"/>
                      <a:pt x="299" y="388"/>
                      <a:pt x="312" y="381"/>
                    </a:cubicBezTo>
                    <a:cubicBezTo>
                      <a:pt x="341" y="410"/>
                      <a:pt x="341" y="410"/>
                      <a:pt x="341" y="410"/>
                    </a:cubicBezTo>
                    <a:cubicBezTo>
                      <a:pt x="344" y="413"/>
                      <a:pt x="350" y="413"/>
                      <a:pt x="353" y="410"/>
                    </a:cubicBezTo>
                    <a:cubicBezTo>
                      <a:pt x="409" y="353"/>
                      <a:pt x="409" y="353"/>
                      <a:pt x="409" y="353"/>
                    </a:cubicBezTo>
                    <a:cubicBezTo>
                      <a:pt x="413" y="350"/>
                      <a:pt x="413" y="345"/>
                      <a:pt x="409" y="341"/>
                    </a:cubicBezTo>
                    <a:cubicBezTo>
                      <a:pt x="381" y="313"/>
                      <a:pt x="381" y="313"/>
                      <a:pt x="381" y="313"/>
                    </a:cubicBezTo>
                    <a:cubicBezTo>
                      <a:pt x="388" y="300"/>
                      <a:pt x="393" y="286"/>
                      <a:pt x="397" y="272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43" y="272"/>
                      <a:pt x="447" y="268"/>
                      <a:pt x="447" y="263"/>
                    </a:cubicBezTo>
                    <a:cubicBezTo>
                      <a:pt x="447" y="184"/>
                      <a:pt x="447" y="184"/>
                      <a:pt x="447" y="184"/>
                    </a:cubicBezTo>
                    <a:cubicBezTo>
                      <a:pt x="447" y="179"/>
                      <a:pt x="443" y="175"/>
                      <a:pt x="438" y="175"/>
                    </a:cubicBezTo>
                    <a:cubicBezTo>
                      <a:pt x="397" y="175"/>
                      <a:pt x="397" y="175"/>
                      <a:pt x="397" y="175"/>
                    </a:cubicBezTo>
                    <a:cubicBezTo>
                      <a:pt x="393" y="161"/>
                      <a:pt x="388" y="147"/>
                      <a:pt x="381" y="135"/>
                    </a:cubicBezTo>
                    <a:cubicBezTo>
                      <a:pt x="409" y="106"/>
                      <a:pt x="409" y="106"/>
                      <a:pt x="409" y="106"/>
                    </a:cubicBezTo>
                    <a:cubicBezTo>
                      <a:pt x="413" y="103"/>
                      <a:pt x="413" y="97"/>
                      <a:pt x="409" y="94"/>
                    </a:cubicBezTo>
                    <a:cubicBezTo>
                      <a:pt x="353" y="37"/>
                      <a:pt x="353" y="37"/>
                      <a:pt x="353" y="37"/>
                    </a:cubicBezTo>
                    <a:cubicBezTo>
                      <a:pt x="350" y="34"/>
                      <a:pt x="344" y="34"/>
                      <a:pt x="341" y="37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00" y="59"/>
                      <a:pt x="286" y="53"/>
                      <a:pt x="271" y="49"/>
                    </a:cubicBezTo>
                    <a:cubicBezTo>
                      <a:pt x="271" y="9"/>
                      <a:pt x="271" y="9"/>
                      <a:pt x="271" y="9"/>
                    </a:cubicBezTo>
                    <a:cubicBezTo>
                      <a:pt x="271" y="4"/>
                      <a:pt x="268" y="0"/>
                      <a:pt x="26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0"/>
                      <a:pt x="175" y="4"/>
                      <a:pt x="175" y="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60" y="53"/>
                      <a:pt x="147" y="59"/>
                      <a:pt x="134" y="66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2" y="34"/>
                      <a:pt x="97" y="34"/>
                      <a:pt x="93" y="37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3" y="97"/>
                      <a:pt x="33" y="102"/>
                      <a:pt x="37" y="106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58" y="147"/>
                      <a:pt x="53" y="161"/>
                      <a:pt x="49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3" y="175"/>
                      <a:pt x="0" y="179"/>
                      <a:pt x="0" y="184"/>
                    </a:cubicBezTo>
                    <a:close/>
                    <a:moveTo>
                      <a:pt x="92" y="223"/>
                    </a:moveTo>
                    <a:cubicBezTo>
                      <a:pt x="92" y="151"/>
                      <a:pt x="151" y="92"/>
                      <a:pt x="223" y="92"/>
                    </a:cubicBezTo>
                    <a:cubicBezTo>
                      <a:pt x="295" y="92"/>
                      <a:pt x="354" y="151"/>
                      <a:pt x="354" y="223"/>
                    </a:cubicBezTo>
                    <a:cubicBezTo>
                      <a:pt x="354" y="296"/>
                      <a:pt x="295" y="355"/>
                      <a:pt x="223" y="355"/>
                    </a:cubicBezTo>
                    <a:cubicBezTo>
                      <a:pt x="151" y="355"/>
                      <a:pt x="92" y="296"/>
                      <a:pt x="92" y="223"/>
                    </a:cubicBezTo>
                    <a:close/>
                  </a:path>
                </a:pathLst>
              </a:cu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10" name="Freeform 27">
                <a:extLst>
                  <a:ext uri="{FF2B5EF4-FFF2-40B4-BE49-F238E27FC236}">
                    <a16:creationId xmlns:a16="http://schemas.microsoft.com/office/drawing/2014/main" id="{BCDEDA0F-2DDF-43C5-B7B2-D2174FD49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9" y="1006"/>
                <a:ext cx="378" cy="377"/>
              </a:xfrm>
              <a:custGeom>
                <a:avLst/>
                <a:gdLst>
                  <a:gd name="T0" fmla="*/ 0 w 309"/>
                  <a:gd name="T1" fmla="*/ 154 h 309"/>
                  <a:gd name="T2" fmla="*/ 154 w 309"/>
                  <a:gd name="T3" fmla="*/ 309 h 309"/>
                  <a:gd name="T4" fmla="*/ 309 w 309"/>
                  <a:gd name="T5" fmla="*/ 154 h 309"/>
                  <a:gd name="T6" fmla="*/ 154 w 309"/>
                  <a:gd name="T7" fmla="*/ 0 h 309"/>
                  <a:gd name="T8" fmla="*/ 0 w 309"/>
                  <a:gd name="T9" fmla="*/ 154 h 309"/>
                  <a:gd name="T10" fmla="*/ 23 w 309"/>
                  <a:gd name="T11" fmla="*/ 154 h 309"/>
                  <a:gd name="T12" fmla="*/ 154 w 309"/>
                  <a:gd name="T13" fmla="*/ 23 h 309"/>
                  <a:gd name="T14" fmla="*/ 285 w 309"/>
                  <a:gd name="T15" fmla="*/ 154 h 309"/>
                  <a:gd name="T16" fmla="*/ 154 w 309"/>
                  <a:gd name="T17" fmla="*/ 286 h 309"/>
                  <a:gd name="T18" fmla="*/ 23 w 309"/>
                  <a:gd name="T1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0" y="154"/>
                    </a:moveTo>
                    <a:cubicBezTo>
                      <a:pt x="0" y="240"/>
                      <a:pt x="69" y="309"/>
                      <a:pt x="154" y="309"/>
                    </a:cubicBezTo>
                    <a:cubicBezTo>
                      <a:pt x="239" y="309"/>
                      <a:pt x="309" y="240"/>
                      <a:pt x="309" y="154"/>
                    </a:cubicBezTo>
                    <a:cubicBezTo>
                      <a:pt x="309" y="69"/>
                      <a:pt x="239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lose/>
                    <a:moveTo>
                      <a:pt x="23" y="154"/>
                    </a:moveTo>
                    <a:cubicBezTo>
                      <a:pt x="23" y="82"/>
                      <a:pt x="82" y="23"/>
                      <a:pt x="154" y="23"/>
                    </a:cubicBezTo>
                    <a:cubicBezTo>
                      <a:pt x="226" y="23"/>
                      <a:pt x="285" y="82"/>
                      <a:pt x="285" y="154"/>
                    </a:cubicBezTo>
                    <a:cubicBezTo>
                      <a:pt x="285" y="227"/>
                      <a:pt x="226" y="286"/>
                      <a:pt x="154" y="286"/>
                    </a:cubicBezTo>
                    <a:cubicBezTo>
                      <a:pt x="82" y="286"/>
                      <a:pt x="23" y="227"/>
                      <a:pt x="23" y="15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11" name="Group 25">
              <a:extLst>
                <a:ext uri="{FF2B5EF4-FFF2-40B4-BE49-F238E27FC236}">
                  <a16:creationId xmlns:a16="http://schemas.microsoft.com/office/drawing/2014/main" id="{91E04310-4479-487D-B76E-D1D47825DF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38957" y="1722165"/>
              <a:ext cx="87913" cy="87592"/>
              <a:chOff x="3594" y="922"/>
              <a:chExt cx="547" cy="545"/>
            </a:xfrm>
          </p:grpSpPr>
          <p:sp>
            <p:nvSpPr>
              <p:cNvPr id="413" name="Freeform 26">
                <a:extLst>
                  <a:ext uri="{FF2B5EF4-FFF2-40B4-BE49-F238E27FC236}">
                    <a16:creationId xmlns:a16="http://schemas.microsoft.com/office/drawing/2014/main" id="{9AD1201B-CB19-4D5D-8677-FD69B22E7B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4" y="922"/>
                <a:ext cx="547" cy="545"/>
              </a:xfrm>
              <a:custGeom>
                <a:avLst/>
                <a:gdLst>
                  <a:gd name="T0" fmla="*/ 0 w 447"/>
                  <a:gd name="T1" fmla="*/ 184 h 447"/>
                  <a:gd name="T2" fmla="*/ 0 w 447"/>
                  <a:gd name="T3" fmla="*/ 263 h 447"/>
                  <a:gd name="T4" fmla="*/ 8 w 447"/>
                  <a:gd name="T5" fmla="*/ 272 h 447"/>
                  <a:gd name="T6" fmla="*/ 49 w 447"/>
                  <a:gd name="T7" fmla="*/ 272 h 447"/>
                  <a:gd name="T8" fmla="*/ 65 w 447"/>
                  <a:gd name="T9" fmla="*/ 313 h 447"/>
                  <a:gd name="T10" fmla="*/ 37 w 447"/>
                  <a:gd name="T11" fmla="*/ 341 h 447"/>
                  <a:gd name="T12" fmla="*/ 37 w 447"/>
                  <a:gd name="T13" fmla="*/ 353 h 447"/>
                  <a:gd name="T14" fmla="*/ 93 w 447"/>
                  <a:gd name="T15" fmla="*/ 410 h 447"/>
                  <a:gd name="T16" fmla="*/ 105 w 447"/>
                  <a:gd name="T17" fmla="*/ 410 h 447"/>
                  <a:gd name="T18" fmla="*/ 134 w 447"/>
                  <a:gd name="T19" fmla="*/ 381 h 447"/>
                  <a:gd name="T20" fmla="*/ 175 w 447"/>
                  <a:gd name="T21" fmla="*/ 398 h 447"/>
                  <a:gd name="T22" fmla="*/ 175 w 447"/>
                  <a:gd name="T23" fmla="*/ 438 h 447"/>
                  <a:gd name="T24" fmla="*/ 183 w 447"/>
                  <a:gd name="T25" fmla="*/ 447 h 447"/>
                  <a:gd name="T26" fmla="*/ 263 w 447"/>
                  <a:gd name="T27" fmla="*/ 447 h 447"/>
                  <a:gd name="T28" fmla="*/ 271 w 447"/>
                  <a:gd name="T29" fmla="*/ 438 h 447"/>
                  <a:gd name="T30" fmla="*/ 271 w 447"/>
                  <a:gd name="T31" fmla="*/ 398 h 447"/>
                  <a:gd name="T32" fmla="*/ 312 w 447"/>
                  <a:gd name="T33" fmla="*/ 381 h 447"/>
                  <a:gd name="T34" fmla="*/ 341 w 447"/>
                  <a:gd name="T35" fmla="*/ 410 h 447"/>
                  <a:gd name="T36" fmla="*/ 353 w 447"/>
                  <a:gd name="T37" fmla="*/ 410 h 447"/>
                  <a:gd name="T38" fmla="*/ 409 w 447"/>
                  <a:gd name="T39" fmla="*/ 353 h 447"/>
                  <a:gd name="T40" fmla="*/ 409 w 447"/>
                  <a:gd name="T41" fmla="*/ 341 h 447"/>
                  <a:gd name="T42" fmla="*/ 381 w 447"/>
                  <a:gd name="T43" fmla="*/ 313 h 447"/>
                  <a:gd name="T44" fmla="*/ 397 w 447"/>
                  <a:gd name="T45" fmla="*/ 272 h 447"/>
                  <a:gd name="T46" fmla="*/ 438 w 447"/>
                  <a:gd name="T47" fmla="*/ 272 h 447"/>
                  <a:gd name="T48" fmla="*/ 447 w 447"/>
                  <a:gd name="T49" fmla="*/ 263 h 447"/>
                  <a:gd name="T50" fmla="*/ 447 w 447"/>
                  <a:gd name="T51" fmla="*/ 184 h 447"/>
                  <a:gd name="T52" fmla="*/ 438 w 447"/>
                  <a:gd name="T53" fmla="*/ 175 h 447"/>
                  <a:gd name="T54" fmla="*/ 397 w 447"/>
                  <a:gd name="T55" fmla="*/ 175 h 447"/>
                  <a:gd name="T56" fmla="*/ 381 w 447"/>
                  <a:gd name="T57" fmla="*/ 135 h 447"/>
                  <a:gd name="T58" fmla="*/ 409 w 447"/>
                  <a:gd name="T59" fmla="*/ 106 h 447"/>
                  <a:gd name="T60" fmla="*/ 409 w 447"/>
                  <a:gd name="T61" fmla="*/ 94 h 447"/>
                  <a:gd name="T62" fmla="*/ 353 w 447"/>
                  <a:gd name="T63" fmla="*/ 37 h 447"/>
                  <a:gd name="T64" fmla="*/ 341 w 447"/>
                  <a:gd name="T65" fmla="*/ 37 h 447"/>
                  <a:gd name="T66" fmla="*/ 312 w 447"/>
                  <a:gd name="T67" fmla="*/ 66 h 447"/>
                  <a:gd name="T68" fmla="*/ 271 w 447"/>
                  <a:gd name="T69" fmla="*/ 49 h 447"/>
                  <a:gd name="T70" fmla="*/ 271 w 447"/>
                  <a:gd name="T71" fmla="*/ 9 h 447"/>
                  <a:gd name="T72" fmla="*/ 263 w 447"/>
                  <a:gd name="T73" fmla="*/ 0 h 447"/>
                  <a:gd name="T74" fmla="*/ 183 w 447"/>
                  <a:gd name="T75" fmla="*/ 0 h 447"/>
                  <a:gd name="T76" fmla="*/ 175 w 447"/>
                  <a:gd name="T77" fmla="*/ 9 h 447"/>
                  <a:gd name="T78" fmla="*/ 175 w 447"/>
                  <a:gd name="T79" fmla="*/ 49 h 447"/>
                  <a:gd name="T80" fmla="*/ 134 w 447"/>
                  <a:gd name="T81" fmla="*/ 66 h 447"/>
                  <a:gd name="T82" fmla="*/ 105 w 447"/>
                  <a:gd name="T83" fmla="*/ 37 h 447"/>
                  <a:gd name="T84" fmla="*/ 93 w 447"/>
                  <a:gd name="T85" fmla="*/ 37 h 447"/>
                  <a:gd name="T86" fmla="*/ 37 w 447"/>
                  <a:gd name="T87" fmla="*/ 94 h 447"/>
                  <a:gd name="T88" fmla="*/ 37 w 447"/>
                  <a:gd name="T89" fmla="*/ 106 h 447"/>
                  <a:gd name="T90" fmla="*/ 65 w 447"/>
                  <a:gd name="T91" fmla="*/ 134 h 447"/>
                  <a:gd name="T92" fmla="*/ 49 w 447"/>
                  <a:gd name="T93" fmla="*/ 175 h 447"/>
                  <a:gd name="T94" fmla="*/ 8 w 447"/>
                  <a:gd name="T95" fmla="*/ 175 h 447"/>
                  <a:gd name="T96" fmla="*/ 0 w 447"/>
                  <a:gd name="T97" fmla="*/ 184 h 447"/>
                  <a:gd name="T98" fmla="*/ 92 w 447"/>
                  <a:gd name="T99" fmla="*/ 223 h 447"/>
                  <a:gd name="T100" fmla="*/ 223 w 447"/>
                  <a:gd name="T101" fmla="*/ 92 h 447"/>
                  <a:gd name="T102" fmla="*/ 354 w 447"/>
                  <a:gd name="T103" fmla="*/ 223 h 447"/>
                  <a:gd name="T104" fmla="*/ 223 w 447"/>
                  <a:gd name="T105" fmla="*/ 355 h 447"/>
                  <a:gd name="T106" fmla="*/ 92 w 447"/>
                  <a:gd name="T107" fmla="*/ 22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7" h="447">
                    <a:moveTo>
                      <a:pt x="0" y="184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8"/>
                      <a:pt x="3" y="272"/>
                      <a:pt x="8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53" y="286"/>
                      <a:pt x="58" y="300"/>
                      <a:pt x="65" y="313"/>
                    </a:cubicBezTo>
                    <a:cubicBezTo>
                      <a:pt x="37" y="341"/>
                      <a:pt x="37" y="341"/>
                      <a:pt x="37" y="341"/>
                    </a:cubicBezTo>
                    <a:cubicBezTo>
                      <a:pt x="33" y="345"/>
                      <a:pt x="33" y="350"/>
                      <a:pt x="37" y="353"/>
                    </a:cubicBezTo>
                    <a:cubicBezTo>
                      <a:pt x="93" y="410"/>
                      <a:pt x="93" y="410"/>
                      <a:pt x="93" y="410"/>
                    </a:cubicBezTo>
                    <a:cubicBezTo>
                      <a:pt x="97" y="413"/>
                      <a:pt x="102" y="413"/>
                      <a:pt x="105" y="410"/>
                    </a:cubicBez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47" y="388"/>
                      <a:pt x="160" y="394"/>
                      <a:pt x="175" y="398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43"/>
                      <a:pt x="178" y="447"/>
                      <a:pt x="183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8" y="447"/>
                      <a:pt x="271" y="443"/>
                      <a:pt x="271" y="438"/>
                    </a:cubicBezTo>
                    <a:cubicBezTo>
                      <a:pt x="271" y="398"/>
                      <a:pt x="271" y="398"/>
                      <a:pt x="271" y="398"/>
                    </a:cubicBezTo>
                    <a:cubicBezTo>
                      <a:pt x="286" y="394"/>
                      <a:pt x="299" y="388"/>
                      <a:pt x="312" y="381"/>
                    </a:cubicBezTo>
                    <a:cubicBezTo>
                      <a:pt x="341" y="410"/>
                      <a:pt x="341" y="410"/>
                      <a:pt x="341" y="410"/>
                    </a:cubicBezTo>
                    <a:cubicBezTo>
                      <a:pt x="344" y="413"/>
                      <a:pt x="350" y="413"/>
                      <a:pt x="353" y="410"/>
                    </a:cubicBezTo>
                    <a:cubicBezTo>
                      <a:pt x="409" y="353"/>
                      <a:pt x="409" y="353"/>
                      <a:pt x="409" y="353"/>
                    </a:cubicBezTo>
                    <a:cubicBezTo>
                      <a:pt x="413" y="350"/>
                      <a:pt x="413" y="345"/>
                      <a:pt x="409" y="341"/>
                    </a:cubicBezTo>
                    <a:cubicBezTo>
                      <a:pt x="381" y="313"/>
                      <a:pt x="381" y="313"/>
                      <a:pt x="381" y="313"/>
                    </a:cubicBezTo>
                    <a:cubicBezTo>
                      <a:pt x="388" y="300"/>
                      <a:pt x="393" y="286"/>
                      <a:pt x="397" y="272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43" y="272"/>
                      <a:pt x="447" y="268"/>
                      <a:pt x="447" y="263"/>
                    </a:cubicBezTo>
                    <a:cubicBezTo>
                      <a:pt x="447" y="184"/>
                      <a:pt x="447" y="184"/>
                      <a:pt x="447" y="184"/>
                    </a:cubicBezTo>
                    <a:cubicBezTo>
                      <a:pt x="447" y="179"/>
                      <a:pt x="443" y="175"/>
                      <a:pt x="438" y="175"/>
                    </a:cubicBezTo>
                    <a:cubicBezTo>
                      <a:pt x="397" y="175"/>
                      <a:pt x="397" y="175"/>
                      <a:pt x="397" y="175"/>
                    </a:cubicBezTo>
                    <a:cubicBezTo>
                      <a:pt x="393" y="161"/>
                      <a:pt x="388" y="147"/>
                      <a:pt x="381" y="135"/>
                    </a:cubicBezTo>
                    <a:cubicBezTo>
                      <a:pt x="409" y="106"/>
                      <a:pt x="409" y="106"/>
                      <a:pt x="409" y="106"/>
                    </a:cubicBezTo>
                    <a:cubicBezTo>
                      <a:pt x="413" y="103"/>
                      <a:pt x="413" y="97"/>
                      <a:pt x="409" y="94"/>
                    </a:cubicBezTo>
                    <a:cubicBezTo>
                      <a:pt x="353" y="37"/>
                      <a:pt x="353" y="37"/>
                      <a:pt x="353" y="37"/>
                    </a:cubicBezTo>
                    <a:cubicBezTo>
                      <a:pt x="350" y="34"/>
                      <a:pt x="344" y="34"/>
                      <a:pt x="341" y="37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00" y="59"/>
                      <a:pt x="286" y="53"/>
                      <a:pt x="271" y="49"/>
                    </a:cubicBezTo>
                    <a:cubicBezTo>
                      <a:pt x="271" y="9"/>
                      <a:pt x="271" y="9"/>
                      <a:pt x="271" y="9"/>
                    </a:cubicBezTo>
                    <a:cubicBezTo>
                      <a:pt x="271" y="4"/>
                      <a:pt x="268" y="0"/>
                      <a:pt x="26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0"/>
                      <a:pt x="175" y="4"/>
                      <a:pt x="175" y="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60" y="53"/>
                      <a:pt x="147" y="59"/>
                      <a:pt x="134" y="66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2" y="34"/>
                      <a:pt x="97" y="34"/>
                      <a:pt x="93" y="37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3" y="97"/>
                      <a:pt x="33" y="102"/>
                      <a:pt x="37" y="106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58" y="147"/>
                      <a:pt x="53" y="161"/>
                      <a:pt x="49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3" y="175"/>
                      <a:pt x="0" y="179"/>
                      <a:pt x="0" y="184"/>
                    </a:cubicBezTo>
                    <a:close/>
                    <a:moveTo>
                      <a:pt x="92" y="223"/>
                    </a:moveTo>
                    <a:cubicBezTo>
                      <a:pt x="92" y="151"/>
                      <a:pt x="151" y="92"/>
                      <a:pt x="223" y="92"/>
                    </a:cubicBezTo>
                    <a:cubicBezTo>
                      <a:pt x="295" y="92"/>
                      <a:pt x="354" y="151"/>
                      <a:pt x="354" y="223"/>
                    </a:cubicBezTo>
                    <a:cubicBezTo>
                      <a:pt x="354" y="296"/>
                      <a:pt x="295" y="355"/>
                      <a:pt x="223" y="355"/>
                    </a:cubicBezTo>
                    <a:cubicBezTo>
                      <a:pt x="151" y="355"/>
                      <a:pt x="92" y="296"/>
                      <a:pt x="92" y="2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14" name="Freeform 27">
                <a:extLst>
                  <a:ext uri="{FF2B5EF4-FFF2-40B4-BE49-F238E27FC236}">
                    <a16:creationId xmlns:a16="http://schemas.microsoft.com/office/drawing/2014/main" id="{857F0FE7-7261-46C7-BC9E-B40889DAA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9" y="1006"/>
                <a:ext cx="378" cy="377"/>
              </a:xfrm>
              <a:custGeom>
                <a:avLst/>
                <a:gdLst>
                  <a:gd name="T0" fmla="*/ 0 w 309"/>
                  <a:gd name="T1" fmla="*/ 154 h 309"/>
                  <a:gd name="T2" fmla="*/ 154 w 309"/>
                  <a:gd name="T3" fmla="*/ 309 h 309"/>
                  <a:gd name="T4" fmla="*/ 309 w 309"/>
                  <a:gd name="T5" fmla="*/ 154 h 309"/>
                  <a:gd name="T6" fmla="*/ 154 w 309"/>
                  <a:gd name="T7" fmla="*/ 0 h 309"/>
                  <a:gd name="T8" fmla="*/ 0 w 309"/>
                  <a:gd name="T9" fmla="*/ 154 h 309"/>
                  <a:gd name="T10" fmla="*/ 23 w 309"/>
                  <a:gd name="T11" fmla="*/ 154 h 309"/>
                  <a:gd name="T12" fmla="*/ 154 w 309"/>
                  <a:gd name="T13" fmla="*/ 23 h 309"/>
                  <a:gd name="T14" fmla="*/ 285 w 309"/>
                  <a:gd name="T15" fmla="*/ 154 h 309"/>
                  <a:gd name="T16" fmla="*/ 154 w 309"/>
                  <a:gd name="T17" fmla="*/ 286 h 309"/>
                  <a:gd name="T18" fmla="*/ 23 w 309"/>
                  <a:gd name="T1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0" y="154"/>
                    </a:moveTo>
                    <a:cubicBezTo>
                      <a:pt x="0" y="240"/>
                      <a:pt x="69" y="309"/>
                      <a:pt x="154" y="309"/>
                    </a:cubicBezTo>
                    <a:cubicBezTo>
                      <a:pt x="239" y="309"/>
                      <a:pt x="309" y="240"/>
                      <a:pt x="309" y="154"/>
                    </a:cubicBezTo>
                    <a:cubicBezTo>
                      <a:pt x="309" y="69"/>
                      <a:pt x="239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lose/>
                    <a:moveTo>
                      <a:pt x="23" y="154"/>
                    </a:moveTo>
                    <a:cubicBezTo>
                      <a:pt x="23" y="82"/>
                      <a:pt x="82" y="23"/>
                      <a:pt x="154" y="23"/>
                    </a:cubicBezTo>
                    <a:cubicBezTo>
                      <a:pt x="226" y="23"/>
                      <a:pt x="285" y="82"/>
                      <a:pt x="285" y="154"/>
                    </a:cubicBezTo>
                    <a:cubicBezTo>
                      <a:pt x="285" y="227"/>
                      <a:pt x="226" y="286"/>
                      <a:pt x="154" y="286"/>
                    </a:cubicBezTo>
                    <a:cubicBezTo>
                      <a:pt x="82" y="286"/>
                      <a:pt x="23" y="227"/>
                      <a:pt x="23" y="15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16" name="Group 25">
              <a:extLst>
                <a:ext uri="{FF2B5EF4-FFF2-40B4-BE49-F238E27FC236}">
                  <a16:creationId xmlns:a16="http://schemas.microsoft.com/office/drawing/2014/main" id="{605D473B-08B1-461E-AFAB-B5F839DC6B4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045340" flipH="1">
              <a:off x="6934622" y="1602706"/>
              <a:ext cx="176703" cy="176057"/>
              <a:chOff x="3594" y="922"/>
              <a:chExt cx="547" cy="545"/>
            </a:xfrm>
          </p:grpSpPr>
          <p:sp>
            <p:nvSpPr>
              <p:cNvPr id="423" name="Freeform 26">
                <a:extLst>
                  <a:ext uri="{FF2B5EF4-FFF2-40B4-BE49-F238E27FC236}">
                    <a16:creationId xmlns:a16="http://schemas.microsoft.com/office/drawing/2014/main" id="{A2052BAE-D780-4172-95F7-65EA0C815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4" y="922"/>
                <a:ext cx="547" cy="545"/>
              </a:xfrm>
              <a:custGeom>
                <a:avLst/>
                <a:gdLst>
                  <a:gd name="T0" fmla="*/ 0 w 447"/>
                  <a:gd name="T1" fmla="*/ 184 h 447"/>
                  <a:gd name="T2" fmla="*/ 0 w 447"/>
                  <a:gd name="T3" fmla="*/ 263 h 447"/>
                  <a:gd name="T4" fmla="*/ 8 w 447"/>
                  <a:gd name="T5" fmla="*/ 272 h 447"/>
                  <a:gd name="T6" fmla="*/ 49 w 447"/>
                  <a:gd name="T7" fmla="*/ 272 h 447"/>
                  <a:gd name="T8" fmla="*/ 65 w 447"/>
                  <a:gd name="T9" fmla="*/ 313 h 447"/>
                  <a:gd name="T10" fmla="*/ 37 w 447"/>
                  <a:gd name="T11" fmla="*/ 341 h 447"/>
                  <a:gd name="T12" fmla="*/ 37 w 447"/>
                  <a:gd name="T13" fmla="*/ 353 h 447"/>
                  <a:gd name="T14" fmla="*/ 93 w 447"/>
                  <a:gd name="T15" fmla="*/ 410 h 447"/>
                  <a:gd name="T16" fmla="*/ 105 w 447"/>
                  <a:gd name="T17" fmla="*/ 410 h 447"/>
                  <a:gd name="T18" fmla="*/ 134 w 447"/>
                  <a:gd name="T19" fmla="*/ 381 h 447"/>
                  <a:gd name="T20" fmla="*/ 175 w 447"/>
                  <a:gd name="T21" fmla="*/ 398 h 447"/>
                  <a:gd name="T22" fmla="*/ 175 w 447"/>
                  <a:gd name="T23" fmla="*/ 438 h 447"/>
                  <a:gd name="T24" fmla="*/ 183 w 447"/>
                  <a:gd name="T25" fmla="*/ 447 h 447"/>
                  <a:gd name="T26" fmla="*/ 263 w 447"/>
                  <a:gd name="T27" fmla="*/ 447 h 447"/>
                  <a:gd name="T28" fmla="*/ 271 w 447"/>
                  <a:gd name="T29" fmla="*/ 438 h 447"/>
                  <a:gd name="T30" fmla="*/ 271 w 447"/>
                  <a:gd name="T31" fmla="*/ 398 h 447"/>
                  <a:gd name="T32" fmla="*/ 312 w 447"/>
                  <a:gd name="T33" fmla="*/ 381 h 447"/>
                  <a:gd name="T34" fmla="*/ 341 w 447"/>
                  <a:gd name="T35" fmla="*/ 410 h 447"/>
                  <a:gd name="T36" fmla="*/ 353 w 447"/>
                  <a:gd name="T37" fmla="*/ 410 h 447"/>
                  <a:gd name="T38" fmla="*/ 409 w 447"/>
                  <a:gd name="T39" fmla="*/ 353 h 447"/>
                  <a:gd name="T40" fmla="*/ 409 w 447"/>
                  <a:gd name="T41" fmla="*/ 341 h 447"/>
                  <a:gd name="T42" fmla="*/ 381 w 447"/>
                  <a:gd name="T43" fmla="*/ 313 h 447"/>
                  <a:gd name="T44" fmla="*/ 397 w 447"/>
                  <a:gd name="T45" fmla="*/ 272 h 447"/>
                  <a:gd name="T46" fmla="*/ 438 w 447"/>
                  <a:gd name="T47" fmla="*/ 272 h 447"/>
                  <a:gd name="T48" fmla="*/ 447 w 447"/>
                  <a:gd name="T49" fmla="*/ 263 h 447"/>
                  <a:gd name="T50" fmla="*/ 447 w 447"/>
                  <a:gd name="T51" fmla="*/ 184 h 447"/>
                  <a:gd name="T52" fmla="*/ 438 w 447"/>
                  <a:gd name="T53" fmla="*/ 175 h 447"/>
                  <a:gd name="T54" fmla="*/ 397 w 447"/>
                  <a:gd name="T55" fmla="*/ 175 h 447"/>
                  <a:gd name="T56" fmla="*/ 381 w 447"/>
                  <a:gd name="T57" fmla="*/ 135 h 447"/>
                  <a:gd name="T58" fmla="*/ 409 w 447"/>
                  <a:gd name="T59" fmla="*/ 106 h 447"/>
                  <a:gd name="T60" fmla="*/ 409 w 447"/>
                  <a:gd name="T61" fmla="*/ 94 h 447"/>
                  <a:gd name="T62" fmla="*/ 353 w 447"/>
                  <a:gd name="T63" fmla="*/ 37 h 447"/>
                  <a:gd name="T64" fmla="*/ 341 w 447"/>
                  <a:gd name="T65" fmla="*/ 37 h 447"/>
                  <a:gd name="T66" fmla="*/ 312 w 447"/>
                  <a:gd name="T67" fmla="*/ 66 h 447"/>
                  <a:gd name="T68" fmla="*/ 271 w 447"/>
                  <a:gd name="T69" fmla="*/ 49 h 447"/>
                  <a:gd name="T70" fmla="*/ 271 w 447"/>
                  <a:gd name="T71" fmla="*/ 9 h 447"/>
                  <a:gd name="T72" fmla="*/ 263 w 447"/>
                  <a:gd name="T73" fmla="*/ 0 h 447"/>
                  <a:gd name="T74" fmla="*/ 183 w 447"/>
                  <a:gd name="T75" fmla="*/ 0 h 447"/>
                  <a:gd name="T76" fmla="*/ 175 w 447"/>
                  <a:gd name="T77" fmla="*/ 9 h 447"/>
                  <a:gd name="T78" fmla="*/ 175 w 447"/>
                  <a:gd name="T79" fmla="*/ 49 h 447"/>
                  <a:gd name="T80" fmla="*/ 134 w 447"/>
                  <a:gd name="T81" fmla="*/ 66 h 447"/>
                  <a:gd name="T82" fmla="*/ 105 w 447"/>
                  <a:gd name="T83" fmla="*/ 37 h 447"/>
                  <a:gd name="T84" fmla="*/ 93 w 447"/>
                  <a:gd name="T85" fmla="*/ 37 h 447"/>
                  <a:gd name="T86" fmla="*/ 37 w 447"/>
                  <a:gd name="T87" fmla="*/ 94 h 447"/>
                  <a:gd name="T88" fmla="*/ 37 w 447"/>
                  <a:gd name="T89" fmla="*/ 106 h 447"/>
                  <a:gd name="T90" fmla="*/ 65 w 447"/>
                  <a:gd name="T91" fmla="*/ 134 h 447"/>
                  <a:gd name="T92" fmla="*/ 49 w 447"/>
                  <a:gd name="T93" fmla="*/ 175 h 447"/>
                  <a:gd name="T94" fmla="*/ 8 w 447"/>
                  <a:gd name="T95" fmla="*/ 175 h 447"/>
                  <a:gd name="T96" fmla="*/ 0 w 447"/>
                  <a:gd name="T97" fmla="*/ 184 h 447"/>
                  <a:gd name="T98" fmla="*/ 92 w 447"/>
                  <a:gd name="T99" fmla="*/ 223 h 447"/>
                  <a:gd name="T100" fmla="*/ 223 w 447"/>
                  <a:gd name="T101" fmla="*/ 92 h 447"/>
                  <a:gd name="T102" fmla="*/ 354 w 447"/>
                  <a:gd name="T103" fmla="*/ 223 h 447"/>
                  <a:gd name="T104" fmla="*/ 223 w 447"/>
                  <a:gd name="T105" fmla="*/ 355 h 447"/>
                  <a:gd name="T106" fmla="*/ 92 w 447"/>
                  <a:gd name="T107" fmla="*/ 22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7" h="447">
                    <a:moveTo>
                      <a:pt x="0" y="184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8"/>
                      <a:pt x="3" y="272"/>
                      <a:pt x="8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53" y="286"/>
                      <a:pt x="58" y="300"/>
                      <a:pt x="65" y="313"/>
                    </a:cubicBezTo>
                    <a:cubicBezTo>
                      <a:pt x="37" y="341"/>
                      <a:pt x="37" y="341"/>
                      <a:pt x="37" y="341"/>
                    </a:cubicBezTo>
                    <a:cubicBezTo>
                      <a:pt x="33" y="345"/>
                      <a:pt x="33" y="350"/>
                      <a:pt x="37" y="353"/>
                    </a:cubicBezTo>
                    <a:cubicBezTo>
                      <a:pt x="93" y="410"/>
                      <a:pt x="93" y="410"/>
                      <a:pt x="93" y="410"/>
                    </a:cubicBezTo>
                    <a:cubicBezTo>
                      <a:pt x="97" y="413"/>
                      <a:pt x="102" y="413"/>
                      <a:pt x="105" y="410"/>
                    </a:cubicBez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47" y="388"/>
                      <a:pt x="160" y="394"/>
                      <a:pt x="175" y="398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43"/>
                      <a:pt x="178" y="447"/>
                      <a:pt x="183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8" y="447"/>
                      <a:pt x="271" y="443"/>
                      <a:pt x="271" y="438"/>
                    </a:cubicBezTo>
                    <a:cubicBezTo>
                      <a:pt x="271" y="398"/>
                      <a:pt x="271" y="398"/>
                      <a:pt x="271" y="398"/>
                    </a:cubicBezTo>
                    <a:cubicBezTo>
                      <a:pt x="286" y="394"/>
                      <a:pt x="299" y="388"/>
                      <a:pt x="312" y="381"/>
                    </a:cubicBezTo>
                    <a:cubicBezTo>
                      <a:pt x="341" y="410"/>
                      <a:pt x="341" y="410"/>
                      <a:pt x="341" y="410"/>
                    </a:cubicBezTo>
                    <a:cubicBezTo>
                      <a:pt x="344" y="413"/>
                      <a:pt x="350" y="413"/>
                      <a:pt x="353" y="410"/>
                    </a:cubicBezTo>
                    <a:cubicBezTo>
                      <a:pt x="409" y="353"/>
                      <a:pt x="409" y="353"/>
                      <a:pt x="409" y="353"/>
                    </a:cubicBezTo>
                    <a:cubicBezTo>
                      <a:pt x="413" y="350"/>
                      <a:pt x="413" y="345"/>
                      <a:pt x="409" y="341"/>
                    </a:cubicBezTo>
                    <a:cubicBezTo>
                      <a:pt x="381" y="313"/>
                      <a:pt x="381" y="313"/>
                      <a:pt x="381" y="313"/>
                    </a:cubicBezTo>
                    <a:cubicBezTo>
                      <a:pt x="388" y="300"/>
                      <a:pt x="393" y="286"/>
                      <a:pt x="397" y="272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43" y="272"/>
                      <a:pt x="447" y="268"/>
                      <a:pt x="447" y="263"/>
                    </a:cubicBezTo>
                    <a:cubicBezTo>
                      <a:pt x="447" y="184"/>
                      <a:pt x="447" y="184"/>
                      <a:pt x="447" y="184"/>
                    </a:cubicBezTo>
                    <a:cubicBezTo>
                      <a:pt x="447" y="179"/>
                      <a:pt x="443" y="175"/>
                      <a:pt x="438" y="175"/>
                    </a:cubicBezTo>
                    <a:cubicBezTo>
                      <a:pt x="397" y="175"/>
                      <a:pt x="397" y="175"/>
                      <a:pt x="397" y="175"/>
                    </a:cubicBezTo>
                    <a:cubicBezTo>
                      <a:pt x="393" y="161"/>
                      <a:pt x="388" y="147"/>
                      <a:pt x="381" y="135"/>
                    </a:cubicBezTo>
                    <a:cubicBezTo>
                      <a:pt x="409" y="106"/>
                      <a:pt x="409" y="106"/>
                      <a:pt x="409" y="106"/>
                    </a:cubicBezTo>
                    <a:cubicBezTo>
                      <a:pt x="413" y="103"/>
                      <a:pt x="413" y="97"/>
                      <a:pt x="409" y="94"/>
                    </a:cubicBezTo>
                    <a:cubicBezTo>
                      <a:pt x="353" y="37"/>
                      <a:pt x="353" y="37"/>
                      <a:pt x="353" y="37"/>
                    </a:cubicBezTo>
                    <a:cubicBezTo>
                      <a:pt x="350" y="34"/>
                      <a:pt x="344" y="34"/>
                      <a:pt x="341" y="37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00" y="59"/>
                      <a:pt x="286" y="53"/>
                      <a:pt x="271" y="49"/>
                    </a:cubicBezTo>
                    <a:cubicBezTo>
                      <a:pt x="271" y="9"/>
                      <a:pt x="271" y="9"/>
                      <a:pt x="271" y="9"/>
                    </a:cubicBezTo>
                    <a:cubicBezTo>
                      <a:pt x="271" y="4"/>
                      <a:pt x="268" y="0"/>
                      <a:pt x="26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0"/>
                      <a:pt x="175" y="4"/>
                      <a:pt x="175" y="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60" y="53"/>
                      <a:pt x="147" y="59"/>
                      <a:pt x="134" y="66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2" y="34"/>
                      <a:pt x="97" y="34"/>
                      <a:pt x="93" y="37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3" y="97"/>
                      <a:pt x="33" y="102"/>
                      <a:pt x="37" y="106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58" y="147"/>
                      <a:pt x="53" y="161"/>
                      <a:pt x="49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3" y="175"/>
                      <a:pt x="0" y="179"/>
                      <a:pt x="0" y="184"/>
                    </a:cubicBezTo>
                    <a:close/>
                    <a:moveTo>
                      <a:pt x="92" y="223"/>
                    </a:moveTo>
                    <a:cubicBezTo>
                      <a:pt x="92" y="151"/>
                      <a:pt x="151" y="92"/>
                      <a:pt x="223" y="92"/>
                    </a:cubicBezTo>
                    <a:cubicBezTo>
                      <a:pt x="295" y="92"/>
                      <a:pt x="354" y="151"/>
                      <a:pt x="354" y="223"/>
                    </a:cubicBezTo>
                    <a:cubicBezTo>
                      <a:pt x="354" y="296"/>
                      <a:pt x="295" y="355"/>
                      <a:pt x="223" y="355"/>
                    </a:cubicBezTo>
                    <a:cubicBezTo>
                      <a:pt x="151" y="355"/>
                      <a:pt x="92" y="296"/>
                      <a:pt x="92" y="22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4" name="Freeform 27">
                <a:extLst>
                  <a:ext uri="{FF2B5EF4-FFF2-40B4-BE49-F238E27FC236}">
                    <a16:creationId xmlns:a16="http://schemas.microsoft.com/office/drawing/2014/main" id="{503712B8-3589-4F24-8775-D2EBA04B39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9" y="1006"/>
                <a:ext cx="378" cy="377"/>
              </a:xfrm>
              <a:custGeom>
                <a:avLst/>
                <a:gdLst>
                  <a:gd name="T0" fmla="*/ 0 w 309"/>
                  <a:gd name="T1" fmla="*/ 154 h 309"/>
                  <a:gd name="T2" fmla="*/ 154 w 309"/>
                  <a:gd name="T3" fmla="*/ 309 h 309"/>
                  <a:gd name="T4" fmla="*/ 309 w 309"/>
                  <a:gd name="T5" fmla="*/ 154 h 309"/>
                  <a:gd name="T6" fmla="*/ 154 w 309"/>
                  <a:gd name="T7" fmla="*/ 0 h 309"/>
                  <a:gd name="T8" fmla="*/ 0 w 309"/>
                  <a:gd name="T9" fmla="*/ 154 h 309"/>
                  <a:gd name="T10" fmla="*/ 23 w 309"/>
                  <a:gd name="T11" fmla="*/ 154 h 309"/>
                  <a:gd name="T12" fmla="*/ 154 w 309"/>
                  <a:gd name="T13" fmla="*/ 23 h 309"/>
                  <a:gd name="T14" fmla="*/ 285 w 309"/>
                  <a:gd name="T15" fmla="*/ 154 h 309"/>
                  <a:gd name="T16" fmla="*/ 154 w 309"/>
                  <a:gd name="T17" fmla="*/ 286 h 309"/>
                  <a:gd name="T18" fmla="*/ 23 w 309"/>
                  <a:gd name="T1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0" y="154"/>
                    </a:moveTo>
                    <a:cubicBezTo>
                      <a:pt x="0" y="240"/>
                      <a:pt x="69" y="309"/>
                      <a:pt x="154" y="309"/>
                    </a:cubicBezTo>
                    <a:cubicBezTo>
                      <a:pt x="239" y="309"/>
                      <a:pt x="309" y="240"/>
                      <a:pt x="309" y="154"/>
                    </a:cubicBezTo>
                    <a:cubicBezTo>
                      <a:pt x="309" y="69"/>
                      <a:pt x="239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lose/>
                    <a:moveTo>
                      <a:pt x="23" y="154"/>
                    </a:moveTo>
                    <a:cubicBezTo>
                      <a:pt x="23" y="82"/>
                      <a:pt x="82" y="23"/>
                      <a:pt x="154" y="23"/>
                    </a:cubicBezTo>
                    <a:cubicBezTo>
                      <a:pt x="226" y="23"/>
                      <a:pt x="285" y="82"/>
                      <a:pt x="285" y="154"/>
                    </a:cubicBezTo>
                    <a:cubicBezTo>
                      <a:pt x="285" y="227"/>
                      <a:pt x="226" y="286"/>
                      <a:pt x="154" y="286"/>
                    </a:cubicBezTo>
                    <a:cubicBezTo>
                      <a:pt x="82" y="286"/>
                      <a:pt x="23" y="227"/>
                      <a:pt x="23" y="15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17" name="Group 25">
              <a:extLst>
                <a:ext uri="{FF2B5EF4-FFF2-40B4-BE49-F238E27FC236}">
                  <a16:creationId xmlns:a16="http://schemas.microsoft.com/office/drawing/2014/main" id="{1D76E7BC-9AC0-4B48-B9B2-069FA834CB3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045340" flipH="1">
              <a:off x="7095014" y="1548456"/>
              <a:ext cx="132718" cy="132233"/>
              <a:chOff x="3594" y="922"/>
              <a:chExt cx="547" cy="545"/>
            </a:xfrm>
          </p:grpSpPr>
          <p:sp>
            <p:nvSpPr>
              <p:cNvPr id="421" name="Freeform 26">
                <a:extLst>
                  <a:ext uri="{FF2B5EF4-FFF2-40B4-BE49-F238E27FC236}">
                    <a16:creationId xmlns:a16="http://schemas.microsoft.com/office/drawing/2014/main" id="{E3357B23-A2B3-4D0B-89A0-0EA16EF72E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4" y="922"/>
                <a:ext cx="547" cy="545"/>
              </a:xfrm>
              <a:custGeom>
                <a:avLst/>
                <a:gdLst>
                  <a:gd name="T0" fmla="*/ 0 w 447"/>
                  <a:gd name="T1" fmla="*/ 184 h 447"/>
                  <a:gd name="T2" fmla="*/ 0 w 447"/>
                  <a:gd name="T3" fmla="*/ 263 h 447"/>
                  <a:gd name="T4" fmla="*/ 8 w 447"/>
                  <a:gd name="T5" fmla="*/ 272 h 447"/>
                  <a:gd name="T6" fmla="*/ 49 w 447"/>
                  <a:gd name="T7" fmla="*/ 272 h 447"/>
                  <a:gd name="T8" fmla="*/ 65 w 447"/>
                  <a:gd name="T9" fmla="*/ 313 h 447"/>
                  <a:gd name="T10" fmla="*/ 37 w 447"/>
                  <a:gd name="T11" fmla="*/ 341 h 447"/>
                  <a:gd name="T12" fmla="*/ 37 w 447"/>
                  <a:gd name="T13" fmla="*/ 353 h 447"/>
                  <a:gd name="T14" fmla="*/ 93 w 447"/>
                  <a:gd name="T15" fmla="*/ 410 h 447"/>
                  <a:gd name="T16" fmla="*/ 105 w 447"/>
                  <a:gd name="T17" fmla="*/ 410 h 447"/>
                  <a:gd name="T18" fmla="*/ 134 w 447"/>
                  <a:gd name="T19" fmla="*/ 381 h 447"/>
                  <a:gd name="T20" fmla="*/ 175 w 447"/>
                  <a:gd name="T21" fmla="*/ 398 h 447"/>
                  <a:gd name="T22" fmla="*/ 175 w 447"/>
                  <a:gd name="T23" fmla="*/ 438 h 447"/>
                  <a:gd name="T24" fmla="*/ 183 w 447"/>
                  <a:gd name="T25" fmla="*/ 447 h 447"/>
                  <a:gd name="T26" fmla="*/ 263 w 447"/>
                  <a:gd name="T27" fmla="*/ 447 h 447"/>
                  <a:gd name="T28" fmla="*/ 271 w 447"/>
                  <a:gd name="T29" fmla="*/ 438 h 447"/>
                  <a:gd name="T30" fmla="*/ 271 w 447"/>
                  <a:gd name="T31" fmla="*/ 398 h 447"/>
                  <a:gd name="T32" fmla="*/ 312 w 447"/>
                  <a:gd name="T33" fmla="*/ 381 h 447"/>
                  <a:gd name="T34" fmla="*/ 341 w 447"/>
                  <a:gd name="T35" fmla="*/ 410 h 447"/>
                  <a:gd name="T36" fmla="*/ 353 w 447"/>
                  <a:gd name="T37" fmla="*/ 410 h 447"/>
                  <a:gd name="T38" fmla="*/ 409 w 447"/>
                  <a:gd name="T39" fmla="*/ 353 h 447"/>
                  <a:gd name="T40" fmla="*/ 409 w 447"/>
                  <a:gd name="T41" fmla="*/ 341 h 447"/>
                  <a:gd name="T42" fmla="*/ 381 w 447"/>
                  <a:gd name="T43" fmla="*/ 313 h 447"/>
                  <a:gd name="T44" fmla="*/ 397 w 447"/>
                  <a:gd name="T45" fmla="*/ 272 h 447"/>
                  <a:gd name="T46" fmla="*/ 438 w 447"/>
                  <a:gd name="T47" fmla="*/ 272 h 447"/>
                  <a:gd name="T48" fmla="*/ 447 w 447"/>
                  <a:gd name="T49" fmla="*/ 263 h 447"/>
                  <a:gd name="T50" fmla="*/ 447 w 447"/>
                  <a:gd name="T51" fmla="*/ 184 h 447"/>
                  <a:gd name="T52" fmla="*/ 438 w 447"/>
                  <a:gd name="T53" fmla="*/ 175 h 447"/>
                  <a:gd name="T54" fmla="*/ 397 w 447"/>
                  <a:gd name="T55" fmla="*/ 175 h 447"/>
                  <a:gd name="T56" fmla="*/ 381 w 447"/>
                  <a:gd name="T57" fmla="*/ 135 h 447"/>
                  <a:gd name="T58" fmla="*/ 409 w 447"/>
                  <a:gd name="T59" fmla="*/ 106 h 447"/>
                  <a:gd name="T60" fmla="*/ 409 w 447"/>
                  <a:gd name="T61" fmla="*/ 94 h 447"/>
                  <a:gd name="T62" fmla="*/ 353 w 447"/>
                  <a:gd name="T63" fmla="*/ 37 h 447"/>
                  <a:gd name="T64" fmla="*/ 341 w 447"/>
                  <a:gd name="T65" fmla="*/ 37 h 447"/>
                  <a:gd name="T66" fmla="*/ 312 w 447"/>
                  <a:gd name="T67" fmla="*/ 66 h 447"/>
                  <a:gd name="T68" fmla="*/ 271 w 447"/>
                  <a:gd name="T69" fmla="*/ 49 h 447"/>
                  <a:gd name="T70" fmla="*/ 271 w 447"/>
                  <a:gd name="T71" fmla="*/ 9 h 447"/>
                  <a:gd name="T72" fmla="*/ 263 w 447"/>
                  <a:gd name="T73" fmla="*/ 0 h 447"/>
                  <a:gd name="T74" fmla="*/ 183 w 447"/>
                  <a:gd name="T75" fmla="*/ 0 h 447"/>
                  <a:gd name="T76" fmla="*/ 175 w 447"/>
                  <a:gd name="T77" fmla="*/ 9 h 447"/>
                  <a:gd name="T78" fmla="*/ 175 w 447"/>
                  <a:gd name="T79" fmla="*/ 49 h 447"/>
                  <a:gd name="T80" fmla="*/ 134 w 447"/>
                  <a:gd name="T81" fmla="*/ 66 h 447"/>
                  <a:gd name="T82" fmla="*/ 105 w 447"/>
                  <a:gd name="T83" fmla="*/ 37 h 447"/>
                  <a:gd name="T84" fmla="*/ 93 w 447"/>
                  <a:gd name="T85" fmla="*/ 37 h 447"/>
                  <a:gd name="T86" fmla="*/ 37 w 447"/>
                  <a:gd name="T87" fmla="*/ 94 h 447"/>
                  <a:gd name="T88" fmla="*/ 37 w 447"/>
                  <a:gd name="T89" fmla="*/ 106 h 447"/>
                  <a:gd name="T90" fmla="*/ 65 w 447"/>
                  <a:gd name="T91" fmla="*/ 134 h 447"/>
                  <a:gd name="T92" fmla="*/ 49 w 447"/>
                  <a:gd name="T93" fmla="*/ 175 h 447"/>
                  <a:gd name="T94" fmla="*/ 8 w 447"/>
                  <a:gd name="T95" fmla="*/ 175 h 447"/>
                  <a:gd name="T96" fmla="*/ 0 w 447"/>
                  <a:gd name="T97" fmla="*/ 184 h 447"/>
                  <a:gd name="T98" fmla="*/ 92 w 447"/>
                  <a:gd name="T99" fmla="*/ 223 h 447"/>
                  <a:gd name="T100" fmla="*/ 223 w 447"/>
                  <a:gd name="T101" fmla="*/ 92 h 447"/>
                  <a:gd name="T102" fmla="*/ 354 w 447"/>
                  <a:gd name="T103" fmla="*/ 223 h 447"/>
                  <a:gd name="T104" fmla="*/ 223 w 447"/>
                  <a:gd name="T105" fmla="*/ 355 h 447"/>
                  <a:gd name="T106" fmla="*/ 92 w 447"/>
                  <a:gd name="T107" fmla="*/ 22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7" h="447">
                    <a:moveTo>
                      <a:pt x="0" y="184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8"/>
                      <a:pt x="3" y="272"/>
                      <a:pt x="8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53" y="286"/>
                      <a:pt x="58" y="300"/>
                      <a:pt x="65" y="313"/>
                    </a:cubicBezTo>
                    <a:cubicBezTo>
                      <a:pt x="37" y="341"/>
                      <a:pt x="37" y="341"/>
                      <a:pt x="37" y="341"/>
                    </a:cubicBezTo>
                    <a:cubicBezTo>
                      <a:pt x="33" y="345"/>
                      <a:pt x="33" y="350"/>
                      <a:pt x="37" y="353"/>
                    </a:cubicBezTo>
                    <a:cubicBezTo>
                      <a:pt x="93" y="410"/>
                      <a:pt x="93" y="410"/>
                      <a:pt x="93" y="410"/>
                    </a:cubicBezTo>
                    <a:cubicBezTo>
                      <a:pt x="97" y="413"/>
                      <a:pt x="102" y="413"/>
                      <a:pt x="105" y="410"/>
                    </a:cubicBez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47" y="388"/>
                      <a:pt x="160" y="394"/>
                      <a:pt x="175" y="398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43"/>
                      <a:pt x="178" y="447"/>
                      <a:pt x="183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8" y="447"/>
                      <a:pt x="271" y="443"/>
                      <a:pt x="271" y="438"/>
                    </a:cubicBezTo>
                    <a:cubicBezTo>
                      <a:pt x="271" y="398"/>
                      <a:pt x="271" y="398"/>
                      <a:pt x="271" y="398"/>
                    </a:cubicBezTo>
                    <a:cubicBezTo>
                      <a:pt x="286" y="394"/>
                      <a:pt x="299" y="388"/>
                      <a:pt x="312" y="381"/>
                    </a:cubicBezTo>
                    <a:cubicBezTo>
                      <a:pt x="341" y="410"/>
                      <a:pt x="341" y="410"/>
                      <a:pt x="341" y="410"/>
                    </a:cubicBezTo>
                    <a:cubicBezTo>
                      <a:pt x="344" y="413"/>
                      <a:pt x="350" y="413"/>
                      <a:pt x="353" y="410"/>
                    </a:cubicBezTo>
                    <a:cubicBezTo>
                      <a:pt x="409" y="353"/>
                      <a:pt x="409" y="353"/>
                      <a:pt x="409" y="353"/>
                    </a:cubicBezTo>
                    <a:cubicBezTo>
                      <a:pt x="413" y="350"/>
                      <a:pt x="413" y="345"/>
                      <a:pt x="409" y="341"/>
                    </a:cubicBezTo>
                    <a:cubicBezTo>
                      <a:pt x="381" y="313"/>
                      <a:pt x="381" y="313"/>
                      <a:pt x="381" y="313"/>
                    </a:cubicBezTo>
                    <a:cubicBezTo>
                      <a:pt x="388" y="300"/>
                      <a:pt x="393" y="286"/>
                      <a:pt x="397" y="272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43" y="272"/>
                      <a:pt x="447" y="268"/>
                      <a:pt x="447" y="263"/>
                    </a:cubicBezTo>
                    <a:cubicBezTo>
                      <a:pt x="447" y="184"/>
                      <a:pt x="447" y="184"/>
                      <a:pt x="447" y="184"/>
                    </a:cubicBezTo>
                    <a:cubicBezTo>
                      <a:pt x="447" y="179"/>
                      <a:pt x="443" y="175"/>
                      <a:pt x="438" y="175"/>
                    </a:cubicBezTo>
                    <a:cubicBezTo>
                      <a:pt x="397" y="175"/>
                      <a:pt x="397" y="175"/>
                      <a:pt x="397" y="175"/>
                    </a:cubicBezTo>
                    <a:cubicBezTo>
                      <a:pt x="393" y="161"/>
                      <a:pt x="388" y="147"/>
                      <a:pt x="381" y="135"/>
                    </a:cubicBezTo>
                    <a:cubicBezTo>
                      <a:pt x="409" y="106"/>
                      <a:pt x="409" y="106"/>
                      <a:pt x="409" y="106"/>
                    </a:cubicBezTo>
                    <a:cubicBezTo>
                      <a:pt x="413" y="103"/>
                      <a:pt x="413" y="97"/>
                      <a:pt x="409" y="94"/>
                    </a:cubicBezTo>
                    <a:cubicBezTo>
                      <a:pt x="353" y="37"/>
                      <a:pt x="353" y="37"/>
                      <a:pt x="353" y="37"/>
                    </a:cubicBezTo>
                    <a:cubicBezTo>
                      <a:pt x="350" y="34"/>
                      <a:pt x="344" y="34"/>
                      <a:pt x="341" y="37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00" y="59"/>
                      <a:pt x="286" y="53"/>
                      <a:pt x="271" y="49"/>
                    </a:cubicBezTo>
                    <a:cubicBezTo>
                      <a:pt x="271" y="9"/>
                      <a:pt x="271" y="9"/>
                      <a:pt x="271" y="9"/>
                    </a:cubicBezTo>
                    <a:cubicBezTo>
                      <a:pt x="271" y="4"/>
                      <a:pt x="268" y="0"/>
                      <a:pt x="26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0"/>
                      <a:pt x="175" y="4"/>
                      <a:pt x="175" y="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60" y="53"/>
                      <a:pt x="147" y="59"/>
                      <a:pt x="134" y="66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2" y="34"/>
                      <a:pt x="97" y="34"/>
                      <a:pt x="93" y="37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3" y="97"/>
                      <a:pt x="33" y="102"/>
                      <a:pt x="37" y="106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58" y="147"/>
                      <a:pt x="53" y="161"/>
                      <a:pt x="49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3" y="175"/>
                      <a:pt x="0" y="179"/>
                      <a:pt x="0" y="184"/>
                    </a:cubicBezTo>
                    <a:close/>
                    <a:moveTo>
                      <a:pt x="92" y="223"/>
                    </a:moveTo>
                    <a:cubicBezTo>
                      <a:pt x="92" y="151"/>
                      <a:pt x="151" y="92"/>
                      <a:pt x="223" y="92"/>
                    </a:cubicBezTo>
                    <a:cubicBezTo>
                      <a:pt x="295" y="92"/>
                      <a:pt x="354" y="151"/>
                      <a:pt x="354" y="223"/>
                    </a:cubicBezTo>
                    <a:cubicBezTo>
                      <a:pt x="354" y="296"/>
                      <a:pt x="295" y="355"/>
                      <a:pt x="223" y="355"/>
                    </a:cubicBezTo>
                    <a:cubicBezTo>
                      <a:pt x="151" y="355"/>
                      <a:pt x="92" y="296"/>
                      <a:pt x="92" y="223"/>
                    </a:cubicBezTo>
                    <a:close/>
                  </a:path>
                </a:pathLst>
              </a:cu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2" name="Freeform 27">
                <a:extLst>
                  <a:ext uri="{FF2B5EF4-FFF2-40B4-BE49-F238E27FC236}">
                    <a16:creationId xmlns:a16="http://schemas.microsoft.com/office/drawing/2014/main" id="{23339073-722D-4FE7-B207-6C1D95E48C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9" y="1006"/>
                <a:ext cx="378" cy="377"/>
              </a:xfrm>
              <a:custGeom>
                <a:avLst/>
                <a:gdLst>
                  <a:gd name="T0" fmla="*/ 0 w 309"/>
                  <a:gd name="T1" fmla="*/ 154 h 309"/>
                  <a:gd name="T2" fmla="*/ 154 w 309"/>
                  <a:gd name="T3" fmla="*/ 309 h 309"/>
                  <a:gd name="T4" fmla="*/ 309 w 309"/>
                  <a:gd name="T5" fmla="*/ 154 h 309"/>
                  <a:gd name="T6" fmla="*/ 154 w 309"/>
                  <a:gd name="T7" fmla="*/ 0 h 309"/>
                  <a:gd name="T8" fmla="*/ 0 w 309"/>
                  <a:gd name="T9" fmla="*/ 154 h 309"/>
                  <a:gd name="T10" fmla="*/ 23 w 309"/>
                  <a:gd name="T11" fmla="*/ 154 h 309"/>
                  <a:gd name="T12" fmla="*/ 154 w 309"/>
                  <a:gd name="T13" fmla="*/ 23 h 309"/>
                  <a:gd name="T14" fmla="*/ 285 w 309"/>
                  <a:gd name="T15" fmla="*/ 154 h 309"/>
                  <a:gd name="T16" fmla="*/ 154 w 309"/>
                  <a:gd name="T17" fmla="*/ 286 h 309"/>
                  <a:gd name="T18" fmla="*/ 23 w 309"/>
                  <a:gd name="T1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0" y="154"/>
                    </a:moveTo>
                    <a:cubicBezTo>
                      <a:pt x="0" y="240"/>
                      <a:pt x="69" y="309"/>
                      <a:pt x="154" y="309"/>
                    </a:cubicBezTo>
                    <a:cubicBezTo>
                      <a:pt x="239" y="309"/>
                      <a:pt x="309" y="240"/>
                      <a:pt x="309" y="154"/>
                    </a:cubicBezTo>
                    <a:cubicBezTo>
                      <a:pt x="309" y="69"/>
                      <a:pt x="239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lose/>
                    <a:moveTo>
                      <a:pt x="23" y="154"/>
                    </a:moveTo>
                    <a:cubicBezTo>
                      <a:pt x="23" y="82"/>
                      <a:pt x="82" y="23"/>
                      <a:pt x="154" y="23"/>
                    </a:cubicBezTo>
                    <a:cubicBezTo>
                      <a:pt x="226" y="23"/>
                      <a:pt x="285" y="82"/>
                      <a:pt x="285" y="154"/>
                    </a:cubicBezTo>
                    <a:cubicBezTo>
                      <a:pt x="285" y="227"/>
                      <a:pt x="226" y="286"/>
                      <a:pt x="154" y="286"/>
                    </a:cubicBezTo>
                    <a:cubicBezTo>
                      <a:pt x="82" y="286"/>
                      <a:pt x="23" y="227"/>
                      <a:pt x="23" y="15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18" name="Group 25">
              <a:extLst>
                <a:ext uri="{FF2B5EF4-FFF2-40B4-BE49-F238E27FC236}">
                  <a16:creationId xmlns:a16="http://schemas.microsoft.com/office/drawing/2014/main" id="{B937F1DF-A978-407E-A9C8-16E726BEE87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045340" flipH="1">
              <a:off x="7120409" y="1695095"/>
              <a:ext cx="87913" cy="87592"/>
              <a:chOff x="3594" y="922"/>
              <a:chExt cx="547" cy="545"/>
            </a:xfrm>
          </p:grpSpPr>
          <p:sp>
            <p:nvSpPr>
              <p:cNvPr id="419" name="Freeform 26">
                <a:extLst>
                  <a:ext uri="{FF2B5EF4-FFF2-40B4-BE49-F238E27FC236}">
                    <a16:creationId xmlns:a16="http://schemas.microsoft.com/office/drawing/2014/main" id="{890120A7-169C-4739-B9F1-7DEB27794A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4" y="922"/>
                <a:ext cx="547" cy="545"/>
              </a:xfrm>
              <a:custGeom>
                <a:avLst/>
                <a:gdLst>
                  <a:gd name="T0" fmla="*/ 0 w 447"/>
                  <a:gd name="T1" fmla="*/ 184 h 447"/>
                  <a:gd name="T2" fmla="*/ 0 w 447"/>
                  <a:gd name="T3" fmla="*/ 263 h 447"/>
                  <a:gd name="T4" fmla="*/ 8 w 447"/>
                  <a:gd name="T5" fmla="*/ 272 h 447"/>
                  <a:gd name="T6" fmla="*/ 49 w 447"/>
                  <a:gd name="T7" fmla="*/ 272 h 447"/>
                  <a:gd name="T8" fmla="*/ 65 w 447"/>
                  <a:gd name="T9" fmla="*/ 313 h 447"/>
                  <a:gd name="T10" fmla="*/ 37 w 447"/>
                  <a:gd name="T11" fmla="*/ 341 h 447"/>
                  <a:gd name="T12" fmla="*/ 37 w 447"/>
                  <a:gd name="T13" fmla="*/ 353 h 447"/>
                  <a:gd name="T14" fmla="*/ 93 w 447"/>
                  <a:gd name="T15" fmla="*/ 410 h 447"/>
                  <a:gd name="T16" fmla="*/ 105 w 447"/>
                  <a:gd name="T17" fmla="*/ 410 h 447"/>
                  <a:gd name="T18" fmla="*/ 134 w 447"/>
                  <a:gd name="T19" fmla="*/ 381 h 447"/>
                  <a:gd name="T20" fmla="*/ 175 w 447"/>
                  <a:gd name="T21" fmla="*/ 398 h 447"/>
                  <a:gd name="T22" fmla="*/ 175 w 447"/>
                  <a:gd name="T23" fmla="*/ 438 h 447"/>
                  <a:gd name="T24" fmla="*/ 183 w 447"/>
                  <a:gd name="T25" fmla="*/ 447 h 447"/>
                  <a:gd name="T26" fmla="*/ 263 w 447"/>
                  <a:gd name="T27" fmla="*/ 447 h 447"/>
                  <a:gd name="T28" fmla="*/ 271 w 447"/>
                  <a:gd name="T29" fmla="*/ 438 h 447"/>
                  <a:gd name="T30" fmla="*/ 271 w 447"/>
                  <a:gd name="T31" fmla="*/ 398 h 447"/>
                  <a:gd name="T32" fmla="*/ 312 w 447"/>
                  <a:gd name="T33" fmla="*/ 381 h 447"/>
                  <a:gd name="T34" fmla="*/ 341 w 447"/>
                  <a:gd name="T35" fmla="*/ 410 h 447"/>
                  <a:gd name="T36" fmla="*/ 353 w 447"/>
                  <a:gd name="T37" fmla="*/ 410 h 447"/>
                  <a:gd name="T38" fmla="*/ 409 w 447"/>
                  <a:gd name="T39" fmla="*/ 353 h 447"/>
                  <a:gd name="T40" fmla="*/ 409 w 447"/>
                  <a:gd name="T41" fmla="*/ 341 h 447"/>
                  <a:gd name="T42" fmla="*/ 381 w 447"/>
                  <a:gd name="T43" fmla="*/ 313 h 447"/>
                  <a:gd name="T44" fmla="*/ 397 w 447"/>
                  <a:gd name="T45" fmla="*/ 272 h 447"/>
                  <a:gd name="T46" fmla="*/ 438 w 447"/>
                  <a:gd name="T47" fmla="*/ 272 h 447"/>
                  <a:gd name="T48" fmla="*/ 447 w 447"/>
                  <a:gd name="T49" fmla="*/ 263 h 447"/>
                  <a:gd name="T50" fmla="*/ 447 w 447"/>
                  <a:gd name="T51" fmla="*/ 184 h 447"/>
                  <a:gd name="T52" fmla="*/ 438 w 447"/>
                  <a:gd name="T53" fmla="*/ 175 h 447"/>
                  <a:gd name="T54" fmla="*/ 397 w 447"/>
                  <a:gd name="T55" fmla="*/ 175 h 447"/>
                  <a:gd name="T56" fmla="*/ 381 w 447"/>
                  <a:gd name="T57" fmla="*/ 135 h 447"/>
                  <a:gd name="T58" fmla="*/ 409 w 447"/>
                  <a:gd name="T59" fmla="*/ 106 h 447"/>
                  <a:gd name="T60" fmla="*/ 409 w 447"/>
                  <a:gd name="T61" fmla="*/ 94 h 447"/>
                  <a:gd name="T62" fmla="*/ 353 w 447"/>
                  <a:gd name="T63" fmla="*/ 37 h 447"/>
                  <a:gd name="T64" fmla="*/ 341 w 447"/>
                  <a:gd name="T65" fmla="*/ 37 h 447"/>
                  <a:gd name="T66" fmla="*/ 312 w 447"/>
                  <a:gd name="T67" fmla="*/ 66 h 447"/>
                  <a:gd name="T68" fmla="*/ 271 w 447"/>
                  <a:gd name="T69" fmla="*/ 49 h 447"/>
                  <a:gd name="T70" fmla="*/ 271 w 447"/>
                  <a:gd name="T71" fmla="*/ 9 h 447"/>
                  <a:gd name="T72" fmla="*/ 263 w 447"/>
                  <a:gd name="T73" fmla="*/ 0 h 447"/>
                  <a:gd name="T74" fmla="*/ 183 w 447"/>
                  <a:gd name="T75" fmla="*/ 0 h 447"/>
                  <a:gd name="T76" fmla="*/ 175 w 447"/>
                  <a:gd name="T77" fmla="*/ 9 h 447"/>
                  <a:gd name="T78" fmla="*/ 175 w 447"/>
                  <a:gd name="T79" fmla="*/ 49 h 447"/>
                  <a:gd name="T80" fmla="*/ 134 w 447"/>
                  <a:gd name="T81" fmla="*/ 66 h 447"/>
                  <a:gd name="T82" fmla="*/ 105 w 447"/>
                  <a:gd name="T83" fmla="*/ 37 h 447"/>
                  <a:gd name="T84" fmla="*/ 93 w 447"/>
                  <a:gd name="T85" fmla="*/ 37 h 447"/>
                  <a:gd name="T86" fmla="*/ 37 w 447"/>
                  <a:gd name="T87" fmla="*/ 94 h 447"/>
                  <a:gd name="T88" fmla="*/ 37 w 447"/>
                  <a:gd name="T89" fmla="*/ 106 h 447"/>
                  <a:gd name="T90" fmla="*/ 65 w 447"/>
                  <a:gd name="T91" fmla="*/ 134 h 447"/>
                  <a:gd name="T92" fmla="*/ 49 w 447"/>
                  <a:gd name="T93" fmla="*/ 175 h 447"/>
                  <a:gd name="T94" fmla="*/ 8 w 447"/>
                  <a:gd name="T95" fmla="*/ 175 h 447"/>
                  <a:gd name="T96" fmla="*/ 0 w 447"/>
                  <a:gd name="T97" fmla="*/ 184 h 447"/>
                  <a:gd name="T98" fmla="*/ 92 w 447"/>
                  <a:gd name="T99" fmla="*/ 223 h 447"/>
                  <a:gd name="T100" fmla="*/ 223 w 447"/>
                  <a:gd name="T101" fmla="*/ 92 h 447"/>
                  <a:gd name="T102" fmla="*/ 354 w 447"/>
                  <a:gd name="T103" fmla="*/ 223 h 447"/>
                  <a:gd name="T104" fmla="*/ 223 w 447"/>
                  <a:gd name="T105" fmla="*/ 355 h 447"/>
                  <a:gd name="T106" fmla="*/ 92 w 447"/>
                  <a:gd name="T107" fmla="*/ 22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7" h="447">
                    <a:moveTo>
                      <a:pt x="0" y="184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8"/>
                      <a:pt x="3" y="272"/>
                      <a:pt x="8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53" y="286"/>
                      <a:pt x="58" y="300"/>
                      <a:pt x="65" y="313"/>
                    </a:cubicBezTo>
                    <a:cubicBezTo>
                      <a:pt x="37" y="341"/>
                      <a:pt x="37" y="341"/>
                      <a:pt x="37" y="341"/>
                    </a:cubicBezTo>
                    <a:cubicBezTo>
                      <a:pt x="33" y="345"/>
                      <a:pt x="33" y="350"/>
                      <a:pt x="37" y="353"/>
                    </a:cubicBezTo>
                    <a:cubicBezTo>
                      <a:pt x="93" y="410"/>
                      <a:pt x="93" y="410"/>
                      <a:pt x="93" y="410"/>
                    </a:cubicBezTo>
                    <a:cubicBezTo>
                      <a:pt x="97" y="413"/>
                      <a:pt x="102" y="413"/>
                      <a:pt x="105" y="410"/>
                    </a:cubicBez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47" y="388"/>
                      <a:pt x="160" y="394"/>
                      <a:pt x="175" y="398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43"/>
                      <a:pt x="178" y="447"/>
                      <a:pt x="183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8" y="447"/>
                      <a:pt x="271" y="443"/>
                      <a:pt x="271" y="438"/>
                    </a:cubicBezTo>
                    <a:cubicBezTo>
                      <a:pt x="271" y="398"/>
                      <a:pt x="271" y="398"/>
                      <a:pt x="271" y="398"/>
                    </a:cubicBezTo>
                    <a:cubicBezTo>
                      <a:pt x="286" y="394"/>
                      <a:pt x="299" y="388"/>
                      <a:pt x="312" y="381"/>
                    </a:cubicBezTo>
                    <a:cubicBezTo>
                      <a:pt x="341" y="410"/>
                      <a:pt x="341" y="410"/>
                      <a:pt x="341" y="410"/>
                    </a:cubicBezTo>
                    <a:cubicBezTo>
                      <a:pt x="344" y="413"/>
                      <a:pt x="350" y="413"/>
                      <a:pt x="353" y="410"/>
                    </a:cubicBezTo>
                    <a:cubicBezTo>
                      <a:pt x="409" y="353"/>
                      <a:pt x="409" y="353"/>
                      <a:pt x="409" y="353"/>
                    </a:cubicBezTo>
                    <a:cubicBezTo>
                      <a:pt x="413" y="350"/>
                      <a:pt x="413" y="345"/>
                      <a:pt x="409" y="341"/>
                    </a:cubicBezTo>
                    <a:cubicBezTo>
                      <a:pt x="381" y="313"/>
                      <a:pt x="381" y="313"/>
                      <a:pt x="381" y="313"/>
                    </a:cubicBezTo>
                    <a:cubicBezTo>
                      <a:pt x="388" y="300"/>
                      <a:pt x="393" y="286"/>
                      <a:pt x="397" y="272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43" y="272"/>
                      <a:pt x="447" y="268"/>
                      <a:pt x="447" y="263"/>
                    </a:cubicBezTo>
                    <a:cubicBezTo>
                      <a:pt x="447" y="184"/>
                      <a:pt x="447" y="184"/>
                      <a:pt x="447" y="184"/>
                    </a:cubicBezTo>
                    <a:cubicBezTo>
                      <a:pt x="447" y="179"/>
                      <a:pt x="443" y="175"/>
                      <a:pt x="438" y="175"/>
                    </a:cubicBezTo>
                    <a:cubicBezTo>
                      <a:pt x="397" y="175"/>
                      <a:pt x="397" y="175"/>
                      <a:pt x="397" y="175"/>
                    </a:cubicBezTo>
                    <a:cubicBezTo>
                      <a:pt x="393" y="161"/>
                      <a:pt x="388" y="147"/>
                      <a:pt x="381" y="135"/>
                    </a:cubicBezTo>
                    <a:cubicBezTo>
                      <a:pt x="409" y="106"/>
                      <a:pt x="409" y="106"/>
                      <a:pt x="409" y="106"/>
                    </a:cubicBezTo>
                    <a:cubicBezTo>
                      <a:pt x="413" y="103"/>
                      <a:pt x="413" y="97"/>
                      <a:pt x="409" y="94"/>
                    </a:cubicBezTo>
                    <a:cubicBezTo>
                      <a:pt x="353" y="37"/>
                      <a:pt x="353" y="37"/>
                      <a:pt x="353" y="37"/>
                    </a:cubicBezTo>
                    <a:cubicBezTo>
                      <a:pt x="350" y="34"/>
                      <a:pt x="344" y="34"/>
                      <a:pt x="341" y="37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00" y="59"/>
                      <a:pt x="286" y="53"/>
                      <a:pt x="271" y="49"/>
                    </a:cubicBezTo>
                    <a:cubicBezTo>
                      <a:pt x="271" y="9"/>
                      <a:pt x="271" y="9"/>
                      <a:pt x="271" y="9"/>
                    </a:cubicBezTo>
                    <a:cubicBezTo>
                      <a:pt x="271" y="4"/>
                      <a:pt x="268" y="0"/>
                      <a:pt x="26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0"/>
                      <a:pt x="175" y="4"/>
                      <a:pt x="175" y="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60" y="53"/>
                      <a:pt x="147" y="59"/>
                      <a:pt x="134" y="66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2" y="34"/>
                      <a:pt x="97" y="34"/>
                      <a:pt x="93" y="37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3" y="97"/>
                      <a:pt x="33" y="102"/>
                      <a:pt x="37" y="106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58" y="147"/>
                      <a:pt x="53" y="161"/>
                      <a:pt x="49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3" y="175"/>
                      <a:pt x="0" y="179"/>
                      <a:pt x="0" y="184"/>
                    </a:cubicBezTo>
                    <a:close/>
                    <a:moveTo>
                      <a:pt x="92" y="223"/>
                    </a:moveTo>
                    <a:cubicBezTo>
                      <a:pt x="92" y="151"/>
                      <a:pt x="151" y="92"/>
                      <a:pt x="223" y="92"/>
                    </a:cubicBezTo>
                    <a:cubicBezTo>
                      <a:pt x="295" y="92"/>
                      <a:pt x="354" y="151"/>
                      <a:pt x="354" y="223"/>
                    </a:cubicBezTo>
                    <a:cubicBezTo>
                      <a:pt x="354" y="296"/>
                      <a:pt x="295" y="355"/>
                      <a:pt x="223" y="355"/>
                    </a:cubicBezTo>
                    <a:cubicBezTo>
                      <a:pt x="151" y="355"/>
                      <a:pt x="92" y="296"/>
                      <a:pt x="92" y="2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0" name="Freeform 27">
                <a:extLst>
                  <a:ext uri="{FF2B5EF4-FFF2-40B4-BE49-F238E27FC236}">
                    <a16:creationId xmlns:a16="http://schemas.microsoft.com/office/drawing/2014/main" id="{8164F4ED-EFCF-401A-AE98-A9A9AACB7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9" y="1006"/>
                <a:ext cx="378" cy="377"/>
              </a:xfrm>
              <a:custGeom>
                <a:avLst/>
                <a:gdLst>
                  <a:gd name="T0" fmla="*/ 0 w 309"/>
                  <a:gd name="T1" fmla="*/ 154 h 309"/>
                  <a:gd name="T2" fmla="*/ 154 w 309"/>
                  <a:gd name="T3" fmla="*/ 309 h 309"/>
                  <a:gd name="T4" fmla="*/ 309 w 309"/>
                  <a:gd name="T5" fmla="*/ 154 h 309"/>
                  <a:gd name="T6" fmla="*/ 154 w 309"/>
                  <a:gd name="T7" fmla="*/ 0 h 309"/>
                  <a:gd name="T8" fmla="*/ 0 w 309"/>
                  <a:gd name="T9" fmla="*/ 154 h 309"/>
                  <a:gd name="T10" fmla="*/ 23 w 309"/>
                  <a:gd name="T11" fmla="*/ 154 h 309"/>
                  <a:gd name="T12" fmla="*/ 154 w 309"/>
                  <a:gd name="T13" fmla="*/ 23 h 309"/>
                  <a:gd name="T14" fmla="*/ 285 w 309"/>
                  <a:gd name="T15" fmla="*/ 154 h 309"/>
                  <a:gd name="T16" fmla="*/ 154 w 309"/>
                  <a:gd name="T17" fmla="*/ 286 h 309"/>
                  <a:gd name="T18" fmla="*/ 23 w 309"/>
                  <a:gd name="T1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0" y="154"/>
                    </a:moveTo>
                    <a:cubicBezTo>
                      <a:pt x="0" y="240"/>
                      <a:pt x="69" y="309"/>
                      <a:pt x="154" y="309"/>
                    </a:cubicBezTo>
                    <a:cubicBezTo>
                      <a:pt x="239" y="309"/>
                      <a:pt x="309" y="240"/>
                      <a:pt x="309" y="154"/>
                    </a:cubicBezTo>
                    <a:cubicBezTo>
                      <a:pt x="309" y="69"/>
                      <a:pt x="239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lose/>
                    <a:moveTo>
                      <a:pt x="23" y="154"/>
                    </a:moveTo>
                    <a:cubicBezTo>
                      <a:pt x="23" y="82"/>
                      <a:pt x="82" y="23"/>
                      <a:pt x="154" y="23"/>
                    </a:cubicBezTo>
                    <a:cubicBezTo>
                      <a:pt x="226" y="23"/>
                      <a:pt x="285" y="82"/>
                      <a:pt x="285" y="154"/>
                    </a:cubicBezTo>
                    <a:cubicBezTo>
                      <a:pt x="285" y="227"/>
                      <a:pt x="226" y="286"/>
                      <a:pt x="154" y="286"/>
                    </a:cubicBezTo>
                    <a:cubicBezTo>
                      <a:pt x="82" y="286"/>
                      <a:pt x="23" y="227"/>
                      <a:pt x="23" y="15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25" name="Group 25">
              <a:extLst>
                <a:ext uri="{FF2B5EF4-FFF2-40B4-BE49-F238E27FC236}">
                  <a16:creationId xmlns:a16="http://schemas.microsoft.com/office/drawing/2014/main" id="{B35A963D-B161-443C-BBD8-278EE7009A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454007" y="1684410"/>
              <a:ext cx="132718" cy="132233"/>
              <a:chOff x="3594" y="922"/>
              <a:chExt cx="547" cy="545"/>
            </a:xfrm>
          </p:grpSpPr>
          <p:sp>
            <p:nvSpPr>
              <p:cNvPr id="426" name="Freeform 26">
                <a:extLst>
                  <a:ext uri="{FF2B5EF4-FFF2-40B4-BE49-F238E27FC236}">
                    <a16:creationId xmlns:a16="http://schemas.microsoft.com/office/drawing/2014/main" id="{23CA5CDF-D072-4925-9A5B-D92C7B28FA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4" y="922"/>
                <a:ext cx="547" cy="545"/>
              </a:xfrm>
              <a:custGeom>
                <a:avLst/>
                <a:gdLst>
                  <a:gd name="T0" fmla="*/ 0 w 447"/>
                  <a:gd name="T1" fmla="*/ 184 h 447"/>
                  <a:gd name="T2" fmla="*/ 0 w 447"/>
                  <a:gd name="T3" fmla="*/ 263 h 447"/>
                  <a:gd name="T4" fmla="*/ 8 w 447"/>
                  <a:gd name="T5" fmla="*/ 272 h 447"/>
                  <a:gd name="T6" fmla="*/ 49 w 447"/>
                  <a:gd name="T7" fmla="*/ 272 h 447"/>
                  <a:gd name="T8" fmla="*/ 65 w 447"/>
                  <a:gd name="T9" fmla="*/ 313 h 447"/>
                  <a:gd name="T10" fmla="*/ 37 w 447"/>
                  <a:gd name="T11" fmla="*/ 341 h 447"/>
                  <a:gd name="T12" fmla="*/ 37 w 447"/>
                  <a:gd name="T13" fmla="*/ 353 h 447"/>
                  <a:gd name="T14" fmla="*/ 93 w 447"/>
                  <a:gd name="T15" fmla="*/ 410 h 447"/>
                  <a:gd name="T16" fmla="*/ 105 w 447"/>
                  <a:gd name="T17" fmla="*/ 410 h 447"/>
                  <a:gd name="T18" fmla="*/ 134 w 447"/>
                  <a:gd name="T19" fmla="*/ 381 h 447"/>
                  <a:gd name="T20" fmla="*/ 175 w 447"/>
                  <a:gd name="T21" fmla="*/ 398 h 447"/>
                  <a:gd name="T22" fmla="*/ 175 w 447"/>
                  <a:gd name="T23" fmla="*/ 438 h 447"/>
                  <a:gd name="T24" fmla="*/ 183 w 447"/>
                  <a:gd name="T25" fmla="*/ 447 h 447"/>
                  <a:gd name="T26" fmla="*/ 263 w 447"/>
                  <a:gd name="T27" fmla="*/ 447 h 447"/>
                  <a:gd name="T28" fmla="*/ 271 w 447"/>
                  <a:gd name="T29" fmla="*/ 438 h 447"/>
                  <a:gd name="T30" fmla="*/ 271 w 447"/>
                  <a:gd name="T31" fmla="*/ 398 h 447"/>
                  <a:gd name="T32" fmla="*/ 312 w 447"/>
                  <a:gd name="T33" fmla="*/ 381 h 447"/>
                  <a:gd name="T34" fmla="*/ 341 w 447"/>
                  <a:gd name="T35" fmla="*/ 410 h 447"/>
                  <a:gd name="T36" fmla="*/ 353 w 447"/>
                  <a:gd name="T37" fmla="*/ 410 h 447"/>
                  <a:gd name="T38" fmla="*/ 409 w 447"/>
                  <a:gd name="T39" fmla="*/ 353 h 447"/>
                  <a:gd name="T40" fmla="*/ 409 w 447"/>
                  <a:gd name="T41" fmla="*/ 341 h 447"/>
                  <a:gd name="T42" fmla="*/ 381 w 447"/>
                  <a:gd name="T43" fmla="*/ 313 h 447"/>
                  <a:gd name="T44" fmla="*/ 397 w 447"/>
                  <a:gd name="T45" fmla="*/ 272 h 447"/>
                  <a:gd name="T46" fmla="*/ 438 w 447"/>
                  <a:gd name="T47" fmla="*/ 272 h 447"/>
                  <a:gd name="T48" fmla="*/ 447 w 447"/>
                  <a:gd name="T49" fmla="*/ 263 h 447"/>
                  <a:gd name="T50" fmla="*/ 447 w 447"/>
                  <a:gd name="T51" fmla="*/ 184 h 447"/>
                  <a:gd name="T52" fmla="*/ 438 w 447"/>
                  <a:gd name="T53" fmla="*/ 175 h 447"/>
                  <a:gd name="T54" fmla="*/ 397 w 447"/>
                  <a:gd name="T55" fmla="*/ 175 h 447"/>
                  <a:gd name="T56" fmla="*/ 381 w 447"/>
                  <a:gd name="T57" fmla="*/ 135 h 447"/>
                  <a:gd name="T58" fmla="*/ 409 w 447"/>
                  <a:gd name="T59" fmla="*/ 106 h 447"/>
                  <a:gd name="T60" fmla="*/ 409 w 447"/>
                  <a:gd name="T61" fmla="*/ 94 h 447"/>
                  <a:gd name="T62" fmla="*/ 353 w 447"/>
                  <a:gd name="T63" fmla="*/ 37 h 447"/>
                  <a:gd name="T64" fmla="*/ 341 w 447"/>
                  <a:gd name="T65" fmla="*/ 37 h 447"/>
                  <a:gd name="T66" fmla="*/ 312 w 447"/>
                  <a:gd name="T67" fmla="*/ 66 h 447"/>
                  <a:gd name="T68" fmla="*/ 271 w 447"/>
                  <a:gd name="T69" fmla="*/ 49 h 447"/>
                  <a:gd name="T70" fmla="*/ 271 w 447"/>
                  <a:gd name="T71" fmla="*/ 9 h 447"/>
                  <a:gd name="T72" fmla="*/ 263 w 447"/>
                  <a:gd name="T73" fmla="*/ 0 h 447"/>
                  <a:gd name="T74" fmla="*/ 183 w 447"/>
                  <a:gd name="T75" fmla="*/ 0 h 447"/>
                  <a:gd name="T76" fmla="*/ 175 w 447"/>
                  <a:gd name="T77" fmla="*/ 9 h 447"/>
                  <a:gd name="T78" fmla="*/ 175 w 447"/>
                  <a:gd name="T79" fmla="*/ 49 h 447"/>
                  <a:gd name="T80" fmla="*/ 134 w 447"/>
                  <a:gd name="T81" fmla="*/ 66 h 447"/>
                  <a:gd name="T82" fmla="*/ 105 w 447"/>
                  <a:gd name="T83" fmla="*/ 37 h 447"/>
                  <a:gd name="T84" fmla="*/ 93 w 447"/>
                  <a:gd name="T85" fmla="*/ 37 h 447"/>
                  <a:gd name="T86" fmla="*/ 37 w 447"/>
                  <a:gd name="T87" fmla="*/ 94 h 447"/>
                  <a:gd name="T88" fmla="*/ 37 w 447"/>
                  <a:gd name="T89" fmla="*/ 106 h 447"/>
                  <a:gd name="T90" fmla="*/ 65 w 447"/>
                  <a:gd name="T91" fmla="*/ 134 h 447"/>
                  <a:gd name="T92" fmla="*/ 49 w 447"/>
                  <a:gd name="T93" fmla="*/ 175 h 447"/>
                  <a:gd name="T94" fmla="*/ 8 w 447"/>
                  <a:gd name="T95" fmla="*/ 175 h 447"/>
                  <a:gd name="T96" fmla="*/ 0 w 447"/>
                  <a:gd name="T97" fmla="*/ 184 h 447"/>
                  <a:gd name="T98" fmla="*/ 92 w 447"/>
                  <a:gd name="T99" fmla="*/ 223 h 447"/>
                  <a:gd name="T100" fmla="*/ 223 w 447"/>
                  <a:gd name="T101" fmla="*/ 92 h 447"/>
                  <a:gd name="T102" fmla="*/ 354 w 447"/>
                  <a:gd name="T103" fmla="*/ 223 h 447"/>
                  <a:gd name="T104" fmla="*/ 223 w 447"/>
                  <a:gd name="T105" fmla="*/ 355 h 447"/>
                  <a:gd name="T106" fmla="*/ 92 w 447"/>
                  <a:gd name="T107" fmla="*/ 22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7" h="447">
                    <a:moveTo>
                      <a:pt x="0" y="184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8"/>
                      <a:pt x="3" y="272"/>
                      <a:pt x="8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53" y="286"/>
                      <a:pt x="58" y="300"/>
                      <a:pt x="65" y="313"/>
                    </a:cubicBezTo>
                    <a:cubicBezTo>
                      <a:pt x="37" y="341"/>
                      <a:pt x="37" y="341"/>
                      <a:pt x="37" y="341"/>
                    </a:cubicBezTo>
                    <a:cubicBezTo>
                      <a:pt x="33" y="345"/>
                      <a:pt x="33" y="350"/>
                      <a:pt x="37" y="353"/>
                    </a:cubicBezTo>
                    <a:cubicBezTo>
                      <a:pt x="93" y="410"/>
                      <a:pt x="93" y="410"/>
                      <a:pt x="93" y="410"/>
                    </a:cubicBezTo>
                    <a:cubicBezTo>
                      <a:pt x="97" y="413"/>
                      <a:pt x="102" y="413"/>
                      <a:pt x="105" y="410"/>
                    </a:cubicBezTo>
                    <a:cubicBezTo>
                      <a:pt x="134" y="381"/>
                      <a:pt x="134" y="381"/>
                      <a:pt x="134" y="381"/>
                    </a:cubicBezTo>
                    <a:cubicBezTo>
                      <a:pt x="147" y="388"/>
                      <a:pt x="160" y="394"/>
                      <a:pt x="175" y="398"/>
                    </a:cubicBezTo>
                    <a:cubicBezTo>
                      <a:pt x="175" y="438"/>
                      <a:pt x="175" y="438"/>
                      <a:pt x="175" y="438"/>
                    </a:cubicBezTo>
                    <a:cubicBezTo>
                      <a:pt x="175" y="443"/>
                      <a:pt x="178" y="447"/>
                      <a:pt x="183" y="447"/>
                    </a:cubicBezTo>
                    <a:cubicBezTo>
                      <a:pt x="263" y="447"/>
                      <a:pt x="263" y="447"/>
                      <a:pt x="263" y="447"/>
                    </a:cubicBezTo>
                    <a:cubicBezTo>
                      <a:pt x="268" y="447"/>
                      <a:pt x="271" y="443"/>
                      <a:pt x="271" y="438"/>
                    </a:cubicBezTo>
                    <a:cubicBezTo>
                      <a:pt x="271" y="398"/>
                      <a:pt x="271" y="398"/>
                      <a:pt x="271" y="398"/>
                    </a:cubicBezTo>
                    <a:cubicBezTo>
                      <a:pt x="286" y="394"/>
                      <a:pt x="299" y="388"/>
                      <a:pt x="312" y="381"/>
                    </a:cubicBezTo>
                    <a:cubicBezTo>
                      <a:pt x="341" y="410"/>
                      <a:pt x="341" y="410"/>
                      <a:pt x="341" y="410"/>
                    </a:cubicBezTo>
                    <a:cubicBezTo>
                      <a:pt x="344" y="413"/>
                      <a:pt x="350" y="413"/>
                      <a:pt x="353" y="410"/>
                    </a:cubicBezTo>
                    <a:cubicBezTo>
                      <a:pt x="409" y="353"/>
                      <a:pt x="409" y="353"/>
                      <a:pt x="409" y="353"/>
                    </a:cubicBezTo>
                    <a:cubicBezTo>
                      <a:pt x="413" y="350"/>
                      <a:pt x="413" y="345"/>
                      <a:pt x="409" y="341"/>
                    </a:cubicBezTo>
                    <a:cubicBezTo>
                      <a:pt x="381" y="313"/>
                      <a:pt x="381" y="313"/>
                      <a:pt x="381" y="313"/>
                    </a:cubicBezTo>
                    <a:cubicBezTo>
                      <a:pt x="388" y="300"/>
                      <a:pt x="393" y="286"/>
                      <a:pt x="397" y="272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43" y="272"/>
                      <a:pt x="447" y="268"/>
                      <a:pt x="447" y="263"/>
                    </a:cubicBezTo>
                    <a:cubicBezTo>
                      <a:pt x="447" y="184"/>
                      <a:pt x="447" y="184"/>
                      <a:pt x="447" y="184"/>
                    </a:cubicBezTo>
                    <a:cubicBezTo>
                      <a:pt x="447" y="179"/>
                      <a:pt x="443" y="175"/>
                      <a:pt x="438" y="175"/>
                    </a:cubicBezTo>
                    <a:cubicBezTo>
                      <a:pt x="397" y="175"/>
                      <a:pt x="397" y="175"/>
                      <a:pt x="397" y="175"/>
                    </a:cubicBezTo>
                    <a:cubicBezTo>
                      <a:pt x="393" y="161"/>
                      <a:pt x="388" y="147"/>
                      <a:pt x="381" y="135"/>
                    </a:cubicBezTo>
                    <a:cubicBezTo>
                      <a:pt x="409" y="106"/>
                      <a:pt x="409" y="106"/>
                      <a:pt x="409" y="106"/>
                    </a:cubicBezTo>
                    <a:cubicBezTo>
                      <a:pt x="413" y="103"/>
                      <a:pt x="413" y="97"/>
                      <a:pt x="409" y="94"/>
                    </a:cubicBezTo>
                    <a:cubicBezTo>
                      <a:pt x="353" y="37"/>
                      <a:pt x="353" y="37"/>
                      <a:pt x="353" y="37"/>
                    </a:cubicBezTo>
                    <a:cubicBezTo>
                      <a:pt x="350" y="34"/>
                      <a:pt x="344" y="34"/>
                      <a:pt x="341" y="37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00" y="59"/>
                      <a:pt x="286" y="53"/>
                      <a:pt x="271" y="49"/>
                    </a:cubicBezTo>
                    <a:cubicBezTo>
                      <a:pt x="271" y="9"/>
                      <a:pt x="271" y="9"/>
                      <a:pt x="271" y="9"/>
                    </a:cubicBezTo>
                    <a:cubicBezTo>
                      <a:pt x="271" y="4"/>
                      <a:pt x="268" y="0"/>
                      <a:pt x="26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0"/>
                      <a:pt x="175" y="4"/>
                      <a:pt x="175" y="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60" y="53"/>
                      <a:pt x="147" y="59"/>
                      <a:pt x="134" y="66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2" y="34"/>
                      <a:pt x="97" y="34"/>
                      <a:pt x="93" y="37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3" y="97"/>
                      <a:pt x="33" y="102"/>
                      <a:pt x="37" y="106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58" y="147"/>
                      <a:pt x="53" y="161"/>
                      <a:pt x="49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3" y="175"/>
                      <a:pt x="0" y="179"/>
                      <a:pt x="0" y="184"/>
                    </a:cubicBezTo>
                    <a:close/>
                    <a:moveTo>
                      <a:pt x="92" y="223"/>
                    </a:moveTo>
                    <a:cubicBezTo>
                      <a:pt x="92" y="151"/>
                      <a:pt x="151" y="92"/>
                      <a:pt x="223" y="92"/>
                    </a:cubicBezTo>
                    <a:cubicBezTo>
                      <a:pt x="295" y="92"/>
                      <a:pt x="354" y="151"/>
                      <a:pt x="354" y="223"/>
                    </a:cubicBezTo>
                    <a:cubicBezTo>
                      <a:pt x="354" y="296"/>
                      <a:pt x="295" y="355"/>
                      <a:pt x="223" y="355"/>
                    </a:cubicBezTo>
                    <a:cubicBezTo>
                      <a:pt x="151" y="355"/>
                      <a:pt x="92" y="296"/>
                      <a:pt x="92" y="223"/>
                    </a:cubicBezTo>
                    <a:close/>
                  </a:path>
                </a:pathLst>
              </a:custGeom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7" name="Freeform 27">
                <a:extLst>
                  <a:ext uri="{FF2B5EF4-FFF2-40B4-BE49-F238E27FC236}">
                    <a16:creationId xmlns:a16="http://schemas.microsoft.com/office/drawing/2014/main" id="{D9ECBA86-4A21-440F-8F18-ACCF464AD1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9" y="1006"/>
                <a:ext cx="378" cy="377"/>
              </a:xfrm>
              <a:custGeom>
                <a:avLst/>
                <a:gdLst>
                  <a:gd name="T0" fmla="*/ 0 w 309"/>
                  <a:gd name="T1" fmla="*/ 154 h 309"/>
                  <a:gd name="T2" fmla="*/ 154 w 309"/>
                  <a:gd name="T3" fmla="*/ 309 h 309"/>
                  <a:gd name="T4" fmla="*/ 309 w 309"/>
                  <a:gd name="T5" fmla="*/ 154 h 309"/>
                  <a:gd name="T6" fmla="*/ 154 w 309"/>
                  <a:gd name="T7" fmla="*/ 0 h 309"/>
                  <a:gd name="T8" fmla="*/ 0 w 309"/>
                  <a:gd name="T9" fmla="*/ 154 h 309"/>
                  <a:gd name="T10" fmla="*/ 23 w 309"/>
                  <a:gd name="T11" fmla="*/ 154 h 309"/>
                  <a:gd name="T12" fmla="*/ 154 w 309"/>
                  <a:gd name="T13" fmla="*/ 23 h 309"/>
                  <a:gd name="T14" fmla="*/ 285 w 309"/>
                  <a:gd name="T15" fmla="*/ 154 h 309"/>
                  <a:gd name="T16" fmla="*/ 154 w 309"/>
                  <a:gd name="T17" fmla="*/ 286 h 309"/>
                  <a:gd name="T18" fmla="*/ 23 w 309"/>
                  <a:gd name="T1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0" y="154"/>
                    </a:moveTo>
                    <a:cubicBezTo>
                      <a:pt x="0" y="240"/>
                      <a:pt x="69" y="309"/>
                      <a:pt x="154" y="309"/>
                    </a:cubicBezTo>
                    <a:cubicBezTo>
                      <a:pt x="239" y="309"/>
                      <a:pt x="309" y="240"/>
                      <a:pt x="309" y="154"/>
                    </a:cubicBezTo>
                    <a:cubicBezTo>
                      <a:pt x="309" y="69"/>
                      <a:pt x="239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lose/>
                    <a:moveTo>
                      <a:pt x="23" y="154"/>
                    </a:moveTo>
                    <a:cubicBezTo>
                      <a:pt x="23" y="82"/>
                      <a:pt x="82" y="23"/>
                      <a:pt x="154" y="23"/>
                    </a:cubicBezTo>
                    <a:cubicBezTo>
                      <a:pt x="226" y="23"/>
                      <a:pt x="285" y="82"/>
                      <a:pt x="285" y="154"/>
                    </a:cubicBezTo>
                    <a:cubicBezTo>
                      <a:pt x="285" y="227"/>
                      <a:pt x="226" y="286"/>
                      <a:pt x="154" y="286"/>
                    </a:cubicBezTo>
                    <a:cubicBezTo>
                      <a:pt x="82" y="286"/>
                      <a:pt x="23" y="227"/>
                      <a:pt x="23" y="15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8" name="Rectangle 427">
            <a:extLst>
              <a:ext uri="{FF2B5EF4-FFF2-40B4-BE49-F238E27FC236}">
                <a16:creationId xmlns:a16="http://schemas.microsoft.com/office/drawing/2014/main" id="{D5ACEAA9-9CC2-4EC2-9B43-CB28B8FD2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091" y="3047855"/>
            <a:ext cx="899805" cy="3881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none" lIns="0" tIns="0" rIns="0" bIns="0" numCol="1" anchor="ctr" anchorCtr="0" compatLnSpc="1">
            <a:prstTxWarp prst="textArchUp">
              <a:avLst>
                <a:gd name="adj" fmla="val 11375144"/>
              </a:avLst>
            </a:prstTxWarp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1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BOT BUILDER</a:t>
            </a:r>
          </a:p>
        </p:txBody>
      </p:sp>
      <p:pic>
        <p:nvPicPr>
          <p:cNvPr id="429" name="Picture 428" descr="bot-framework-default-7.png">
            <a:extLst>
              <a:ext uri="{FF2B5EF4-FFF2-40B4-BE49-F238E27FC236}">
                <a16:creationId xmlns:a16="http://schemas.microsoft.com/office/drawing/2014/main" id="{C3F5523D-50DE-44C6-9273-06E189C1D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95" y="3198417"/>
            <a:ext cx="459541" cy="459542"/>
          </a:xfrm>
          <a:prstGeom prst="ellipse">
            <a:avLst/>
          </a:prstGeom>
        </p:spPr>
      </p:pic>
      <p:sp>
        <p:nvSpPr>
          <p:cNvPr id="431" name="Rectangle 430">
            <a:extLst>
              <a:ext uri="{FF2B5EF4-FFF2-40B4-BE49-F238E27FC236}">
                <a16:creationId xmlns:a16="http://schemas.microsoft.com/office/drawing/2014/main" id="{F5D15ADC-5AEE-4D5D-8763-FDC3A65E9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890" y="3903207"/>
            <a:ext cx="1097946" cy="1992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1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Bot Controls</a:t>
            </a:r>
          </a:p>
        </p:txBody>
      </p: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3FA879F6-D1B0-4C7C-9A7A-C292AF185557}"/>
              </a:ext>
            </a:extLst>
          </p:cNvPr>
          <p:cNvCxnSpPr>
            <a:cxnSpLocks/>
          </p:cNvCxnSpPr>
          <p:nvPr/>
        </p:nvCxnSpPr>
        <p:spPr>
          <a:xfrm>
            <a:off x="8896517" y="3766037"/>
            <a:ext cx="0" cy="186521"/>
          </a:xfrm>
          <a:prstGeom prst="straightConnector1">
            <a:avLst/>
          </a:prstGeom>
          <a:noFill/>
          <a:ln w="6350" cap="flat">
            <a:solidFill>
              <a:schemeClr val="bg1"/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42F2531A-B02D-46AC-A244-EAF54F90B6F4}"/>
              </a:ext>
            </a:extLst>
          </p:cNvPr>
          <p:cNvGrpSpPr/>
          <p:nvPr/>
        </p:nvGrpSpPr>
        <p:grpSpPr>
          <a:xfrm>
            <a:off x="9285025" y="4505103"/>
            <a:ext cx="1928487" cy="1327864"/>
            <a:chOff x="13855907" y="5335422"/>
            <a:chExt cx="2249274" cy="1548743"/>
          </a:xfrm>
        </p:grpSpPr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429D81E5-E375-4C26-9F82-9741EF5EE6AF}"/>
                </a:ext>
              </a:extLst>
            </p:cNvPr>
            <p:cNvGrpSpPr/>
            <p:nvPr/>
          </p:nvGrpSpPr>
          <p:grpSpPr>
            <a:xfrm rot="882817">
              <a:off x="15288912" y="5901469"/>
              <a:ext cx="400329" cy="611676"/>
              <a:chOff x="5245434" y="3612522"/>
              <a:chExt cx="228908" cy="349756"/>
            </a:xfrm>
          </p:grpSpPr>
          <p:sp>
            <p:nvSpPr>
              <p:cNvPr id="483" name="Freeform 448">
                <a:extLst>
                  <a:ext uri="{FF2B5EF4-FFF2-40B4-BE49-F238E27FC236}">
                    <a16:creationId xmlns:a16="http://schemas.microsoft.com/office/drawing/2014/main" id="{B1068C72-9805-499E-BD8F-CDAE5CDAC9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245434" y="3612523"/>
                <a:ext cx="100475" cy="349755"/>
              </a:xfrm>
              <a:custGeom>
                <a:avLst/>
                <a:gdLst>
                  <a:gd name="T0" fmla="*/ 29 w 36"/>
                  <a:gd name="T1" fmla="*/ 0 h 126"/>
                  <a:gd name="T2" fmla="*/ 22 w 36"/>
                  <a:gd name="T3" fmla="*/ 7 h 126"/>
                  <a:gd name="T4" fmla="*/ 0 w 36"/>
                  <a:gd name="T5" fmla="*/ 126 h 126"/>
                  <a:gd name="T6" fmla="*/ 15 w 36"/>
                  <a:gd name="T7" fmla="*/ 126 h 126"/>
                  <a:gd name="T8" fmla="*/ 36 w 36"/>
                  <a:gd name="T9" fmla="*/ 7 h 126"/>
                  <a:gd name="T10" fmla="*/ 29 w 36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26">
                    <a:moveTo>
                      <a:pt x="29" y="0"/>
                    </a:moveTo>
                    <a:cubicBezTo>
                      <a:pt x="25" y="0"/>
                      <a:pt x="22" y="3"/>
                      <a:pt x="22" y="7"/>
                    </a:cubicBezTo>
                    <a:cubicBezTo>
                      <a:pt x="22" y="71"/>
                      <a:pt x="10" y="102"/>
                      <a:pt x="0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25" y="101"/>
                      <a:pt x="36" y="69"/>
                      <a:pt x="36" y="7"/>
                    </a:cubicBezTo>
                    <a:cubicBezTo>
                      <a:pt x="36" y="3"/>
                      <a:pt x="33" y="0"/>
                      <a:pt x="29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4" name="Freeform 450">
                <a:extLst>
                  <a:ext uri="{FF2B5EF4-FFF2-40B4-BE49-F238E27FC236}">
                    <a16:creationId xmlns:a16="http://schemas.microsoft.com/office/drawing/2014/main" id="{1C3BE60C-EF6A-46D0-A16C-5152D59AA7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73867" y="3612522"/>
                <a:ext cx="100475" cy="349755"/>
              </a:xfrm>
              <a:custGeom>
                <a:avLst/>
                <a:gdLst>
                  <a:gd name="T0" fmla="*/ 14 w 36"/>
                  <a:gd name="T1" fmla="*/ 7 h 126"/>
                  <a:gd name="T2" fmla="*/ 7 w 36"/>
                  <a:gd name="T3" fmla="*/ 0 h 126"/>
                  <a:gd name="T4" fmla="*/ 0 w 36"/>
                  <a:gd name="T5" fmla="*/ 7 h 126"/>
                  <a:gd name="T6" fmla="*/ 20 w 36"/>
                  <a:gd name="T7" fmla="*/ 126 h 126"/>
                  <a:gd name="T8" fmla="*/ 36 w 36"/>
                  <a:gd name="T9" fmla="*/ 126 h 126"/>
                  <a:gd name="T10" fmla="*/ 14 w 36"/>
                  <a:gd name="T11" fmla="*/ 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26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9"/>
                      <a:pt x="11" y="101"/>
                      <a:pt x="20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26" y="102"/>
                      <a:pt x="14" y="71"/>
                      <a:pt x="14" y="7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35" name="Freeform 8">
              <a:extLst>
                <a:ext uri="{FF2B5EF4-FFF2-40B4-BE49-F238E27FC236}">
                  <a16:creationId xmlns:a16="http://schemas.microsoft.com/office/drawing/2014/main" id="{A43F77D7-4421-418F-A145-BFA55EE03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6304" y="5335422"/>
              <a:ext cx="2078877" cy="1548743"/>
            </a:xfrm>
            <a:custGeom>
              <a:avLst/>
              <a:gdLst>
                <a:gd name="T0" fmla="*/ 992 w 1012"/>
                <a:gd name="T1" fmla="*/ 279 h 756"/>
                <a:gd name="T2" fmla="*/ 915 w 1012"/>
                <a:gd name="T3" fmla="*/ 197 h 756"/>
                <a:gd name="T4" fmla="*/ 899 w 1012"/>
                <a:gd name="T5" fmla="*/ 188 h 756"/>
                <a:gd name="T6" fmla="*/ 899 w 1012"/>
                <a:gd name="T7" fmla="*/ 0 h 756"/>
                <a:gd name="T8" fmla="*/ 0 w 1012"/>
                <a:gd name="T9" fmla="*/ 0 h 756"/>
                <a:gd name="T10" fmla="*/ 0 w 1012"/>
                <a:gd name="T11" fmla="*/ 244 h 756"/>
                <a:gd name="T12" fmla="*/ 52 w 1012"/>
                <a:gd name="T13" fmla="*/ 244 h 756"/>
                <a:gd name="T14" fmla="*/ 52 w 1012"/>
                <a:gd name="T15" fmla="*/ 54 h 756"/>
                <a:gd name="T16" fmla="*/ 847 w 1012"/>
                <a:gd name="T17" fmla="*/ 54 h 756"/>
                <a:gd name="T18" fmla="*/ 847 w 1012"/>
                <a:gd name="T19" fmla="*/ 230 h 756"/>
                <a:gd name="T20" fmla="*/ 806 w 1012"/>
                <a:gd name="T21" fmla="*/ 278 h 756"/>
                <a:gd name="T22" fmla="*/ 787 w 1012"/>
                <a:gd name="T23" fmla="*/ 328 h 756"/>
                <a:gd name="T24" fmla="*/ 787 w 1012"/>
                <a:gd name="T25" fmla="*/ 727 h 756"/>
                <a:gd name="T26" fmla="*/ 816 w 1012"/>
                <a:gd name="T27" fmla="*/ 756 h 756"/>
                <a:gd name="T28" fmla="*/ 983 w 1012"/>
                <a:gd name="T29" fmla="*/ 756 h 756"/>
                <a:gd name="T30" fmla="*/ 1012 w 1012"/>
                <a:gd name="T31" fmla="*/ 727 h 756"/>
                <a:gd name="T32" fmla="*/ 1012 w 1012"/>
                <a:gd name="T33" fmla="*/ 328 h 756"/>
                <a:gd name="T34" fmla="*/ 992 w 1012"/>
                <a:gd name="T35" fmla="*/ 27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2" h="756">
                  <a:moveTo>
                    <a:pt x="992" y="279"/>
                  </a:moveTo>
                  <a:cubicBezTo>
                    <a:pt x="915" y="197"/>
                    <a:pt x="915" y="197"/>
                    <a:pt x="915" y="197"/>
                  </a:cubicBezTo>
                  <a:cubicBezTo>
                    <a:pt x="910" y="192"/>
                    <a:pt x="905" y="189"/>
                    <a:pt x="899" y="188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847" y="54"/>
                    <a:pt x="847" y="54"/>
                    <a:pt x="847" y="54"/>
                  </a:cubicBezTo>
                  <a:cubicBezTo>
                    <a:pt x="847" y="230"/>
                    <a:pt x="847" y="230"/>
                    <a:pt x="847" y="230"/>
                  </a:cubicBezTo>
                  <a:cubicBezTo>
                    <a:pt x="806" y="278"/>
                    <a:pt x="806" y="278"/>
                    <a:pt x="806" y="278"/>
                  </a:cubicBezTo>
                  <a:cubicBezTo>
                    <a:pt x="795" y="290"/>
                    <a:pt x="787" y="313"/>
                    <a:pt x="787" y="328"/>
                  </a:cubicBezTo>
                  <a:cubicBezTo>
                    <a:pt x="787" y="727"/>
                    <a:pt x="787" y="727"/>
                    <a:pt x="787" y="727"/>
                  </a:cubicBezTo>
                  <a:cubicBezTo>
                    <a:pt x="787" y="743"/>
                    <a:pt x="800" y="756"/>
                    <a:pt x="816" y="756"/>
                  </a:cubicBezTo>
                  <a:cubicBezTo>
                    <a:pt x="983" y="756"/>
                    <a:pt x="983" y="756"/>
                    <a:pt x="983" y="756"/>
                  </a:cubicBezTo>
                  <a:cubicBezTo>
                    <a:pt x="999" y="756"/>
                    <a:pt x="1012" y="743"/>
                    <a:pt x="1012" y="727"/>
                  </a:cubicBezTo>
                  <a:cubicBezTo>
                    <a:pt x="1012" y="328"/>
                    <a:pt x="1012" y="328"/>
                    <a:pt x="1012" y="328"/>
                  </a:cubicBezTo>
                  <a:cubicBezTo>
                    <a:pt x="1012" y="313"/>
                    <a:pt x="1003" y="290"/>
                    <a:pt x="992" y="279"/>
                  </a:cubicBezTo>
                  <a:close/>
                </a:path>
              </a:pathLst>
            </a:custGeom>
            <a:solidFill>
              <a:srgbClr val="E9AD10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4" b="1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C694EB17-EE70-45F1-AA27-036FB8A67C29}"/>
                </a:ext>
              </a:extLst>
            </p:cNvPr>
            <p:cNvGrpSpPr/>
            <p:nvPr/>
          </p:nvGrpSpPr>
          <p:grpSpPr>
            <a:xfrm rot="19998836">
              <a:off x="15044117" y="5496766"/>
              <a:ext cx="315988" cy="828108"/>
              <a:chOff x="4991782" y="3747966"/>
              <a:chExt cx="184150" cy="482600"/>
            </a:xfrm>
          </p:grpSpPr>
          <p:sp>
            <p:nvSpPr>
              <p:cNvPr id="481" name="Freeform 9">
                <a:extLst>
                  <a:ext uri="{FF2B5EF4-FFF2-40B4-BE49-F238E27FC236}">
                    <a16:creationId xmlns:a16="http://schemas.microsoft.com/office/drawing/2014/main" id="{FCC494B1-9DD2-4B4C-B708-67D864B0F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782" y="3747966"/>
                <a:ext cx="184150" cy="482600"/>
              </a:xfrm>
              <a:custGeom>
                <a:avLst/>
                <a:gdLst>
                  <a:gd name="T0" fmla="*/ 212 w 214"/>
                  <a:gd name="T1" fmla="*/ 108 h 563"/>
                  <a:gd name="T2" fmla="*/ 178 w 214"/>
                  <a:gd name="T3" fmla="*/ 24 h 563"/>
                  <a:gd name="T4" fmla="*/ 165 w 214"/>
                  <a:gd name="T5" fmla="*/ 14 h 563"/>
                  <a:gd name="T6" fmla="*/ 160 w 214"/>
                  <a:gd name="T7" fmla="*/ 13 h 563"/>
                  <a:gd name="T8" fmla="*/ 150 w 214"/>
                  <a:gd name="T9" fmla="*/ 84 h 563"/>
                  <a:gd name="T10" fmla="*/ 126 w 214"/>
                  <a:gd name="T11" fmla="*/ 112 h 563"/>
                  <a:gd name="T12" fmla="*/ 86 w 214"/>
                  <a:gd name="T13" fmla="*/ 107 h 563"/>
                  <a:gd name="T14" fmla="*/ 70 w 214"/>
                  <a:gd name="T15" fmla="*/ 72 h 563"/>
                  <a:gd name="T16" fmla="*/ 80 w 214"/>
                  <a:gd name="T17" fmla="*/ 2 h 563"/>
                  <a:gd name="T18" fmla="*/ 75 w 214"/>
                  <a:gd name="T19" fmla="*/ 1 h 563"/>
                  <a:gd name="T20" fmla="*/ 60 w 214"/>
                  <a:gd name="T21" fmla="*/ 7 h 563"/>
                  <a:gd name="T22" fmla="*/ 4 w 214"/>
                  <a:gd name="T23" fmla="*/ 79 h 563"/>
                  <a:gd name="T24" fmla="*/ 2 w 214"/>
                  <a:gd name="T25" fmla="*/ 95 h 563"/>
                  <a:gd name="T26" fmla="*/ 36 w 214"/>
                  <a:gd name="T27" fmla="*/ 179 h 563"/>
                  <a:gd name="T28" fmla="*/ 49 w 214"/>
                  <a:gd name="T29" fmla="*/ 190 h 563"/>
                  <a:gd name="T30" fmla="*/ 56 w 214"/>
                  <a:gd name="T31" fmla="*/ 191 h 563"/>
                  <a:gd name="T32" fmla="*/ 5 w 214"/>
                  <a:gd name="T33" fmla="*/ 552 h 563"/>
                  <a:gd name="T34" fmla="*/ 81 w 214"/>
                  <a:gd name="T35" fmla="*/ 563 h 563"/>
                  <a:gd name="T36" fmla="*/ 132 w 214"/>
                  <a:gd name="T37" fmla="*/ 201 h 563"/>
                  <a:gd name="T38" fmla="*/ 139 w 214"/>
                  <a:gd name="T39" fmla="*/ 202 h 563"/>
                  <a:gd name="T40" fmla="*/ 154 w 214"/>
                  <a:gd name="T41" fmla="*/ 196 h 563"/>
                  <a:gd name="T42" fmla="*/ 210 w 214"/>
                  <a:gd name="T43" fmla="*/ 125 h 563"/>
                  <a:gd name="T44" fmla="*/ 212 w 214"/>
                  <a:gd name="T45" fmla="*/ 108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4" h="563">
                    <a:moveTo>
                      <a:pt x="212" y="108"/>
                    </a:moveTo>
                    <a:cubicBezTo>
                      <a:pt x="178" y="24"/>
                      <a:pt x="178" y="24"/>
                      <a:pt x="178" y="24"/>
                    </a:cubicBezTo>
                    <a:cubicBezTo>
                      <a:pt x="176" y="19"/>
                      <a:pt x="170" y="14"/>
                      <a:pt x="165" y="14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50" y="84"/>
                      <a:pt x="150" y="84"/>
                      <a:pt x="150" y="84"/>
                    </a:cubicBezTo>
                    <a:cubicBezTo>
                      <a:pt x="126" y="112"/>
                      <a:pt x="126" y="112"/>
                      <a:pt x="126" y="112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0" y="0"/>
                      <a:pt x="63" y="3"/>
                      <a:pt x="60" y="7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1" y="83"/>
                      <a:pt x="0" y="90"/>
                      <a:pt x="2" y="95"/>
                    </a:cubicBezTo>
                    <a:cubicBezTo>
                      <a:pt x="36" y="179"/>
                      <a:pt x="36" y="179"/>
                      <a:pt x="36" y="179"/>
                    </a:cubicBezTo>
                    <a:cubicBezTo>
                      <a:pt x="38" y="184"/>
                      <a:pt x="43" y="189"/>
                      <a:pt x="49" y="190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" y="552"/>
                      <a:pt x="5" y="552"/>
                      <a:pt x="5" y="552"/>
                    </a:cubicBezTo>
                    <a:cubicBezTo>
                      <a:pt x="81" y="563"/>
                      <a:pt x="81" y="563"/>
                      <a:pt x="81" y="563"/>
                    </a:cubicBezTo>
                    <a:cubicBezTo>
                      <a:pt x="132" y="201"/>
                      <a:pt x="132" y="201"/>
                      <a:pt x="132" y="201"/>
                    </a:cubicBezTo>
                    <a:cubicBezTo>
                      <a:pt x="139" y="202"/>
                      <a:pt x="139" y="202"/>
                      <a:pt x="139" y="202"/>
                    </a:cubicBezTo>
                    <a:cubicBezTo>
                      <a:pt x="144" y="203"/>
                      <a:pt x="151" y="200"/>
                      <a:pt x="154" y="196"/>
                    </a:cubicBezTo>
                    <a:cubicBezTo>
                      <a:pt x="210" y="125"/>
                      <a:pt x="210" y="125"/>
                      <a:pt x="210" y="125"/>
                    </a:cubicBezTo>
                    <a:cubicBezTo>
                      <a:pt x="213" y="120"/>
                      <a:pt x="214" y="113"/>
                      <a:pt x="212" y="108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2" name="Freeform 10">
                <a:extLst>
                  <a:ext uri="{FF2B5EF4-FFF2-40B4-BE49-F238E27FC236}">
                    <a16:creationId xmlns:a16="http://schemas.microsoft.com/office/drawing/2014/main" id="{AE9A5B18-649F-43BF-8A69-8B65120CB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4007" y="3749553"/>
                <a:ext cx="161925" cy="481013"/>
              </a:xfrm>
              <a:custGeom>
                <a:avLst/>
                <a:gdLst>
                  <a:gd name="T0" fmla="*/ 186 w 188"/>
                  <a:gd name="T1" fmla="*/ 106 h 561"/>
                  <a:gd name="T2" fmla="*/ 158 w 188"/>
                  <a:gd name="T3" fmla="*/ 35 h 561"/>
                  <a:gd name="T4" fmla="*/ 151 w 188"/>
                  <a:gd name="T5" fmla="*/ 85 h 561"/>
                  <a:gd name="T6" fmla="*/ 126 w 188"/>
                  <a:gd name="T7" fmla="*/ 114 h 561"/>
                  <a:gd name="T8" fmla="*/ 100 w 188"/>
                  <a:gd name="T9" fmla="*/ 110 h 561"/>
                  <a:gd name="T10" fmla="*/ 60 w 188"/>
                  <a:gd name="T11" fmla="*/ 105 h 561"/>
                  <a:gd name="T12" fmla="*/ 44 w 188"/>
                  <a:gd name="T13" fmla="*/ 70 h 561"/>
                  <a:gd name="T14" fmla="*/ 54 w 188"/>
                  <a:gd name="T15" fmla="*/ 0 h 561"/>
                  <a:gd name="T16" fmla="*/ 51 w 188"/>
                  <a:gd name="T17" fmla="*/ 21 h 561"/>
                  <a:gd name="T18" fmla="*/ 4 w 188"/>
                  <a:gd name="T19" fmla="*/ 80 h 561"/>
                  <a:gd name="T20" fmla="*/ 2 w 188"/>
                  <a:gd name="T21" fmla="*/ 97 h 561"/>
                  <a:gd name="T22" fmla="*/ 36 w 188"/>
                  <a:gd name="T23" fmla="*/ 181 h 561"/>
                  <a:gd name="T24" fmla="*/ 49 w 188"/>
                  <a:gd name="T25" fmla="*/ 191 h 561"/>
                  <a:gd name="T26" fmla="*/ 57 w 188"/>
                  <a:gd name="T27" fmla="*/ 193 h 561"/>
                  <a:gd name="T28" fmla="*/ 6 w 188"/>
                  <a:gd name="T29" fmla="*/ 554 h 561"/>
                  <a:gd name="T30" fmla="*/ 55 w 188"/>
                  <a:gd name="T31" fmla="*/ 561 h 561"/>
                  <a:gd name="T32" fmla="*/ 106 w 188"/>
                  <a:gd name="T33" fmla="*/ 199 h 561"/>
                  <a:gd name="T34" fmla="*/ 113 w 188"/>
                  <a:gd name="T35" fmla="*/ 200 h 561"/>
                  <a:gd name="T36" fmla="*/ 128 w 188"/>
                  <a:gd name="T37" fmla="*/ 194 h 561"/>
                  <a:gd name="T38" fmla="*/ 184 w 188"/>
                  <a:gd name="T39" fmla="*/ 123 h 561"/>
                  <a:gd name="T40" fmla="*/ 186 w 188"/>
                  <a:gd name="T41" fmla="*/ 106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561">
                    <a:moveTo>
                      <a:pt x="186" y="106"/>
                    </a:move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26" y="114"/>
                      <a:pt x="126" y="114"/>
                      <a:pt x="126" y="114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" y="85"/>
                      <a:pt x="0" y="92"/>
                      <a:pt x="2" y="97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8" y="186"/>
                      <a:pt x="44" y="191"/>
                      <a:pt x="49" y="191"/>
                    </a:cubicBezTo>
                    <a:cubicBezTo>
                      <a:pt x="57" y="193"/>
                      <a:pt x="57" y="193"/>
                      <a:pt x="57" y="193"/>
                    </a:cubicBezTo>
                    <a:cubicBezTo>
                      <a:pt x="6" y="554"/>
                      <a:pt x="6" y="554"/>
                      <a:pt x="6" y="554"/>
                    </a:cubicBezTo>
                    <a:cubicBezTo>
                      <a:pt x="55" y="561"/>
                      <a:pt x="55" y="561"/>
                      <a:pt x="55" y="561"/>
                    </a:cubicBezTo>
                    <a:cubicBezTo>
                      <a:pt x="106" y="199"/>
                      <a:pt x="106" y="199"/>
                      <a:pt x="106" y="199"/>
                    </a:cubicBezTo>
                    <a:cubicBezTo>
                      <a:pt x="113" y="200"/>
                      <a:pt x="113" y="200"/>
                      <a:pt x="113" y="200"/>
                    </a:cubicBezTo>
                    <a:cubicBezTo>
                      <a:pt x="118" y="201"/>
                      <a:pt x="125" y="198"/>
                      <a:pt x="128" y="194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18"/>
                      <a:pt x="188" y="111"/>
                      <a:pt x="186" y="106"/>
                    </a:cubicBez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E4C52C0E-B04F-4A68-8811-CC9862E96872}"/>
                </a:ext>
              </a:extLst>
            </p:cNvPr>
            <p:cNvGrpSpPr/>
            <p:nvPr/>
          </p:nvGrpSpPr>
          <p:grpSpPr>
            <a:xfrm rot="19998836">
              <a:off x="14288521" y="5500162"/>
              <a:ext cx="447206" cy="710994"/>
              <a:chOff x="4057068" y="3320197"/>
              <a:chExt cx="990622" cy="1574948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7AADEAB6-A0BB-47C0-ABE4-242993FB5FAA}"/>
                  </a:ext>
                </a:extLst>
              </p:cNvPr>
              <p:cNvGrpSpPr/>
              <p:nvPr/>
            </p:nvGrpSpPr>
            <p:grpSpPr>
              <a:xfrm>
                <a:off x="4057068" y="3320197"/>
                <a:ext cx="990622" cy="1574948"/>
                <a:chOff x="4057068" y="3320197"/>
                <a:chExt cx="990622" cy="1574948"/>
              </a:xfrm>
            </p:grpSpPr>
            <p:sp>
              <p:nvSpPr>
                <p:cNvPr id="463" name="Freeform 11">
                  <a:extLst>
                    <a:ext uri="{FF2B5EF4-FFF2-40B4-BE49-F238E27FC236}">
                      <a16:creationId xmlns:a16="http://schemas.microsoft.com/office/drawing/2014/main" id="{53653CED-650F-4616-90A0-25FF7015EF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068" y="3320197"/>
                  <a:ext cx="990622" cy="1036272"/>
                </a:xfrm>
                <a:custGeom>
                  <a:avLst/>
                  <a:gdLst>
                    <a:gd name="T0" fmla="*/ 400 w 400"/>
                    <a:gd name="T1" fmla="*/ 111 h 421"/>
                    <a:gd name="T2" fmla="*/ 211 w 400"/>
                    <a:gd name="T3" fmla="*/ 24 h 421"/>
                    <a:gd name="T4" fmla="*/ 210 w 400"/>
                    <a:gd name="T5" fmla="*/ 24 h 421"/>
                    <a:gd name="T6" fmla="*/ 167 w 400"/>
                    <a:gd name="T7" fmla="*/ 31 h 421"/>
                    <a:gd name="T8" fmla="*/ 166 w 400"/>
                    <a:gd name="T9" fmla="*/ 31 h 421"/>
                    <a:gd name="T10" fmla="*/ 165 w 400"/>
                    <a:gd name="T11" fmla="*/ 31 h 421"/>
                    <a:gd name="T12" fmla="*/ 164 w 400"/>
                    <a:gd name="T13" fmla="*/ 31 h 421"/>
                    <a:gd name="T14" fmla="*/ 164 w 400"/>
                    <a:gd name="T15" fmla="*/ 31 h 421"/>
                    <a:gd name="T16" fmla="*/ 164 w 400"/>
                    <a:gd name="T17" fmla="*/ 31 h 421"/>
                    <a:gd name="T18" fmla="*/ 164 w 400"/>
                    <a:gd name="T19" fmla="*/ 31 h 421"/>
                    <a:gd name="T20" fmla="*/ 161 w 400"/>
                    <a:gd name="T21" fmla="*/ 32 h 421"/>
                    <a:gd name="T22" fmla="*/ 159 w 400"/>
                    <a:gd name="T23" fmla="*/ 32 h 421"/>
                    <a:gd name="T24" fmla="*/ 159 w 400"/>
                    <a:gd name="T25" fmla="*/ 32 h 421"/>
                    <a:gd name="T26" fmla="*/ 108 w 400"/>
                    <a:gd name="T27" fmla="*/ 54 h 421"/>
                    <a:gd name="T28" fmla="*/ 94 w 400"/>
                    <a:gd name="T29" fmla="*/ 72 h 421"/>
                    <a:gd name="T30" fmla="*/ 71 w 400"/>
                    <a:gd name="T31" fmla="*/ 68 h 421"/>
                    <a:gd name="T32" fmla="*/ 36 w 400"/>
                    <a:gd name="T33" fmla="*/ 61 h 421"/>
                    <a:gd name="T34" fmla="*/ 23 w 400"/>
                    <a:gd name="T35" fmla="*/ 64 h 421"/>
                    <a:gd name="T36" fmla="*/ 14 w 400"/>
                    <a:gd name="T37" fmla="*/ 67 h 421"/>
                    <a:gd name="T38" fmla="*/ 12 w 400"/>
                    <a:gd name="T39" fmla="*/ 67 h 421"/>
                    <a:gd name="T40" fmla="*/ 1 w 400"/>
                    <a:gd name="T41" fmla="*/ 84 h 421"/>
                    <a:gd name="T42" fmla="*/ 19 w 400"/>
                    <a:gd name="T43" fmla="*/ 159 h 421"/>
                    <a:gd name="T44" fmla="*/ 36 w 400"/>
                    <a:gd name="T45" fmla="*/ 169 h 421"/>
                    <a:gd name="T46" fmla="*/ 38 w 400"/>
                    <a:gd name="T47" fmla="*/ 169 h 421"/>
                    <a:gd name="T48" fmla="*/ 38 w 400"/>
                    <a:gd name="T49" fmla="*/ 169 h 421"/>
                    <a:gd name="T50" fmla="*/ 62 w 400"/>
                    <a:gd name="T51" fmla="*/ 163 h 421"/>
                    <a:gd name="T52" fmla="*/ 88 w 400"/>
                    <a:gd name="T53" fmla="*/ 143 h 421"/>
                    <a:gd name="T54" fmla="*/ 107 w 400"/>
                    <a:gd name="T55" fmla="*/ 129 h 421"/>
                    <a:gd name="T56" fmla="*/ 119 w 400"/>
                    <a:gd name="T57" fmla="*/ 132 h 421"/>
                    <a:gd name="T58" fmla="*/ 119 w 400"/>
                    <a:gd name="T59" fmla="*/ 133 h 421"/>
                    <a:gd name="T60" fmla="*/ 121 w 400"/>
                    <a:gd name="T61" fmla="*/ 140 h 421"/>
                    <a:gd name="T62" fmla="*/ 139 w 400"/>
                    <a:gd name="T63" fmla="*/ 151 h 421"/>
                    <a:gd name="T64" fmla="*/ 162 w 400"/>
                    <a:gd name="T65" fmla="*/ 145 h 421"/>
                    <a:gd name="T66" fmla="*/ 226 w 400"/>
                    <a:gd name="T67" fmla="*/ 421 h 421"/>
                    <a:gd name="T68" fmla="*/ 277 w 400"/>
                    <a:gd name="T69" fmla="*/ 408 h 421"/>
                    <a:gd name="T70" fmla="*/ 213 w 400"/>
                    <a:gd name="T71" fmla="*/ 133 h 421"/>
                    <a:gd name="T72" fmla="*/ 236 w 400"/>
                    <a:gd name="T73" fmla="*/ 128 h 421"/>
                    <a:gd name="T74" fmla="*/ 246 w 400"/>
                    <a:gd name="T75" fmla="*/ 110 h 421"/>
                    <a:gd name="T76" fmla="*/ 245 w 400"/>
                    <a:gd name="T77" fmla="*/ 105 h 421"/>
                    <a:gd name="T78" fmla="*/ 400 w 400"/>
                    <a:gd name="T79" fmla="*/ 111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00" h="421">
                      <a:moveTo>
                        <a:pt x="400" y="111"/>
                      </a:moveTo>
                      <a:cubicBezTo>
                        <a:pt x="361" y="0"/>
                        <a:pt x="211" y="24"/>
                        <a:pt x="211" y="24"/>
                      </a:cubicBezTo>
                      <a:cubicBezTo>
                        <a:pt x="210" y="24"/>
                        <a:pt x="210" y="24"/>
                        <a:pt x="210" y="24"/>
                      </a:cubicBezTo>
                      <a:cubicBezTo>
                        <a:pt x="200" y="25"/>
                        <a:pt x="185" y="26"/>
                        <a:pt x="167" y="31"/>
                      </a:cubicBezTo>
                      <a:cubicBezTo>
                        <a:pt x="166" y="31"/>
                        <a:pt x="166" y="31"/>
                        <a:pt x="166" y="31"/>
                      </a:cubicBezTo>
                      <a:cubicBezTo>
                        <a:pt x="165" y="31"/>
                        <a:pt x="165" y="31"/>
                        <a:pt x="165" y="31"/>
                      </a:cubicBezTo>
                      <a:cubicBezTo>
                        <a:pt x="165" y="31"/>
                        <a:pt x="164" y="31"/>
                        <a:pt x="164" y="31"/>
                      </a:cubicBezTo>
                      <a:cubicBezTo>
                        <a:pt x="164" y="31"/>
                        <a:pt x="164" y="31"/>
                        <a:pt x="164" y="31"/>
                      </a:cubicBezTo>
                      <a:cubicBezTo>
                        <a:pt x="164" y="31"/>
                        <a:pt x="164" y="31"/>
                        <a:pt x="164" y="31"/>
                      </a:cubicBezTo>
                      <a:cubicBezTo>
                        <a:pt x="164" y="31"/>
                        <a:pt x="164" y="31"/>
                        <a:pt x="164" y="31"/>
                      </a:cubicBezTo>
                      <a:cubicBezTo>
                        <a:pt x="163" y="31"/>
                        <a:pt x="162" y="32"/>
                        <a:pt x="161" y="32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28" y="40"/>
                        <a:pt x="109" y="50"/>
                        <a:pt x="108" y="54"/>
                      </a:cubicBezTo>
                      <a:cubicBezTo>
                        <a:pt x="106" y="67"/>
                        <a:pt x="98" y="71"/>
                        <a:pt x="94" y="72"/>
                      </a:cubicBezTo>
                      <a:cubicBezTo>
                        <a:pt x="90" y="73"/>
                        <a:pt x="79" y="72"/>
                        <a:pt x="71" y="68"/>
                      </a:cubicBezTo>
                      <a:cubicBezTo>
                        <a:pt x="57" y="63"/>
                        <a:pt x="36" y="61"/>
                        <a:pt x="36" y="61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14" y="67"/>
                        <a:pt x="14" y="67"/>
                        <a:pt x="14" y="67"/>
                      </a:cubicBezTo>
                      <a:cubicBezTo>
                        <a:pt x="12" y="67"/>
                        <a:pt x="12" y="67"/>
                        <a:pt x="12" y="67"/>
                      </a:cubicBezTo>
                      <a:cubicBezTo>
                        <a:pt x="4" y="69"/>
                        <a:pt x="0" y="77"/>
                        <a:pt x="1" y="84"/>
                      </a:cubicBezTo>
                      <a:cubicBezTo>
                        <a:pt x="19" y="159"/>
                        <a:pt x="19" y="159"/>
                        <a:pt x="19" y="159"/>
                      </a:cubicBezTo>
                      <a:cubicBezTo>
                        <a:pt x="21" y="166"/>
                        <a:pt x="29" y="171"/>
                        <a:pt x="36" y="169"/>
                      </a:cubicBezTo>
                      <a:cubicBezTo>
                        <a:pt x="38" y="169"/>
                        <a:pt x="38" y="169"/>
                        <a:pt x="38" y="169"/>
                      </a:cubicBezTo>
                      <a:cubicBezTo>
                        <a:pt x="38" y="169"/>
                        <a:pt x="38" y="169"/>
                        <a:pt x="38" y="169"/>
                      </a:cubicBezTo>
                      <a:cubicBezTo>
                        <a:pt x="62" y="163"/>
                        <a:pt x="62" y="163"/>
                        <a:pt x="62" y="163"/>
                      </a:cubicBezTo>
                      <a:cubicBezTo>
                        <a:pt x="62" y="163"/>
                        <a:pt x="80" y="153"/>
                        <a:pt x="88" y="143"/>
                      </a:cubicBezTo>
                      <a:cubicBezTo>
                        <a:pt x="94" y="136"/>
                        <a:pt x="103" y="130"/>
                        <a:pt x="107" y="129"/>
                      </a:cubicBezTo>
                      <a:cubicBezTo>
                        <a:pt x="110" y="129"/>
                        <a:pt x="115" y="129"/>
                        <a:pt x="119" y="132"/>
                      </a:cubicBezTo>
                      <a:cubicBezTo>
                        <a:pt x="119" y="132"/>
                        <a:pt x="119" y="132"/>
                        <a:pt x="119" y="133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123" y="148"/>
                        <a:pt x="131" y="152"/>
                        <a:pt x="139" y="151"/>
                      </a:cubicBezTo>
                      <a:cubicBezTo>
                        <a:pt x="162" y="145"/>
                        <a:pt x="162" y="145"/>
                        <a:pt x="162" y="145"/>
                      </a:cubicBezTo>
                      <a:cubicBezTo>
                        <a:pt x="226" y="421"/>
                        <a:pt x="226" y="421"/>
                        <a:pt x="226" y="421"/>
                      </a:cubicBezTo>
                      <a:cubicBezTo>
                        <a:pt x="277" y="408"/>
                        <a:pt x="277" y="408"/>
                        <a:pt x="277" y="408"/>
                      </a:cubicBezTo>
                      <a:cubicBezTo>
                        <a:pt x="213" y="133"/>
                        <a:pt x="213" y="133"/>
                        <a:pt x="213" y="133"/>
                      </a:cubicBezTo>
                      <a:cubicBezTo>
                        <a:pt x="236" y="128"/>
                        <a:pt x="236" y="128"/>
                        <a:pt x="236" y="128"/>
                      </a:cubicBezTo>
                      <a:cubicBezTo>
                        <a:pt x="243" y="126"/>
                        <a:pt x="248" y="118"/>
                        <a:pt x="246" y="110"/>
                      </a:cubicBezTo>
                      <a:cubicBezTo>
                        <a:pt x="245" y="105"/>
                        <a:pt x="245" y="105"/>
                        <a:pt x="245" y="105"/>
                      </a:cubicBezTo>
                      <a:cubicBezTo>
                        <a:pt x="312" y="56"/>
                        <a:pt x="391" y="108"/>
                        <a:pt x="400" y="111"/>
                      </a:cubicBezTo>
                      <a:close/>
                    </a:path>
                  </a:pathLst>
                </a:custGeom>
                <a:solidFill>
                  <a:schemeClr val="bg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14" b="1" i="0" u="none" strike="noStrike" kern="1200" cap="none" spc="0" normalizeH="0" baseline="0" noProof="0">
                    <a:ln>
                      <a:noFill/>
                    </a:ln>
                    <a:solidFill>
                      <a:srgbClr val="EAEAEA">
                        <a:lumMod val="10000"/>
                      </a:srgbClr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12">
                  <a:extLst>
                    <a:ext uri="{FF2B5EF4-FFF2-40B4-BE49-F238E27FC236}">
                      <a16:creationId xmlns:a16="http://schemas.microsoft.com/office/drawing/2014/main" id="{28076AB0-4DB5-4D19-8743-395247946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9664" y="3890829"/>
                  <a:ext cx="483897" cy="1004316"/>
                </a:xfrm>
                <a:custGeom>
                  <a:avLst/>
                  <a:gdLst>
                    <a:gd name="T0" fmla="*/ 194 w 196"/>
                    <a:gd name="T1" fmla="*/ 367 h 406"/>
                    <a:gd name="T2" fmla="*/ 183 w 196"/>
                    <a:gd name="T3" fmla="*/ 385 h 406"/>
                    <a:gd name="T4" fmla="*/ 103 w 196"/>
                    <a:gd name="T5" fmla="*/ 404 h 406"/>
                    <a:gd name="T6" fmla="*/ 85 w 196"/>
                    <a:gd name="T7" fmla="*/ 393 h 406"/>
                    <a:gd name="T8" fmla="*/ 2 w 196"/>
                    <a:gd name="T9" fmla="*/ 38 h 406"/>
                    <a:gd name="T10" fmla="*/ 13 w 196"/>
                    <a:gd name="T11" fmla="*/ 21 h 406"/>
                    <a:gd name="T12" fmla="*/ 93 w 196"/>
                    <a:gd name="T13" fmla="*/ 2 h 406"/>
                    <a:gd name="T14" fmla="*/ 111 w 196"/>
                    <a:gd name="T15" fmla="*/ 13 h 406"/>
                    <a:gd name="T16" fmla="*/ 194 w 196"/>
                    <a:gd name="T17" fmla="*/ 367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6" h="406">
                      <a:moveTo>
                        <a:pt x="194" y="367"/>
                      </a:moveTo>
                      <a:cubicBezTo>
                        <a:pt x="196" y="375"/>
                        <a:pt x="191" y="383"/>
                        <a:pt x="183" y="385"/>
                      </a:cubicBezTo>
                      <a:cubicBezTo>
                        <a:pt x="103" y="404"/>
                        <a:pt x="103" y="404"/>
                        <a:pt x="103" y="404"/>
                      </a:cubicBezTo>
                      <a:cubicBezTo>
                        <a:pt x="95" y="406"/>
                        <a:pt x="87" y="401"/>
                        <a:pt x="85" y="39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31"/>
                        <a:pt x="5" y="23"/>
                        <a:pt x="13" y="21"/>
                      </a:cubicBezTo>
                      <a:cubicBezTo>
                        <a:pt x="93" y="2"/>
                        <a:pt x="93" y="2"/>
                        <a:pt x="93" y="2"/>
                      </a:cubicBezTo>
                      <a:cubicBezTo>
                        <a:pt x="101" y="0"/>
                        <a:pt x="109" y="5"/>
                        <a:pt x="111" y="13"/>
                      </a:cubicBezTo>
                      <a:lnTo>
                        <a:pt x="194" y="367"/>
                      </a:lnTo>
                      <a:close/>
                    </a:path>
                  </a:pathLst>
                </a:custGeom>
                <a:solidFill>
                  <a:srgbClr val="5C2D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14" b="1" i="0" u="none" strike="noStrike" kern="1200" cap="none" spc="0" normalizeH="0" baseline="0" noProof="0">
                    <a:ln>
                      <a:noFill/>
                    </a:ln>
                    <a:solidFill>
                      <a:srgbClr val="EAEAEA">
                        <a:lumMod val="10000"/>
                      </a:srgbClr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13">
                  <a:extLst>
                    <a:ext uri="{FF2B5EF4-FFF2-40B4-BE49-F238E27FC236}">
                      <a16:creationId xmlns:a16="http://schemas.microsoft.com/office/drawing/2014/main" id="{372A53AB-26A1-4F5B-BE3A-D9EAE317A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9664" y="3936480"/>
                  <a:ext cx="287601" cy="958665"/>
                </a:xfrm>
                <a:custGeom>
                  <a:avLst/>
                  <a:gdLst>
                    <a:gd name="T0" fmla="*/ 27 w 117"/>
                    <a:gd name="T1" fmla="*/ 0 h 388"/>
                    <a:gd name="T2" fmla="*/ 13 w 117"/>
                    <a:gd name="T3" fmla="*/ 3 h 388"/>
                    <a:gd name="T4" fmla="*/ 2 w 117"/>
                    <a:gd name="T5" fmla="*/ 20 h 388"/>
                    <a:gd name="T6" fmla="*/ 85 w 117"/>
                    <a:gd name="T7" fmla="*/ 375 h 388"/>
                    <a:gd name="T8" fmla="*/ 103 w 117"/>
                    <a:gd name="T9" fmla="*/ 386 h 388"/>
                    <a:gd name="T10" fmla="*/ 117 w 117"/>
                    <a:gd name="T11" fmla="*/ 382 h 388"/>
                    <a:gd name="T12" fmla="*/ 27 w 117"/>
                    <a:gd name="T13" fmla="*/ 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388">
                      <a:moveTo>
                        <a:pt x="27" y="0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5" y="5"/>
                        <a:pt x="0" y="13"/>
                        <a:pt x="2" y="20"/>
                      </a:cubicBezTo>
                      <a:cubicBezTo>
                        <a:pt x="85" y="375"/>
                        <a:pt x="85" y="375"/>
                        <a:pt x="85" y="375"/>
                      </a:cubicBezTo>
                      <a:cubicBezTo>
                        <a:pt x="87" y="383"/>
                        <a:pt x="95" y="388"/>
                        <a:pt x="103" y="386"/>
                      </a:cubicBezTo>
                      <a:cubicBezTo>
                        <a:pt x="117" y="382"/>
                        <a:pt x="117" y="382"/>
                        <a:pt x="117" y="382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014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3259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14" b="1" i="0" u="none" strike="noStrike" kern="1200" cap="none" spc="0" normalizeH="0" baseline="0" noProof="0">
                    <a:ln>
                      <a:noFill/>
                    </a:ln>
                    <a:solidFill>
                      <a:srgbClr val="EAEAEA">
                        <a:lumMod val="10000"/>
                      </a:srgbClr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1" name="Freeform 14">
                <a:extLst>
                  <a:ext uri="{FF2B5EF4-FFF2-40B4-BE49-F238E27FC236}">
                    <a16:creationId xmlns:a16="http://schemas.microsoft.com/office/drawing/2014/main" id="{32A6B787-5E6B-4513-8F20-8E55B915C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068" y="3470843"/>
                <a:ext cx="150649" cy="269341"/>
              </a:xfrm>
              <a:custGeom>
                <a:avLst/>
                <a:gdLst>
                  <a:gd name="T0" fmla="*/ 43 w 62"/>
                  <a:gd name="T1" fmla="*/ 92 h 110"/>
                  <a:gd name="T2" fmla="*/ 26 w 62"/>
                  <a:gd name="T3" fmla="*/ 18 h 110"/>
                  <a:gd name="T4" fmla="*/ 36 w 62"/>
                  <a:gd name="T5" fmla="*/ 0 h 110"/>
                  <a:gd name="T6" fmla="*/ 36 w 62"/>
                  <a:gd name="T7" fmla="*/ 0 h 110"/>
                  <a:gd name="T8" fmla="*/ 23 w 62"/>
                  <a:gd name="T9" fmla="*/ 3 h 110"/>
                  <a:gd name="T10" fmla="*/ 14 w 62"/>
                  <a:gd name="T11" fmla="*/ 6 h 110"/>
                  <a:gd name="T12" fmla="*/ 12 w 62"/>
                  <a:gd name="T13" fmla="*/ 6 h 110"/>
                  <a:gd name="T14" fmla="*/ 1 w 62"/>
                  <a:gd name="T15" fmla="*/ 23 h 110"/>
                  <a:gd name="T16" fmla="*/ 19 w 62"/>
                  <a:gd name="T17" fmla="*/ 98 h 110"/>
                  <a:gd name="T18" fmla="*/ 36 w 62"/>
                  <a:gd name="T19" fmla="*/ 108 h 110"/>
                  <a:gd name="T20" fmla="*/ 38 w 62"/>
                  <a:gd name="T21" fmla="*/ 108 h 110"/>
                  <a:gd name="T22" fmla="*/ 38 w 62"/>
                  <a:gd name="T23" fmla="*/ 108 h 110"/>
                  <a:gd name="T24" fmla="*/ 62 w 62"/>
                  <a:gd name="T25" fmla="*/ 102 h 110"/>
                  <a:gd name="T26" fmla="*/ 62 w 62"/>
                  <a:gd name="T27" fmla="*/ 102 h 110"/>
                  <a:gd name="T28" fmla="*/ 62 w 62"/>
                  <a:gd name="T29" fmla="*/ 102 h 110"/>
                  <a:gd name="T30" fmla="*/ 61 w 62"/>
                  <a:gd name="T31" fmla="*/ 103 h 110"/>
                  <a:gd name="T32" fmla="*/ 43 w 62"/>
                  <a:gd name="T33" fmla="*/ 9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10">
                    <a:moveTo>
                      <a:pt x="43" y="92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0"/>
                      <a:pt x="29" y="2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4" y="8"/>
                      <a:pt x="0" y="16"/>
                      <a:pt x="1" y="23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1" y="105"/>
                      <a:pt x="29" y="110"/>
                      <a:pt x="36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53" y="104"/>
                      <a:pt x="45" y="100"/>
                      <a:pt x="43" y="92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2" name="Freeform 15">
                <a:extLst>
                  <a:ext uri="{FF2B5EF4-FFF2-40B4-BE49-F238E27FC236}">
                    <a16:creationId xmlns:a16="http://schemas.microsoft.com/office/drawing/2014/main" id="{65BEEA93-0C12-424C-8404-0194F432E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231" y="3667142"/>
                <a:ext cx="100432" cy="269341"/>
              </a:xfrm>
              <a:custGeom>
                <a:avLst/>
                <a:gdLst>
                  <a:gd name="T0" fmla="*/ 9 w 22"/>
                  <a:gd name="T1" fmla="*/ 0 h 59"/>
                  <a:gd name="T2" fmla="*/ 0 w 22"/>
                  <a:gd name="T3" fmla="*/ 2 h 59"/>
                  <a:gd name="T4" fmla="*/ 14 w 22"/>
                  <a:gd name="T5" fmla="*/ 59 h 59"/>
                  <a:gd name="T6" fmla="*/ 22 w 22"/>
                  <a:gd name="T7" fmla="*/ 57 h 59"/>
                  <a:gd name="T8" fmla="*/ 9 w 22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">
                    <a:moveTo>
                      <a:pt x="9" y="0"/>
                    </a:moveTo>
                    <a:lnTo>
                      <a:pt x="0" y="2"/>
                    </a:lnTo>
                    <a:lnTo>
                      <a:pt x="14" y="59"/>
                    </a:lnTo>
                    <a:lnTo>
                      <a:pt x="22" y="5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38" name="Rectangle 18">
              <a:extLst>
                <a:ext uri="{FF2B5EF4-FFF2-40B4-BE49-F238E27FC236}">
                  <a16:creationId xmlns:a16="http://schemas.microsoft.com/office/drawing/2014/main" id="{E2D9CA0A-2D91-41A3-A09D-73EC09207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531" y="5948860"/>
              <a:ext cx="2029650" cy="93530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4" b="1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39" name="Freeform 20">
              <a:extLst>
                <a:ext uri="{FF2B5EF4-FFF2-40B4-BE49-F238E27FC236}">
                  <a16:creationId xmlns:a16="http://schemas.microsoft.com/office/drawing/2014/main" id="{1E14BAA4-25EC-48EB-9448-717D97FA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5931" y="6834938"/>
              <a:ext cx="1859250" cy="49227"/>
            </a:xfrm>
            <a:custGeom>
              <a:avLst/>
              <a:gdLst>
                <a:gd name="T0" fmla="*/ 904 w 904"/>
                <a:gd name="T1" fmla="*/ 24 h 24"/>
                <a:gd name="T2" fmla="*/ 904 w 904"/>
                <a:gd name="T3" fmla="*/ 0 h 24"/>
                <a:gd name="T4" fmla="*/ 29 w 904"/>
                <a:gd name="T5" fmla="*/ 0 h 24"/>
                <a:gd name="T6" fmla="*/ 0 w 904"/>
                <a:gd name="T7" fmla="*/ 24 h 24"/>
                <a:gd name="T8" fmla="*/ 904 w 90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">
                  <a:moveTo>
                    <a:pt x="904" y="24"/>
                  </a:moveTo>
                  <a:cubicBezTo>
                    <a:pt x="904" y="0"/>
                    <a:pt x="904" y="0"/>
                    <a:pt x="90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14"/>
                    <a:pt x="15" y="24"/>
                    <a:pt x="0" y="24"/>
                  </a:cubicBezTo>
                  <a:lnTo>
                    <a:pt x="904" y="24"/>
                  </a:lnTo>
                  <a:close/>
                </a:path>
              </a:pathLst>
            </a:custGeom>
            <a:solidFill>
              <a:srgbClr val="C78E00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4" b="1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C514161C-CEFC-403E-8572-C9DF51719551}"/>
                </a:ext>
              </a:extLst>
            </p:cNvPr>
            <p:cNvGrpSpPr/>
            <p:nvPr/>
          </p:nvGrpSpPr>
          <p:grpSpPr>
            <a:xfrm rot="882817">
              <a:off x="15528861" y="5377954"/>
              <a:ext cx="215752" cy="542725"/>
              <a:chOff x="5298858" y="3302195"/>
              <a:chExt cx="123368" cy="310330"/>
            </a:xfrm>
          </p:grpSpPr>
          <p:sp>
            <p:nvSpPr>
              <p:cNvPr id="447" name="Freeform 444">
                <a:extLst>
                  <a:ext uri="{FF2B5EF4-FFF2-40B4-BE49-F238E27FC236}">
                    <a16:creationId xmlns:a16="http://schemas.microsoft.com/office/drawing/2014/main" id="{3937BDC4-B212-4D66-B922-D7066BBA60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298858" y="3302195"/>
                <a:ext cx="61048" cy="232746"/>
              </a:xfrm>
              <a:custGeom>
                <a:avLst/>
                <a:gdLst>
                  <a:gd name="T0" fmla="*/ 22 w 22"/>
                  <a:gd name="T1" fmla="*/ 54 h 84"/>
                  <a:gd name="T2" fmla="*/ 19 w 22"/>
                  <a:gd name="T3" fmla="*/ 41 h 84"/>
                  <a:gd name="T4" fmla="*/ 18 w 22"/>
                  <a:gd name="T5" fmla="*/ 39 h 84"/>
                  <a:gd name="T6" fmla="*/ 18 w 22"/>
                  <a:gd name="T7" fmla="*/ 39 h 84"/>
                  <a:gd name="T8" fmla="*/ 18 w 22"/>
                  <a:gd name="T9" fmla="*/ 38 h 84"/>
                  <a:gd name="T10" fmla="*/ 10 w 22"/>
                  <a:gd name="T11" fmla="*/ 0 h 84"/>
                  <a:gd name="T12" fmla="*/ 0 w 22"/>
                  <a:gd name="T13" fmla="*/ 0 h 84"/>
                  <a:gd name="T14" fmla="*/ 0 w 22"/>
                  <a:gd name="T15" fmla="*/ 23 h 84"/>
                  <a:gd name="T16" fmla="*/ 0 w 22"/>
                  <a:gd name="T17" fmla="*/ 38 h 84"/>
                  <a:gd name="T18" fmla="*/ 0 w 22"/>
                  <a:gd name="T19" fmla="*/ 84 h 84"/>
                  <a:gd name="T20" fmla="*/ 22 w 22"/>
                  <a:gd name="T21" fmla="*/ 5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84">
                    <a:moveTo>
                      <a:pt x="22" y="54"/>
                    </a:moveTo>
                    <a:cubicBezTo>
                      <a:pt x="22" y="50"/>
                      <a:pt x="21" y="45"/>
                      <a:pt x="19" y="41"/>
                    </a:cubicBezTo>
                    <a:cubicBezTo>
                      <a:pt x="19" y="40"/>
                      <a:pt x="18" y="40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0" y="25"/>
                      <a:pt x="8" y="8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2" y="84"/>
                      <a:pt x="22" y="66"/>
                      <a:pt x="22" y="54"/>
                    </a:cubicBez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8" name="Freeform 445">
                <a:extLst>
                  <a:ext uri="{FF2B5EF4-FFF2-40B4-BE49-F238E27FC236}">
                    <a16:creationId xmlns:a16="http://schemas.microsoft.com/office/drawing/2014/main" id="{B8CBEF73-94AF-4685-A80F-F952376CEB8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26840" y="3302196"/>
                <a:ext cx="33068" cy="80126"/>
              </a:xfrm>
              <a:custGeom>
                <a:avLst/>
                <a:gdLst>
                  <a:gd name="T0" fmla="*/ 0 w 26"/>
                  <a:gd name="T1" fmla="*/ 0 h 63"/>
                  <a:gd name="T2" fmla="*/ 26 w 26"/>
                  <a:gd name="T3" fmla="*/ 0 h 63"/>
                  <a:gd name="T4" fmla="*/ 0 w 26"/>
                  <a:gd name="T5" fmla="*/ 63 h 63"/>
                  <a:gd name="T6" fmla="*/ 0 w 26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63">
                    <a:moveTo>
                      <a:pt x="0" y="0"/>
                    </a:moveTo>
                    <a:lnTo>
                      <a:pt x="26" y="0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9" name="Freeform 446">
                <a:extLst>
                  <a:ext uri="{FF2B5EF4-FFF2-40B4-BE49-F238E27FC236}">
                    <a16:creationId xmlns:a16="http://schemas.microsoft.com/office/drawing/2014/main" id="{16C3C8B4-5707-44CB-B8F9-F65DA3C49B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59906" y="3302196"/>
                <a:ext cx="62320" cy="232746"/>
              </a:xfrm>
              <a:custGeom>
                <a:avLst/>
                <a:gdLst>
                  <a:gd name="T0" fmla="*/ 0 w 22"/>
                  <a:gd name="T1" fmla="*/ 54 h 84"/>
                  <a:gd name="T2" fmla="*/ 3 w 22"/>
                  <a:gd name="T3" fmla="*/ 41 h 84"/>
                  <a:gd name="T4" fmla="*/ 4 w 22"/>
                  <a:gd name="T5" fmla="*/ 39 h 84"/>
                  <a:gd name="T6" fmla="*/ 4 w 22"/>
                  <a:gd name="T7" fmla="*/ 39 h 84"/>
                  <a:gd name="T8" fmla="*/ 4 w 22"/>
                  <a:gd name="T9" fmla="*/ 38 h 84"/>
                  <a:gd name="T10" fmla="*/ 12 w 22"/>
                  <a:gd name="T11" fmla="*/ 0 h 84"/>
                  <a:gd name="T12" fmla="*/ 22 w 22"/>
                  <a:gd name="T13" fmla="*/ 0 h 84"/>
                  <a:gd name="T14" fmla="*/ 22 w 22"/>
                  <a:gd name="T15" fmla="*/ 23 h 84"/>
                  <a:gd name="T16" fmla="*/ 22 w 22"/>
                  <a:gd name="T17" fmla="*/ 38 h 84"/>
                  <a:gd name="T18" fmla="*/ 22 w 22"/>
                  <a:gd name="T19" fmla="*/ 84 h 84"/>
                  <a:gd name="T20" fmla="*/ 0 w 22"/>
                  <a:gd name="T21" fmla="*/ 5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84">
                    <a:moveTo>
                      <a:pt x="0" y="54"/>
                    </a:moveTo>
                    <a:cubicBezTo>
                      <a:pt x="0" y="50"/>
                      <a:pt x="1" y="45"/>
                      <a:pt x="3" y="41"/>
                    </a:cubicBezTo>
                    <a:cubicBezTo>
                      <a:pt x="3" y="40"/>
                      <a:pt x="3" y="40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12" y="25"/>
                      <a:pt x="13" y="8"/>
                      <a:pt x="1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10" y="84"/>
                      <a:pt x="0" y="66"/>
                      <a:pt x="0" y="54"/>
                    </a:cubicBez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0" name="Freeform 447">
                <a:extLst>
                  <a:ext uri="{FF2B5EF4-FFF2-40B4-BE49-F238E27FC236}">
                    <a16:creationId xmlns:a16="http://schemas.microsoft.com/office/drawing/2014/main" id="{9AE75775-AE6D-4835-BE03-7939C41B31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59905" y="3302195"/>
                <a:ext cx="36884" cy="80126"/>
              </a:xfrm>
              <a:custGeom>
                <a:avLst/>
                <a:gdLst>
                  <a:gd name="T0" fmla="*/ 29 w 29"/>
                  <a:gd name="T1" fmla="*/ 0 h 63"/>
                  <a:gd name="T2" fmla="*/ 0 w 29"/>
                  <a:gd name="T3" fmla="*/ 0 h 63"/>
                  <a:gd name="T4" fmla="*/ 29 w 29"/>
                  <a:gd name="T5" fmla="*/ 63 h 63"/>
                  <a:gd name="T6" fmla="*/ 29 w 2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3">
                    <a:moveTo>
                      <a:pt x="29" y="0"/>
                    </a:moveTo>
                    <a:lnTo>
                      <a:pt x="0" y="0"/>
                    </a:lnTo>
                    <a:lnTo>
                      <a:pt x="2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1" name="Freeform 449">
                <a:extLst>
                  <a:ext uri="{FF2B5EF4-FFF2-40B4-BE49-F238E27FC236}">
                    <a16:creationId xmlns:a16="http://schemas.microsoft.com/office/drawing/2014/main" id="{93A4CB63-96CA-4D52-98CE-3D94D09638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59900" y="3473893"/>
                <a:ext cx="58504" cy="138630"/>
              </a:xfrm>
              <a:custGeom>
                <a:avLst/>
                <a:gdLst>
                  <a:gd name="T0" fmla="*/ 16 w 21"/>
                  <a:gd name="T1" fmla="*/ 0 h 50"/>
                  <a:gd name="T2" fmla="*/ 16 w 21"/>
                  <a:gd name="T3" fmla="*/ 0 h 50"/>
                  <a:gd name="T4" fmla="*/ 0 w 21"/>
                  <a:gd name="T5" fmla="*/ 0 h 50"/>
                  <a:gd name="T6" fmla="*/ 2 w 21"/>
                  <a:gd name="T7" fmla="*/ 5 h 50"/>
                  <a:gd name="T8" fmla="*/ 14 w 21"/>
                  <a:gd name="T9" fmla="*/ 50 h 50"/>
                  <a:gd name="T10" fmla="*/ 21 w 21"/>
                  <a:gd name="T11" fmla="*/ 13 h 50"/>
                  <a:gd name="T12" fmla="*/ 16 w 21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0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4"/>
                      <a:pt x="2" y="5"/>
                    </a:cubicBezTo>
                    <a:cubicBezTo>
                      <a:pt x="9" y="21"/>
                      <a:pt x="14" y="33"/>
                      <a:pt x="14" y="50"/>
                    </a:cubicBezTo>
                    <a:cubicBezTo>
                      <a:pt x="14" y="36"/>
                      <a:pt x="17" y="24"/>
                      <a:pt x="21" y="13"/>
                    </a:cubicBezTo>
                    <a:cubicBezTo>
                      <a:pt x="19" y="9"/>
                      <a:pt x="18" y="4"/>
                      <a:pt x="16" y="0"/>
                    </a:cubicBez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19BC50A8-89AF-4B14-A2DA-14CBBB9366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40798" y="3454814"/>
                <a:ext cx="39427" cy="122096"/>
              </a:xfrm>
              <a:custGeom>
                <a:avLst/>
                <a:gdLst>
                  <a:gd name="T0" fmla="*/ 0 w 14"/>
                  <a:gd name="T1" fmla="*/ 37 h 44"/>
                  <a:gd name="T2" fmla="*/ 7 w 14"/>
                  <a:gd name="T3" fmla="*/ 44 h 44"/>
                  <a:gd name="T4" fmla="*/ 14 w 14"/>
                  <a:gd name="T5" fmla="*/ 37 h 44"/>
                  <a:gd name="T6" fmla="*/ 7 w 14"/>
                  <a:gd name="T7" fmla="*/ 0 h 44"/>
                  <a:gd name="T8" fmla="*/ 0 w 14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0" y="37"/>
                    </a:moveTo>
                    <a:cubicBezTo>
                      <a:pt x="0" y="41"/>
                      <a:pt x="3" y="44"/>
                      <a:pt x="7" y="44"/>
                    </a:cubicBezTo>
                    <a:cubicBezTo>
                      <a:pt x="11" y="44"/>
                      <a:pt x="14" y="41"/>
                      <a:pt x="14" y="37"/>
                    </a:cubicBezTo>
                    <a:cubicBezTo>
                      <a:pt x="14" y="23"/>
                      <a:pt x="11" y="11"/>
                      <a:pt x="7" y="0"/>
                    </a:cubicBezTo>
                    <a:cubicBezTo>
                      <a:pt x="3" y="11"/>
                      <a:pt x="0" y="23"/>
                      <a:pt x="0" y="37"/>
                    </a:cubicBez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159E97F5-CC8B-4F8A-BB38-615EA1BE07F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66224" y="3396309"/>
                <a:ext cx="55961" cy="138630"/>
              </a:xfrm>
              <a:custGeom>
                <a:avLst/>
                <a:gdLst>
                  <a:gd name="T0" fmla="*/ 4 w 20"/>
                  <a:gd name="T1" fmla="*/ 39 h 50"/>
                  <a:gd name="T2" fmla="*/ 4 w 20"/>
                  <a:gd name="T3" fmla="*/ 39 h 50"/>
                  <a:gd name="T4" fmla="*/ 3 w 20"/>
                  <a:gd name="T5" fmla="*/ 41 h 50"/>
                  <a:gd name="T6" fmla="*/ 0 w 20"/>
                  <a:gd name="T7" fmla="*/ 50 h 50"/>
                  <a:gd name="T8" fmla="*/ 20 w 20"/>
                  <a:gd name="T9" fmla="*/ 50 h 50"/>
                  <a:gd name="T10" fmla="*/ 20 w 20"/>
                  <a:gd name="T11" fmla="*/ 34 h 50"/>
                  <a:gd name="T12" fmla="*/ 12 w 20"/>
                  <a:gd name="T13" fmla="*/ 0 h 50"/>
                  <a:gd name="T14" fmla="*/ 12 w 20"/>
                  <a:gd name="T15" fmla="*/ 0 h 50"/>
                  <a:gd name="T16" fmla="*/ 4 w 20"/>
                  <a:gd name="T17" fmla="*/ 38 h 50"/>
                  <a:gd name="T18" fmla="*/ 4 w 20"/>
                  <a:gd name="T1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0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3" y="40"/>
                      <a:pt x="3" y="40"/>
                      <a:pt x="3" y="41"/>
                    </a:cubicBezTo>
                    <a:cubicBezTo>
                      <a:pt x="2" y="44"/>
                      <a:pt x="1" y="47"/>
                      <a:pt x="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18" y="2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8"/>
                      <a:pt x="12" y="25"/>
                      <a:pt x="4" y="38"/>
                    </a:cubicBezTo>
                    <a:cubicBezTo>
                      <a:pt x="4" y="38"/>
                      <a:pt x="4" y="38"/>
                      <a:pt x="4" y="3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2B221F5A-DB7B-45D9-9DBD-0657E82A176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59864" y="3302195"/>
                <a:ext cx="36884" cy="80126"/>
              </a:xfrm>
              <a:custGeom>
                <a:avLst/>
                <a:gdLst>
                  <a:gd name="T0" fmla="*/ 29 w 29"/>
                  <a:gd name="T1" fmla="*/ 0 h 63"/>
                  <a:gd name="T2" fmla="*/ 0 w 29"/>
                  <a:gd name="T3" fmla="*/ 0 h 63"/>
                  <a:gd name="T4" fmla="*/ 29 w 29"/>
                  <a:gd name="T5" fmla="*/ 63 h 63"/>
                  <a:gd name="T6" fmla="*/ 29 w 29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3">
                    <a:moveTo>
                      <a:pt x="29" y="0"/>
                    </a:moveTo>
                    <a:lnTo>
                      <a:pt x="0" y="0"/>
                    </a:lnTo>
                    <a:lnTo>
                      <a:pt x="2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6ADD8761-67E2-4CB4-9091-5368EDA4B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326839" y="3382320"/>
                <a:ext cx="69951" cy="68679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54539B29-8661-4E61-BF3C-4453B6FE793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03960" y="3540030"/>
                <a:ext cx="48330" cy="72495"/>
              </a:xfrm>
              <a:custGeom>
                <a:avLst/>
                <a:gdLst>
                  <a:gd name="T0" fmla="*/ 15 w 17"/>
                  <a:gd name="T1" fmla="*/ 5 h 26"/>
                  <a:gd name="T2" fmla="*/ 17 w 17"/>
                  <a:gd name="T3" fmla="*/ 0 h 26"/>
                  <a:gd name="T4" fmla="*/ 2 w 17"/>
                  <a:gd name="T5" fmla="*/ 0 h 26"/>
                  <a:gd name="T6" fmla="*/ 2 w 17"/>
                  <a:gd name="T7" fmla="*/ 0 h 26"/>
                  <a:gd name="T8" fmla="*/ 0 w 17"/>
                  <a:gd name="T9" fmla="*/ 4 h 26"/>
                  <a:gd name="T10" fmla="*/ 8 w 17"/>
                  <a:gd name="T11" fmla="*/ 26 h 26"/>
                  <a:gd name="T12" fmla="*/ 15 w 17"/>
                  <a:gd name="T1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6">
                    <a:moveTo>
                      <a:pt x="15" y="5"/>
                    </a:moveTo>
                    <a:cubicBezTo>
                      <a:pt x="16" y="4"/>
                      <a:pt x="17" y="2"/>
                      <a:pt x="1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9"/>
                      <a:pt x="12" y="13"/>
                      <a:pt x="15" y="5"/>
                    </a:cubicBez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4F496684-46AF-45B1-A6DF-E643AA8141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38299" y="3473897"/>
                <a:ext cx="11447" cy="63592"/>
              </a:xfrm>
              <a:custGeom>
                <a:avLst/>
                <a:gdLst>
                  <a:gd name="T0" fmla="*/ 3 w 4"/>
                  <a:gd name="T1" fmla="*/ 23 h 23"/>
                  <a:gd name="T2" fmla="*/ 4 w 4"/>
                  <a:gd name="T3" fmla="*/ 12 h 23"/>
                  <a:gd name="T4" fmla="*/ 0 w 4"/>
                  <a:gd name="T5" fmla="*/ 0 h 23"/>
                  <a:gd name="T6" fmla="*/ 3 w 4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3">
                    <a:moveTo>
                      <a:pt x="3" y="23"/>
                    </a:moveTo>
                    <a:cubicBezTo>
                      <a:pt x="3" y="19"/>
                      <a:pt x="3" y="15"/>
                      <a:pt x="4" y="12"/>
                    </a:cubicBezTo>
                    <a:cubicBezTo>
                      <a:pt x="3" y="8"/>
                      <a:pt x="1" y="4"/>
                      <a:pt x="0" y="0"/>
                    </a:cubicBezTo>
                    <a:cubicBezTo>
                      <a:pt x="2" y="7"/>
                      <a:pt x="3" y="15"/>
                      <a:pt x="3" y="23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4042F433-143F-4D19-8353-9A5CCC3580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49746" y="3537490"/>
                <a:ext cx="10175" cy="39426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0 h 14"/>
                  <a:gd name="T4" fmla="*/ 4 w 4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cubicBezTo>
                      <a:pt x="3" y="9"/>
                      <a:pt x="2" y="5"/>
                      <a:pt x="0" y="0"/>
                    </a:cubicBezTo>
                    <a:cubicBezTo>
                      <a:pt x="0" y="0"/>
                      <a:pt x="2" y="6"/>
                      <a:pt x="4" y="14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B29E73CE-0596-4DBC-A351-13ECF4C0794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329403" y="3504417"/>
                <a:ext cx="30524" cy="96659"/>
              </a:xfrm>
              <a:custGeom>
                <a:avLst/>
                <a:gdLst>
                  <a:gd name="T0" fmla="*/ 4 w 11"/>
                  <a:gd name="T1" fmla="*/ 23 h 35"/>
                  <a:gd name="T2" fmla="*/ 8 w 11"/>
                  <a:gd name="T3" fmla="*/ 35 h 35"/>
                  <a:gd name="T4" fmla="*/ 11 w 11"/>
                  <a:gd name="T5" fmla="*/ 22 h 35"/>
                  <a:gd name="T6" fmla="*/ 3 w 11"/>
                  <a:gd name="T7" fmla="*/ 0 h 35"/>
                  <a:gd name="T8" fmla="*/ 0 w 11"/>
                  <a:gd name="T9" fmla="*/ 9 h 35"/>
                  <a:gd name="T10" fmla="*/ 4 w 11"/>
                  <a:gd name="T11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5">
                    <a:moveTo>
                      <a:pt x="4" y="23"/>
                    </a:moveTo>
                    <a:cubicBezTo>
                      <a:pt x="5" y="27"/>
                      <a:pt x="7" y="31"/>
                      <a:pt x="8" y="35"/>
                    </a:cubicBezTo>
                    <a:cubicBezTo>
                      <a:pt x="9" y="30"/>
                      <a:pt x="10" y="26"/>
                      <a:pt x="11" y="2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6"/>
                      <a:pt x="0" y="9"/>
                    </a:cubicBezTo>
                    <a:cubicBezTo>
                      <a:pt x="2" y="14"/>
                      <a:pt x="3" y="18"/>
                      <a:pt x="4" y="2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EAEAEA">
                      <a:lumMod val="10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41" name="Rectangle 18">
              <a:extLst>
                <a:ext uri="{FF2B5EF4-FFF2-40B4-BE49-F238E27FC236}">
                  <a16:creationId xmlns:a16="http://schemas.microsoft.com/office/drawing/2014/main" id="{CB9F50D5-821D-440F-AA00-E71CC17A6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7528" y="6014088"/>
              <a:ext cx="529037" cy="3579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3260" tIns="46630" rIns="93260" bIns="466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14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1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LUIS</a:t>
              </a:r>
            </a:p>
          </p:txBody>
        </p:sp>
        <p:sp>
          <p:nvSpPr>
            <p:cNvPr id="442" name="Rectangle 18">
              <a:extLst>
                <a:ext uri="{FF2B5EF4-FFF2-40B4-BE49-F238E27FC236}">
                  <a16:creationId xmlns:a16="http://schemas.microsoft.com/office/drawing/2014/main" id="{F12FA5CD-AFD6-469B-82BF-9171A8A72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7528" y="6416218"/>
              <a:ext cx="1685671" cy="3438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3260" tIns="46630" rIns="93260" bIns="466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Query over database </a:t>
              </a:r>
              <a:br>
                <a: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via Azure Search</a:t>
              </a:r>
            </a:p>
          </p:txBody>
        </p:sp>
        <p:sp>
          <p:nvSpPr>
            <p:cNvPr id="443" name="Rectangle 18">
              <a:extLst>
                <a:ext uri="{FF2B5EF4-FFF2-40B4-BE49-F238E27FC236}">
                  <a16:creationId xmlns:a16="http://schemas.microsoft.com/office/drawing/2014/main" id="{7879ABF2-A10F-45B7-82EE-9FC1A581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5845" y="6014088"/>
              <a:ext cx="529037" cy="3579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3260" tIns="46630" rIns="93260" bIns="466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Form filling</a:t>
              </a:r>
            </a:p>
          </p:txBody>
        </p:sp>
        <p:sp>
          <p:nvSpPr>
            <p:cNvPr id="444" name="Rectangle 18">
              <a:extLst>
                <a:ext uri="{FF2B5EF4-FFF2-40B4-BE49-F238E27FC236}">
                  <a16:creationId xmlns:a16="http://schemas.microsoft.com/office/drawing/2014/main" id="{E292595D-11D9-477D-93A5-BC30C27F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4162" y="6014088"/>
              <a:ext cx="529037" cy="3579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3260" tIns="46630" rIns="93260" bIns="466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14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Q&amp;A</a:t>
              </a:r>
            </a:p>
          </p:txBody>
        </p:sp>
        <p:sp>
          <p:nvSpPr>
            <p:cNvPr id="445" name="Freeform 19">
              <a:extLst>
                <a:ext uri="{FF2B5EF4-FFF2-40B4-BE49-F238E27FC236}">
                  <a16:creationId xmlns:a16="http://schemas.microsoft.com/office/drawing/2014/main" id="{31B79BDD-F054-4293-A363-7CB459FA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6222" y="5948860"/>
              <a:ext cx="1828958" cy="745972"/>
            </a:xfrm>
            <a:custGeom>
              <a:avLst/>
              <a:gdLst>
                <a:gd name="T0" fmla="*/ 0 w 891"/>
                <a:gd name="T1" fmla="*/ 365 h 365"/>
                <a:gd name="T2" fmla="*/ 891 w 891"/>
                <a:gd name="T3" fmla="*/ 0 h 365"/>
                <a:gd name="T4" fmla="*/ 0 w 891"/>
                <a:gd name="T5" fmla="*/ 0 h 365"/>
                <a:gd name="T6" fmla="*/ 0 w 891"/>
                <a:gd name="T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1" h="365">
                  <a:moveTo>
                    <a:pt x="0" y="365"/>
                  </a:moveTo>
                  <a:cubicBezTo>
                    <a:pt x="0" y="365"/>
                    <a:pt x="152" y="0"/>
                    <a:pt x="891" y="0"/>
                  </a:cubicBezTo>
                  <a:cubicBezTo>
                    <a:pt x="51" y="0"/>
                    <a:pt x="0" y="0"/>
                    <a:pt x="0" y="0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5">
                <a:lumMod val="50000"/>
                <a:alpha val="14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4" b="1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1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46" name="Freeform 21">
              <a:extLst>
                <a:ext uri="{FF2B5EF4-FFF2-40B4-BE49-F238E27FC236}">
                  <a16:creationId xmlns:a16="http://schemas.microsoft.com/office/drawing/2014/main" id="{05B7C5E9-3E42-4CEA-B011-6A3C6EA2E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5907" y="5714087"/>
              <a:ext cx="461972" cy="1170078"/>
            </a:xfrm>
            <a:custGeom>
              <a:avLst/>
              <a:gdLst>
                <a:gd name="T0" fmla="*/ 225 w 225"/>
                <a:gd name="T1" fmla="*/ 115 h 571"/>
                <a:gd name="T2" fmla="*/ 128 w 225"/>
                <a:gd name="T3" fmla="*/ 12 h 571"/>
                <a:gd name="T4" fmla="*/ 89 w 225"/>
                <a:gd name="T5" fmla="*/ 12 h 571"/>
                <a:gd name="T6" fmla="*/ 1 w 225"/>
                <a:gd name="T7" fmla="*/ 113 h 571"/>
                <a:gd name="T8" fmla="*/ 0 w 225"/>
                <a:gd name="T9" fmla="*/ 116 h 571"/>
                <a:gd name="T10" fmla="*/ 0 w 225"/>
                <a:gd name="T11" fmla="*/ 557 h 571"/>
                <a:gd name="T12" fmla="*/ 14 w 225"/>
                <a:gd name="T13" fmla="*/ 571 h 571"/>
                <a:gd name="T14" fmla="*/ 210 w 225"/>
                <a:gd name="T15" fmla="*/ 571 h 571"/>
                <a:gd name="T16" fmla="*/ 225 w 225"/>
                <a:gd name="T17" fmla="*/ 557 h 571"/>
                <a:gd name="T18" fmla="*/ 225 w 225"/>
                <a:gd name="T19" fmla="*/ 11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571">
                  <a:moveTo>
                    <a:pt x="225" y="115"/>
                  </a:moveTo>
                  <a:cubicBezTo>
                    <a:pt x="128" y="12"/>
                    <a:pt x="128" y="12"/>
                    <a:pt x="128" y="12"/>
                  </a:cubicBezTo>
                  <a:cubicBezTo>
                    <a:pt x="117" y="0"/>
                    <a:pt x="100" y="0"/>
                    <a:pt x="89" y="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5"/>
                    <a:pt x="0" y="116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65"/>
                    <a:pt x="6" y="571"/>
                    <a:pt x="14" y="571"/>
                  </a:cubicBezTo>
                  <a:cubicBezTo>
                    <a:pt x="210" y="571"/>
                    <a:pt x="210" y="571"/>
                    <a:pt x="210" y="571"/>
                  </a:cubicBezTo>
                  <a:cubicBezTo>
                    <a:pt x="218" y="571"/>
                    <a:pt x="225" y="565"/>
                    <a:pt x="225" y="557"/>
                  </a:cubicBezTo>
                  <a:lnTo>
                    <a:pt x="225" y="115"/>
                  </a:lnTo>
                  <a:close/>
                </a:path>
              </a:pathLst>
            </a:custGeom>
            <a:solidFill>
              <a:srgbClr val="F0AE00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4" b="1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317" name="Freeform 8">
            <a:extLst>
              <a:ext uri="{FF2B5EF4-FFF2-40B4-BE49-F238E27FC236}">
                <a16:creationId xmlns:a16="http://schemas.microsoft.com/office/drawing/2014/main" id="{A8F35ABA-2194-4372-BA0D-B83F135E37C7}"/>
              </a:ext>
            </a:extLst>
          </p:cNvPr>
          <p:cNvSpPr>
            <a:spLocks/>
          </p:cNvSpPr>
          <p:nvPr/>
        </p:nvSpPr>
        <p:spPr bwMode="auto">
          <a:xfrm rot="20937747" flipH="1">
            <a:off x="9941908" y="4368806"/>
            <a:ext cx="136319" cy="359289"/>
          </a:xfrm>
          <a:custGeom>
            <a:avLst/>
            <a:gdLst>
              <a:gd name="T0" fmla="*/ 24 w 38"/>
              <a:gd name="T1" fmla="*/ 101 h 101"/>
              <a:gd name="T2" fmla="*/ 13 w 38"/>
              <a:gd name="T3" fmla="*/ 94 h 101"/>
              <a:gd name="T4" fmla="*/ 13 w 38"/>
              <a:gd name="T5" fmla="*/ 10 h 101"/>
              <a:gd name="T6" fmla="*/ 28 w 38"/>
              <a:gd name="T7" fmla="*/ 1 h 101"/>
              <a:gd name="T8" fmla="*/ 37 w 38"/>
              <a:gd name="T9" fmla="*/ 16 h 101"/>
              <a:gd name="T10" fmla="*/ 35 w 38"/>
              <a:gd name="T11" fmla="*/ 84 h 101"/>
              <a:gd name="T12" fmla="*/ 29 w 38"/>
              <a:gd name="T13" fmla="*/ 100 h 101"/>
              <a:gd name="T14" fmla="*/ 24 w 38"/>
              <a:gd name="T1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01">
                <a:moveTo>
                  <a:pt x="24" y="101"/>
                </a:moveTo>
                <a:cubicBezTo>
                  <a:pt x="20" y="101"/>
                  <a:pt x="15" y="98"/>
                  <a:pt x="13" y="94"/>
                </a:cubicBezTo>
                <a:cubicBezTo>
                  <a:pt x="0" y="65"/>
                  <a:pt x="12" y="15"/>
                  <a:pt x="13" y="10"/>
                </a:cubicBezTo>
                <a:cubicBezTo>
                  <a:pt x="15" y="3"/>
                  <a:pt x="22" y="0"/>
                  <a:pt x="28" y="1"/>
                </a:cubicBezTo>
                <a:cubicBezTo>
                  <a:pt x="34" y="3"/>
                  <a:pt x="38" y="9"/>
                  <a:pt x="37" y="16"/>
                </a:cubicBezTo>
                <a:cubicBezTo>
                  <a:pt x="34" y="29"/>
                  <a:pt x="27" y="66"/>
                  <a:pt x="35" y="84"/>
                </a:cubicBezTo>
                <a:cubicBezTo>
                  <a:pt x="38" y="90"/>
                  <a:pt x="35" y="97"/>
                  <a:pt x="29" y="100"/>
                </a:cubicBezTo>
                <a:cubicBezTo>
                  <a:pt x="28" y="100"/>
                  <a:pt x="26" y="101"/>
                  <a:pt x="24" y="101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18" name="Freeform 9">
            <a:extLst>
              <a:ext uri="{FF2B5EF4-FFF2-40B4-BE49-F238E27FC236}">
                <a16:creationId xmlns:a16="http://schemas.microsoft.com/office/drawing/2014/main" id="{39106D4D-26CD-4DF9-A8B0-05E2FED1DC1D}"/>
              </a:ext>
            </a:extLst>
          </p:cNvPr>
          <p:cNvSpPr>
            <a:spLocks/>
          </p:cNvSpPr>
          <p:nvPr/>
        </p:nvSpPr>
        <p:spPr bwMode="auto">
          <a:xfrm rot="20937747" flipH="1">
            <a:off x="10053413" y="4338485"/>
            <a:ext cx="147943" cy="369856"/>
          </a:xfrm>
          <a:custGeom>
            <a:avLst/>
            <a:gdLst>
              <a:gd name="T0" fmla="*/ 24 w 41"/>
              <a:gd name="T1" fmla="*/ 103 h 104"/>
              <a:gd name="T2" fmla="*/ 13 w 41"/>
              <a:gd name="T3" fmla="*/ 96 h 104"/>
              <a:gd name="T4" fmla="*/ 16 w 41"/>
              <a:gd name="T5" fmla="*/ 10 h 104"/>
              <a:gd name="T6" fmla="*/ 31 w 41"/>
              <a:gd name="T7" fmla="*/ 1 h 104"/>
              <a:gd name="T8" fmla="*/ 39 w 41"/>
              <a:gd name="T9" fmla="*/ 16 h 104"/>
              <a:gd name="T10" fmla="*/ 35 w 41"/>
              <a:gd name="T11" fmla="*/ 86 h 104"/>
              <a:gd name="T12" fmla="*/ 29 w 41"/>
              <a:gd name="T13" fmla="*/ 102 h 104"/>
              <a:gd name="T14" fmla="*/ 24 w 41"/>
              <a:gd name="T15" fmla="*/ 10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104">
                <a:moveTo>
                  <a:pt x="24" y="103"/>
                </a:moveTo>
                <a:cubicBezTo>
                  <a:pt x="19" y="104"/>
                  <a:pt x="15" y="101"/>
                  <a:pt x="13" y="96"/>
                </a:cubicBezTo>
                <a:cubicBezTo>
                  <a:pt x="0" y="67"/>
                  <a:pt x="14" y="15"/>
                  <a:pt x="16" y="10"/>
                </a:cubicBezTo>
                <a:cubicBezTo>
                  <a:pt x="18" y="3"/>
                  <a:pt x="24" y="0"/>
                  <a:pt x="31" y="1"/>
                </a:cubicBezTo>
                <a:cubicBezTo>
                  <a:pt x="37" y="3"/>
                  <a:pt x="41" y="10"/>
                  <a:pt x="39" y="16"/>
                </a:cubicBezTo>
                <a:cubicBezTo>
                  <a:pt x="34" y="35"/>
                  <a:pt x="28" y="71"/>
                  <a:pt x="35" y="86"/>
                </a:cubicBezTo>
                <a:cubicBezTo>
                  <a:pt x="38" y="93"/>
                  <a:pt x="35" y="100"/>
                  <a:pt x="29" y="102"/>
                </a:cubicBezTo>
                <a:cubicBezTo>
                  <a:pt x="27" y="103"/>
                  <a:pt x="26" y="103"/>
                  <a:pt x="24" y="103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20" name="Freeform 10">
            <a:extLst>
              <a:ext uri="{FF2B5EF4-FFF2-40B4-BE49-F238E27FC236}">
                <a16:creationId xmlns:a16="http://schemas.microsoft.com/office/drawing/2014/main" id="{80B3F6DC-7890-41BE-8572-5C77154EB0CD}"/>
              </a:ext>
            </a:extLst>
          </p:cNvPr>
          <p:cNvSpPr>
            <a:spLocks/>
          </p:cNvSpPr>
          <p:nvPr/>
        </p:nvSpPr>
        <p:spPr bwMode="auto">
          <a:xfrm rot="20937747" flipH="1">
            <a:off x="10178528" y="4331905"/>
            <a:ext cx="151113" cy="351892"/>
          </a:xfrm>
          <a:custGeom>
            <a:avLst/>
            <a:gdLst>
              <a:gd name="T0" fmla="*/ 25 w 42"/>
              <a:gd name="T1" fmla="*/ 99 h 99"/>
              <a:gd name="T2" fmla="*/ 14 w 42"/>
              <a:gd name="T3" fmla="*/ 92 h 99"/>
              <a:gd name="T4" fmla="*/ 17 w 42"/>
              <a:gd name="T5" fmla="*/ 10 h 99"/>
              <a:gd name="T6" fmla="*/ 32 w 42"/>
              <a:gd name="T7" fmla="*/ 2 h 99"/>
              <a:gd name="T8" fmla="*/ 40 w 42"/>
              <a:gd name="T9" fmla="*/ 18 h 99"/>
              <a:gd name="T10" fmla="*/ 35 w 42"/>
              <a:gd name="T11" fmla="*/ 82 h 99"/>
              <a:gd name="T12" fmla="*/ 29 w 42"/>
              <a:gd name="T13" fmla="*/ 98 h 99"/>
              <a:gd name="T14" fmla="*/ 25 w 42"/>
              <a:gd name="T1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99">
                <a:moveTo>
                  <a:pt x="25" y="99"/>
                </a:moveTo>
                <a:cubicBezTo>
                  <a:pt x="20" y="99"/>
                  <a:pt x="16" y="97"/>
                  <a:pt x="14" y="92"/>
                </a:cubicBezTo>
                <a:cubicBezTo>
                  <a:pt x="0" y="63"/>
                  <a:pt x="15" y="16"/>
                  <a:pt x="17" y="10"/>
                </a:cubicBezTo>
                <a:cubicBezTo>
                  <a:pt x="19" y="4"/>
                  <a:pt x="26" y="0"/>
                  <a:pt x="32" y="2"/>
                </a:cubicBezTo>
                <a:cubicBezTo>
                  <a:pt x="38" y="4"/>
                  <a:pt x="42" y="11"/>
                  <a:pt x="40" y="18"/>
                </a:cubicBezTo>
                <a:cubicBezTo>
                  <a:pt x="36" y="30"/>
                  <a:pt x="28" y="65"/>
                  <a:pt x="35" y="82"/>
                </a:cubicBezTo>
                <a:cubicBezTo>
                  <a:pt x="38" y="88"/>
                  <a:pt x="35" y="95"/>
                  <a:pt x="29" y="98"/>
                </a:cubicBezTo>
                <a:cubicBezTo>
                  <a:pt x="28" y="99"/>
                  <a:pt x="26" y="99"/>
                  <a:pt x="25" y="99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1A66F-CCEC-4CB5-AA60-4028A7673606}"/>
              </a:ext>
            </a:extLst>
          </p:cNvPr>
          <p:cNvSpPr/>
          <p:nvPr/>
        </p:nvSpPr>
        <p:spPr>
          <a:xfrm>
            <a:off x="9386697" y="2839261"/>
            <a:ext cx="194555" cy="1921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E6E6E6"/>
                    </a:gs>
                    <a:gs pos="31000">
                      <a:srgbClr val="E6E6E6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C#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094D15-7B75-4055-AA52-A5AAFB984B7B}"/>
              </a:ext>
            </a:extLst>
          </p:cNvPr>
          <p:cNvGrpSpPr/>
          <p:nvPr/>
        </p:nvGrpSpPr>
        <p:grpSpPr>
          <a:xfrm>
            <a:off x="6504045" y="2717778"/>
            <a:ext cx="1974939" cy="898367"/>
            <a:chOff x="4933542" y="2664731"/>
            <a:chExt cx="1936390" cy="880832"/>
          </a:xfrm>
        </p:grpSpPr>
        <p:sp>
          <p:nvSpPr>
            <p:cNvPr id="356" name="Freeform 15">
              <a:extLst>
                <a:ext uri="{FF2B5EF4-FFF2-40B4-BE49-F238E27FC236}">
                  <a16:creationId xmlns:a16="http://schemas.microsoft.com/office/drawing/2014/main" id="{4C43F183-E0B3-4433-AC2E-DFA3047B0415}"/>
                </a:ext>
              </a:extLst>
            </p:cNvPr>
            <p:cNvSpPr>
              <a:spLocks/>
            </p:cNvSpPr>
            <p:nvPr/>
          </p:nvSpPr>
          <p:spPr bwMode="auto">
            <a:xfrm rot="948410">
              <a:off x="6273579" y="2670195"/>
              <a:ext cx="461067" cy="655855"/>
            </a:xfrm>
            <a:custGeom>
              <a:avLst/>
              <a:gdLst>
                <a:gd name="T0" fmla="*/ 74 w 131"/>
                <a:gd name="T1" fmla="*/ 0 h 188"/>
                <a:gd name="T2" fmla="*/ 1 w 131"/>
                <a:gd name="T3" fmla="*/ 179 h 188"/>
                <a:gd name="T4" fmla="*/ 38 w 131"/>
                <a:gd name="T5" fmla="*/ 188 h 188"/>
                <a:gd name="T6" fmla="*/ 125 w 131"/>
                <a:gd name="T7" fmla="*/ 85 h 188"/>
                <a:gd name="T8" fmla="*/ 131 w 131"/>
                <a:gd name="T9" fmla="*/ 2 h 188"/>
                <a:gd name="T10" fmla="*/ 74 w 131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88">
                  <a:moveTo>
                    <a:pt x="74" y="0"/>
                  </a:moveTo>
                  <a:cubicBezTo>
                    <a:pt x="74" y="0"/>
                    <a:pt x="0" y="125"/>
                    <a:pt x="1" y="179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31" y="2"/>
                    <a:pt x="131" y="2"/>
                    <a:pt x="131" y="2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7" name="Freeform 8">
              <a:extLst>
                <a:ext uri="{FF2B5EF4-FFF2-40B4-BE49-F238E27FC236}">
                  <a16:creationId xmlns:a16="http://schemas.microsoft.com/office/drawing/2014/main" id="{624073DD-C088-4854-B86A-500810EC80BD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5073816" y="3053312"/>
              <a:ext cx="133658" cy="352276"/>
            </a:xfrm>
            <a:custGeom>
              <a:avLst/>
              <a:gdLst>
                <a:gd name="T0" fmla="*/ 24 w 38"/>
                <a:gd name="T1" fmla="*/ 101 h 101"/>
                <a:gd name="T2" fmla="*/ 13 w 38"/>
                <a:gd name="T3" fmla="*/ 94 h 101"/>
                <a:gd name="T4" fmla="*/ 13 w 38"/>
                <a:gd name="T5" fmla="*/ 10 h 101"/>
                <a:gd name="T6" fmla="*/ 28 w 38"/>
                <a:gd name="T7" fmla="*/ 1 h 101"/>
                <a:gd name="T8" fmla="*/ 37 w 38"/>
                <a:gd name="T9" fmla="*/ 16 h 101"/>
                <a:gd name="T10" fmla="*/ 35 w 38"/>
                <a:gd name="T11" fmla="*/ 84 h 101"/>
                <a:gd name="T12" fmla="*/ 29 w 38"/>
                <a:gd name="T13" fmla="*/ 100 h 101"/>
                <a:gd name="T14" fmla="*/ 24 w 38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1">
                  <a:moveTo>
                    <a:pt x="24" y="101"/>
                  </a:moveTo>
                  <a:cubicBezTo>
                    <a:pt x="20" y="101"/>
                    <a:pt x="15" y="98"/>
                    <a:pt x="13" y="94"/>
                  </a:cubicBezTo>
                  <a:cubicBezTo>
                    <a:pt x="0" y="65"/>
                    <a:pt x="12" y="15"/>
                    <a:pt x="13" y="10"/>
                  </a:cubicBezTo>
                  <a:cubicBezTo>
                    <a:pt x="15" y="3"/>
                    <a:pt x="22" y="0"/>
                    <a:pt x="28" y="1"/>
                  </a:cubicBezTo>
                  <a:cubicBezTo>
                    <a:pt x="34" y="3"/>
                    <a:pt x="38" y="9"/>
                    <a:pt x="37" y="16"/>
                  </a:cubicBezTo>
                  <a:cubicBezTo>
                    <a:pt x="34" y="29"/>
                    <a:pt x="27" y="66"/>
                    <a:pt x="35" y="84"/>
                  </a:cubicBezTo>
                  <a:cubicBezTo>
                    <a:pt x="38" y="90"/>
                    <a:pt x="35" y="97"/>
                    <a:pt x="29" y="100"/>
                  </a:cubicBezTo>
                  <a:cubicBezTo>
                    <a:pt x="28" y="100"/>
                    <a:pt x="26" y="101"/>
                    <a:pt x="24" y="101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8" name="Freeform 9">
              <a:extLst>
                <a:ext uri="{FF2B5EF4-FFF2-40B4-BE49-F238E27FC236}">
                  <a16:creationId xmlns:a16="http://schemas.microsoft.com/office/drawing/2014/main" id="{0AD0B37A-F40A-430F-ADD7-1CA5C6F2D91E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5081067" y="3165034"/>
              <a:ext cx="145055" cy="362637"/>
            </a:xfrm>
            <a:custGeom>
              <a:avLst/>
              <a:gdLst>
                <a:gd name="T0" fmla="*/ 24 w 41"/>
                <a:gd name="T1" fmla="*/ 103 h 104"/>
                <a:gd name="T2" fmla="*/ 13 w 41"/>
                <a:gd name="T3" fmla="*/ 96 h 104"/>
                <a:gd name="T4" fmla="*/ 16 w 41"/>
                <a:gd name="T5" fmla="*/ 10 h 104"/>
                <a:gd name="T6" fmla="*/ 31 w 41"/>
                <a:gd name="T7" fmla="*/ 1 h 104"/>
                <a:gd name="T8" fmla="*/ 39 w 41"/>
                <a:gd name="T9" fmla="*/ 16 h 104"/>
                <a:gd name="T10" fmla="*/ 35 w 41"/>
                <a:gd name="T11" fmla="*/ 86 h 104"/>
                <a:gd name="T12" fmla="*/ 29 w 41"/>
                <a:gd name="T13" fmla="*/ 102 h 104"/>
                <a:gd name="T14" fmla="*/ 24 w 41"/>
                <a:gd name="T15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04">
                  <a:moveTo>
                    <a:pt x="24" y="103"/>
                  </a:moveTo>
                  <a:cubicBezTo>
                    <a:pt x="19" y="104"/>
                    <a:pt x="15" y="101"/>
                    <a:pt x="13" y="96"/>
                  </a:cubicBezTo>
                  <a:cubicBezTo>
                    <a:pt x="0" y="67"/>
                    <a:pt x="14" y="15"/>
                    <a:pt x="16" y="10"/>
                  </a:cubicBezTo>
                  <a:cubicBezTo>
                    <a:pt x="18" y="3"/>
                    <a:pt x="24" y="0"/>
                    <a:pt x="31" y="1"/>
                  </a:cubicBezTo>
                  <a:cubicBezTo>
                    <a:pt x="37" y="3"/>
                    <a:pt x="41" y="10"/>
                    <a:pt x="39" y="16"/>
                  </a:cubicBezTo>
                  <a:cubicBezTo>
                    <a:pt x="34" y="35"/>
                    <a:pt x="28" y="71"/>
                    <a:pt x="35" y="86"/>
                  </a:cubicBezTo>
                  <a:cubicBezTo>
                    <a:pt x="38" y="93"/>
                    <a:pt x="35" y="100"/>
                    <a:pt x="29" y="102"/>
                  </a:cubicBezTo>
                  <a:cubicBezTo>
                    <a:pt x="27" y="103"/>
                    <a:pt x="26" y="103"/>
                    <a:pt x="24" y="103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9" name="Freeform 10">
              <a:extLst>
                <a:ext uri="{FF2B5EF4-FFF2-40B4-BE49-F238E27FC236}">
                  <a16:creationId xmlns:a16="http://schemas.microsoft.com/office/drawing/2014/main" id="{F636A871-382D-41E2-8A33-A776049DA9B9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5082301" y="3298970"/>
              <a:ext cx="148163" cy="345023"/>
            </a:xfrm>
            <a:custGeom>
              <a:avLst/>
              <a:gdLst>
                <a:gd name="T0" fmla="*/ 25 w 42"/>
                <a:gd name="T1" fmla="*/ 99 h 99"/>
                <a:gd name="T2" fmla="*/ 14 w 42"/>
                <a:gd name="T3" fmla="*/ 92 h 99"/>
                <a:gd name="T4" fmla="*/ 17 w 42"/>
                <a:gd name="T5" fmla="*/ 10 h 99"/>
                <a:gd name="T6" fmla="*/ 32 w 42"/>
                <a:gd name="T7" fmla="*/ 2 h 99"/>
                <a:gd name="T8" fmla="*/ 40 w 42"/>
                <a:gd name="T9" fmla="*/ 18 h 99"/>
                <a:gd name="T10" fmla="*/ 35 w 42"/>
                <a:gd name="T11" fmla="*/ 82 h 99"/>
                <a:gd name="T12" fmla="*/ 29 w 42"/>
                <a:gd name="T13" fmla="*/ 98 h 99"/>
                <a:gd name="T14" fmla="*/ 25 w 4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9">
                  <a:moveTo>
                    <a:pt x="25" y="99"/>
                  </a:moveTo>
                  <a:cubicBezTo>
                    <a:pt x="20" y="99"/>
                    <a:pt x="16" y="97"/>
                    <a:pt x="14" y="92"/>
                  </a:cubicBezTo>
                  <a:cubicBezTo>
                    <a:pt x="0" y="63"/>
                    <a:pt x="15" y="16"/>
                    <a:pt x="17" y="10"/>
                  </a:cubicBezTo>
                  <a:cubicBezTo>
                    <a:pt x="19" y="4"/>
                    <a:pt x="26" y="0"/>
                    <a:pt x="32" y="2"/>
                  </a:cubicBezTo>
                  <a:cubicBezTo>
                    <a:pt x="38" y="4"/>
                    <a:pt x="42" y="11"/>
                    <a:pt x="40" y="18"/>
                  </a:cubicBezTo>
                  <a:cubicBezTo>
                    <a:pt x="36" y="30"/>
                    <a:pt x="28" y="65"/>
                    <a:pt x="35" y="82"/>
                  </a:cubicBezTo>
                  <a:cubicBezTo>
                    <a:pt x="38" y="88"/>
                    <a:pt x="35" y="95"/>
                    <a:pt x="29" y="98"/>
                  </a:cubicBezTo>
                  <a:cubicBezTo>
                    <a:pt x="28" y="99"/>
                    <a:pt x="26" y="99"/>
                    <a:pt x="25" y="99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41" name="Freeform 16">
              <a:extLst>
                <a:ext uri="{FF2B5EF4-FFF2-40B4-BE49-F238E27FC236}">
                  <a16:creationId xmlns:a16="http://schemas.microsoft.com/office/drawing/2014/main" id="{760D1D57-985A-4284-9DC8-52779535D6F2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5979716" y="3153265"/>
              <a:ext cx="253846" cy="282857"/>
            </a:xfrm>
            <a:custGeom>
              <a:avLst/>
              <a:gdLst>
                <a:gd name="T0" fmla="*/ 72 w 72"/>
                <a:gd name="T1" fmla="*/ 73 h 81"/>
                <a:gd name="T2" fmla="*/ 49 w 72"/>
                <a:gd name="T3" fmla="*/ 77 h 81"/>
                <a:gd name="T4" fmla="*/ 5 w 72"/>
                <a:gd name="T5" fmla="*/ 47 h 81"/>
                <a:gd name="T6" fmla="*/ 3 w 72"/>
                <a:gd name="T7" fmla="*/ 33 h 81"/>
                <a:gd name="T8" fmla="*/ 25 w 72"/>
                <a:gd name="T9" fmla="*/ 0 h 81"/>
                <a:gd name="T10" fmla="*/ 27 w 72"/>
                <a:gd name="T11" fmla="*/ 12 h 81"/>
                <a:gd name="T12" fmla="*/ 14 w 72"/>
                <a:gd name="T13" fmla="*/ 31 h 81"/>
                <a:gd name="T14" fmla="*/ 17 w 72"/>
                <a:gd name="T15" fmla="*/ 45 h 81"/>
                <a:gd name="T16" fmla="*/ 47 w 72"/>
                <a:gd name="T17" fmla="*/ 65 h 81"/>
                <a:gd name="T18" fmla="*/ 70 w 72"/>
                <a:gd name="T19" fmla="*/ 61 h 81"/>
                <a:gd name="T20" fmla="*/ 72 w 72"/>
                <a:gd name="T21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81">
                  <a:moveTo>
                    <a:pt x="72" y="73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29" y="81"/>
                    <a:pt x="9" y="68"/>
                    <a:pt x="5" y="47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18"/>
                    <a:pt x="10" y="3"/>
                    <a:pt x="25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8" y="13"/>
                    <a:pt x="12" y="22"/>
                    <a:pt x="14" y="31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59"/>
                    <a:pt x="33" y="68"/>
                    <a:pt x="47" y="65"/>
                  </a:cubicBezTo>
                  <a:cubicBezTo>
                    <a:pt x="70" y="61"/>
                    <a:pt x="70" y="61"/>
                    <a:pt x="70" y="61"/>
                  </a:cubicBezTo>
                  <a:lnTo>
                    <a:pt x="72" y="7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43" name="Freeform 6">
              <a:extLst>
                <a:ext uri="{FF2B5EF4-FFF2-40B4-BE49-F238E27FC236}">
                  <a16:creationId xmlns:a16="http://schemas.microsoft.com/office/drawing/2014/main" id="{DB6B46D0-F663-4C13-BE51-B1C318C5ACD0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5776455" y="2873900"/>
              <a:ext cx="199969" cy="747032"/>
            </a:xfrm>
            <a:custGeom>
              <a:avLst/>
              <a:gdLst>
                <a:gd name="T0" fmla="*/ 0 w 57"/>
                <a:gd name="T1" fmla="*/ 23 h 214"/>
                <a:gd name="T2" fmla="*/ 28 w 57"/>
                <a:gd name="T3" fmla="*/ 214 h 214"/>
                <a:gd name="T4" fmla="*/ 57 w 57"/>
                <a:gd name="T5" fmla="*/ 206 h 214"/>
                <a:gd name="T6" fmla="*/ 53 w 57"/>
                <a:gd name="T7" fmla="*/ 6 h 214"/>
                <a:gd name="T8" fmla="*/ 40 w 57"/>
                <a:gd name="T9" fmla="*/ 0 h 214"/>
                <a:gd name="T10" fmla="*/ 0 w 57"/>
                <a:gd name="T11" fmla="*/ 2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4">
                  <a:moveTo>
                    <a:pt x="0" y="23"/>
                  </a:moveTo>
                  <a:cubicBezTo>
                    <a:pt x="0" y="23"/>
                    <a:pt x="3" y="166"/>
                    <a:pt x="28" y="214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44" name="Freeform 7">
              <a:extLst>
                <a:ext uri="{FF2B5EF4-FFF2-40B4-BE49-F238E27FC236}">
                  <a16:creationId xmlns:a16="http://schemas.microsoft.com/office/drawing/2014/main" id="{618F1651-8DC6-4916-82AE-FA4A68B81BF9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5302633" y="2939762"/>
              <a:ext cx="453814" cy="651710"/>
            </a:xfrm>
            <a:custGeom>
              <a:avLst/>
              <a:gdLst>
                <a:gd name="T0" fmla="*/ 94 w 129"/>
                <a:gd name="T1" fmla="*/ 185 h 187"/>
                <a:gd name="T2" fmla="*/ 35 w 129"/>
                <a:gd name="T3" fmla="*/ 186 h 187"/>
                <a:gd name="T4" fmla="*/ 4 w 129"/>
                <a:gd name="T5" fmla="*/ 148 h 187"/>
                <a:gd name="T6" fmla="*/ 33 w 129"/>
                <a:gd name="T7" fmla="*/ 25 h 187"/>
                <a:gd name="T8" fmla="*/ 62 w 129"/>
                <a:gd name="T9" fmla="*/ 1 h 187"/>
                <a:gd name="T10" fmla="*/ 62 w 129"/>
                <a:gd name="T11" fmla="*/ 1 h 187"/>
                <a:gd name="T12" fmla="*/ 93 w 129"/>
                <a:gd name="T13" fmla="*/ 24 h 187"/>
                <a:gd name="T14" fmla="*/ 124 w 129"/>
                <a:gd name="T15" fmla="*/ 146 h 187"/>
                <a:gd name="T16" fmla="*/ 94 w 129"/>
                <a:gd name="T17" fmla="*/ 18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87">
                  <a:moveTo>
                    <a:pt x="94" y="185"/>
                  </a:moveTo>
                  <a:cubicBezTo>
                    <a:pt x="35" y="186"/>
                    <a:pt x="35" y="186"/>
                    <a:pt x="35" y="186"/>
                  </a:cubicBezTo>
                  <a:cubicBezTo>
                    <a:pt x="15" y="187"/>
                    <a:pt x="0" y="168"/>
                    <a:pt x="4" y="148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11"/>
                    <a:pt x="48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77" y="0"/>
                    <a:pt x="90" y="10"/>
                    <a:pt x="93" y="24"/>
                  </a:cubicBezTo>
                  <a:cubicBezTo>
                    <a:pt x="124" y="146"/>
                    <a:pt x="124" y="146"/>
                    <a:pt x="124" y="146"/>
                  </a:cubicBezTo>
                  <a:cubicBezTo>
                    <a:pt x="129" y="166"/>
                    <a:pt x="114" y="185"/>
                    <a:pt x="94" y="18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57" name="Freeform 17">
              <a:extLst>
                <a:ext uri="{FF2B5EF4-FFF2-40B4-BE49-F238E27FC236}">
                  <a16:creationId xmlns:a16="http://schemas.microsoft.com/office/drawing/2014/main" id="{EFB00C75-ADBD-4BA0-A0B7-BDE2BE8A9D09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6106994" y="3055836"/>
              <a:ext cx="317048" cy="313940"/>
            </a:xfrm>
            <a:custGeom>
              <a:avLst/>
              <a:gdLst>
                <a:gd name="T0" fmla="*/ 85 w 90"/>
                <a:gd name="T1" fmla="*/ 37 h 90"/>
                <a:gd name="T2" fmla="*/ 53 w 90"/>
                <a:gd name="T3" fmla="*/ 85 h 90"/>
                <a:gd name="T4" fmla="*/ 5 w 90"/>
                <a:gd name="T5" fmla="*/ 53 h 90"/>
                <a:gd name="T6" fmla="*/ 37 w 90"/>
                <a:gd name="T7" fmla="*/ 5 h 90"/>
                <a:gd name="T8" fmla="*/ 85 w 90"/>
                <a:gd name="T9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5" y="37"/>
                  </a:moveTo>
                  <a:cubicBezTo>
                    <a:pt x="90" y="59"/>
                    <a:pt x="75" y="81"/>
                    <a:pt x="53" y="85"/>
                  </a:cubicBezTo>
                  <a:cubicBezTo>
                    <a:pt x="31" y="90"/>
                    <a:pt x="9" y="75"/>
                    <a:pt x="5" y="53"/>
                  </a:cubicBezTo>
                  <a:cubicBezTo>
                    <a:pt x="0" y="31"/>
                    <a:pt x="15" y="9"/>
                    <a:pt x="37" y="5"/>
                  </a:cubicBezTo>
                  <a:cubicBezTo>
                    <a:pt x="59" y="0"/>
                    <a:pt x="81" y="15"/>
                    <a:pt x="85" y="3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58" name="Freeform 18">
              <a:extLst>
                <a:ext uri="{FF2B5EF4-FFF2-40B4-BE49-F238E27FC236}">
                  <a16:creationId xmlns:a16="http://schemas.microsoft.com/office/drawing/2014/main" id="{BD1BCB61-FADE-4C41-AADC-6D2E63E58040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6199253" y="3146963"/>
              <a:ext cx="133658" cy="132621"/>
            </a:xfrm>
            <a:custGeom>
              <a:avLst/>
              <a:gdLst>
                <a:gd name="T0" fmla="*/ 2 w 38"/>
                <a:gd name="T1" fmla="*/ 22 h 38"/>
                <a:gd name="T2" fmla="*/ 22 w 38"/>
                <a:gd name="T3" fmla="*/ 36 h 38"/>
                <a:gd name="T4" fmla="*/ 36 w 38"/>
                <a:gd name="T5" fmla="*/ 16 h 38"/>
                <a:gd name="T6" fmla="*/ 16 w 38"/>
                <a:gd name="T7" fmla="*/ 2 h 38"/>
                <a:gd name="T8" fmla="*/ 2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" y="22"/>
                  </a:moveTo>
                  <a:cubicBezTo>
                    <a:pt x="4" y="32"/>
                    <a:pt x="13" y="38"/>
                    <a:pt x="22" y="36"/>
                  </a:cubicBezTo>
                  <a:cubicBezTo>
                    <a:pt x="32" y="34"/>
                    <a:pt x="38" y="25"/>
                    <a:pt x="36" y="16"/>
                  </a:cubicBezTo>
                  <a:cubicBezTo>
                    <a:pt x="34" y="6"/>
                    <a:pt x="25" y="0"/>
                    <a:pt x="16" y="2"/>
                  </a:cubicBezTo>
                  <a:cubicBezTo>
                    <a:pt x="6" y="4"/>
                    <a:pt x="0" y="13"/>
                    <a:pt x="2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8A0B60CD-8C54-46AC-9A46-BB1F76ABEC27}"/>
                </a:ext>
              </a:extLst>
            </p:cNvPr>
            <p:cNvGrpSpPr/>
            <p:nvPr/>
          </p:nvGrpSpPr>
          <p:grpSpPr>
            <a:xfrm rot="948410">
              <a:off x="6496934" y="2664731"/>
              <a:ext cx="372998" cy="369890"/>
              <a:chOff x="2235729" y="1077383"/>
              <a:chExt cx="571500" cy="566738"/>
            </a:xfrm>
          </p:grpSpPr>
          <p:sp>
            <p:nvSpPr>
              <p:cNvPr id="360" name="Oval 63">
                <a:extLst>
                  <a:ext uri="{FF2B5EF4-FFF2-40B4-BE49-F238E27FC236}">
                    <a16:creationId xmlns:a16="http://schemas.microsoft.com/office/drawing/2014/main" id="{4E5A5438-5950-4AE6-93D5-FDF666939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729" y="1077383"/>
                <a:ext cx="571500" cy="56673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1" name="Oval 64">
                <a:extLst>
                  <a:ext uri="{FF2B5EF4-FFF2-40B4-BE49-F238E27FC236}">
                    <a16:creationId xmlns:a16="http://schemas.microsoft.com/office/drawing/2014/main" id="{68CD3589-2D30-480D-B75F-382FA24A6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704" y="1126595"/>
                <a:ext cx="463550" cy="465138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2" name="Oval 65">
                <a:extLst>
                  <a:ext uri="{FF2B5EF4-FFF2-40B4-BE49-F238E27FC236}">
                    <a16:creationId xmlns:a16="http://schemas.microsoft.com/office/drawing/2014/main" id="{27636911-897D-4AB9-A53B-4A985350C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566" y="1174220"/>
                <a:ext cx="376238" cy="3746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pic>
          <p:nvPicPr>
            <p:cNvPr id="487" name="Picture 2" descr="Node.js on light background">
              <a:extLst>
                <a:ext uri="{FF2B5EF4-FFF2-40B4-BE49-F238E27FC236}">
                  <a16:creationId xmlns:a16="http://schemas.microsoft.com/office/drawing/2014/main" id="{B8E78BB1-9637-4D89-84CA-937CBE175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327" y="2800350"/>
              <a:ext cx="193334" cy="118435"/>
            </a:xfrm>
            <a:prstGeom prst="rect">
              <a:avLst/>
            </a:prstGeom>
            <a:solidFill>
              <a:srgbClr val="FFFFFF"/>
            </a:solidFill>
            <a:extLst/>
          </p:spPr>
        </p:pic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825CAF06-73F7-4E5B-94DF-ADA016C7E8F5}"/>
                </a:ext>
              </a:extLst>
            </p:cNvPr>
            <p:cNvGrpSpPr/>
            <p:nvPr/>
          </p:nvGrpSpPr>
          <p:grpSpPr>
            <a:xfrm rot="20220474">
              <a:off x="4933542" y="2846525"/>
              <a:ext cx="356035" cy="636385"/>
              <a:chOff x="3748088" y="3730625"/>
              <a:chExt cx="530225" cy="947737"/>
            </a:xfrm>
          </p:grpSpPr>
          <p:sp>
            <p:nvSpPr>
              <p:cNvPr id="535" name="Freeform 5">
                <a:extLst>
                  <a:ext uri="{FF2B5EF4-FFF2-40B4-BE49-F238E27FC236}">
                    <a16:creationId xmlns:a16="http://schemas.microsoft.com/office/drawing/2014/main" id="{53A6832F-392D-4DD5-A776-3853DD463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088" y="3730625"/>
                <a:ext cx="530225" cy="947737"/>
              </a:xfrm>
              <a:custGeom>
                <a:avLst/>
                <a:gdLst>
                  <a:gd name="T0" fmla="*/ 108 w 108"/>
                  <a:gd name="T1" fmla="*/ 188 h 196"/>
                  <a:gd name="T2" fmla="*/ 99 w 108"/>
                  <a:gd name="T3" fmla="*/ 196 h 196"/>
                  <a:gd name="T4" fmla="*/ 8 w 108"/>
                  <a:gd name="T5" fmla="*/ 196 h 196"/>
                  <a:gd name="T6" fmla="*/ 0 w 108"/>
                  <a:gd name="T7" fmla="*/ 188 h 196"/>
                  <a:gd name="T8" fmla="*/ 0 w 108"/>
                  <a:gd name="T9" fmla="*/ 8 h 196"/>
                  <a:gd name="T10" fmla="*/ 8 w 108"/>
                  <a:gd name="T11" fmla="*/ 0 h 196"/>
                  <a:gd name="T12" fmla="*/ 99 w 108"/>
                  <a:gd name="T13" fmla="*/ 0 h 196"/>
                  <a:gd name="T14" fmla="*/ 108 w 108"/>
                  <a:gd name="T15" fmla="*/ 8 h 196"/>
                  <a:gd name="T16" fmla="*/ 108 w 108"/>
                  <a:gd name="T17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96">
                    <a:moveTo>
                      <a:pt x="108" y="188"/>
                    </a:moveTo>
                    <a:cubicBezTo>
                      <a:pt x="108" y="192"/>
                      <a:pt x="104" y="196"/>
                      <a:pt x="99" y="196"/>
                    </a:cubicBezTo>
                    <a:cubicBezTo>
                      <a:pt x="8" y="196"/>
                      <a:pt x="8" y="196"/>
                      <a:pt x="8" y="196"/>
                    </a:cubicBezTo>
                    <a:cubicBezTo>
                      <a:pt x="4" y="196"/>
                      <a:pt x="0" y="192"/>
                      <a:pt x="0" y="1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4" y="0"/>
                      <a:pt x="108" y="4"/>
                      <a:pt x="108" y="8"/>
                    </a:cubicBezTo>
                    <a:lnTo>
                      <a:pt x="108" y="1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7" name="Rectangle 6">
                <a:extLst>
                  <a:ext uri="{FF2B5EF4-FFF2-40B4-BE49-F238E27FC236}">
                    <a16:creationId xmlns:a16="http://schemas.microsoft.com/office/drawing/2014/main" id="{A8258BDF-FAA1-4F9D-AC46-3D83E7397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488" y="3865563"/>
                <a:ext cx="476250" cy="6778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4" name="Freeform 7">
                <a:extLst>
                  <a:ext uri="{FF2B5EF4-FFF2-40B4-BE49-F238E27FC236}">
                    <a16:creationId xmlns:a16="http://schemas.microsoft.com/office/drawing/2014/main" id="{2D66B14D-9DE5-4858-90FE-CC05CF0A0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563" y="3784600"/>
                <a:ext cx="290513" cy="14287"/>
              </a:xfrm>
              <a:custGeom>
                <a:avLst/>
                <a:gdLst>
                  <a:gd name="T0" fmla="*/ 59 w 59"/>
                  <a:gd name="T1" fmla="*/ 2 h 3"/>
                  <a:gd name="T2" fmla="*/ 58 w 59"/>
                  <a:gd name="T3" fmla="*/ 3 h 3"/>
                  <a:gd name="T4" fmla="*/ 1 w 59"/>
                  <a:gd name="T5" fmla="*/ 3 h 3"/>
                  <a:gd name="T6" fmla="*/ 0 w 59"/>
                  <a:gd name="T7" fmla="*/ 2 h 3"/>
                  <a:gd name="T8" fmla="*/ 0 w 59"/>
                  <a:gd name="T9" fmla="*/ 2 h 3"/>
                  <a:gd name="T10" fmla="*/ 1 w 59"/>
                  <a:gd name="T11" fmla="*/ 0 h 3"/>
                  <a:gd name="T12" fmla="*/ 58 w 59"/>
                  <a:gd name="T13" fmla="*/ 0 h 3"/>
                  <a:gd name="T14" fmla="*/ 59 w 5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">
                    <a:moveTo>
                      <a:pt x="59" y="2"/>
                    </a:moveTo>
                    <a:cubicBezTo>
                      <a:pt x="59" y="2"/>
                      <a:pt x="59" y="3"/>
                      <a:pt x="58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9" y="0"/>
                      <a:pt x="59" y="1"/>
                      <a:pt x="5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6" name="Freeform 8">
                <a:extLst>
                  <a:ext uri="{FF2B5EF4-FFF2-40B4-BE49-F238E27FC236}">
                    <a16:creationId xmlns:a16="http://schemas.microsoft.com/office/drawing/2014/main" id="{B40A2421-36DB-426E-8058-4198D7D6F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4595813"/>
                <a:ext cx="53975" cy="28575"/>
              </a:xfrm>
              <a:custGeom>
                <a:avLst/>
                <a:gdLst>
                  <a:gd name="T0" fmla="*/ 11 w 11"/>
                  <a:gd name="T1" fmla="*/ 3 h 6"/>
                  <a:gd name="T2" fmla="*/ 8 w 11"/>
                  <a:gd name="T3" fmla="*/ 6 h 6"/>
                  <a:gd name="T4" fmla="*/ 3 w 11"/>
                  <a:gd name="T5" fmla="*/ 6 h 6"/>
                  <a:gd name="T6" fmla="*/ 0 w 11"/>
                  <a:gd name="T7" fmla="*/ 3 h 6"/>
                  <a:gd name="T8" fmla="*/ 0 w 11"/>
                  <a:gd name="T9" fmla="*/ 3 h 6"/>
                  <a:gd name="T10" fmla="*/ 3 w 11"/>
                  <a:gd name="T11" fmla="*/ 0 h 6"/>
                  <a:gd name="T12" fmla="*/ 8 w 11"/>
                  <a:gd name="T13" fmla="*/ 0 h 6"/>
                  <a:gd name="T14" fmla="*/ 11 w 11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11" y="5"/>
                      <a:pt x="10" y="6"/>
                      <a:pt x="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1" name="Freeform 9">
                <a:extLst>
                  <a:ext uri="{FF2B5EF4-FFF2-40B4-BE49-F238E27FC236}">
                    <a16:creationId xmlns:a16="http://schemas.microsoft.com/office/drawing/2014/main" id="{EE461165-AA94-4BEF-B77C-300640EB1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763" y="4595813"/>
                <a:ext cx="53975" cy="28575"/>
              </a:xfrm>
              <a:custGeom>
                <a:avLst/>
                <a:gdLst>
                  <a:gd name="T0" fmla="*/ 11 w 11"/>
                  <a:gd name="T1" fmla="*/ 3 h 6"/>
                  <a:gd name="T2" fmla="*/ 8 w 11"/>
                  <a:gd name="T3" fmla="*/ 6 h 6"/>
                  <a:gd name="T4" fmla="*/ 3 w 11"/>
                  <a:gd name="T5" fmla="*/ 6 h 6"/>
                  <a:gd name="T6" fmla="*/ 0 w 11"/>
                  <a:gd name="T7" fmla="*/ 3 h 6"/>
                  <a:gd name="T8" fmla="*/ 0 w 11"/>
                  <a:gd name="T9" fmla="*/ 3 h 6"/>
                  <a:gd name="T10" fmla="*/ 3 w 11"/>
                  <a:gd name="T11" fmla="*/ 0 h 6"/>
                  <a:gd name="T12" fmla="*/ 8 w 11"/>
                  <a:gd name="T13" fmla="*/ 0 h 6"/>
                  <a:gd name="T14" fmla="*/ 11 w 11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11" y="5"/>
                      <a:pt x="9" y="6"/>
                      <a:pt x="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2" name="Freeform 10">
                <a:extLst>
                  <a:ext uri="{FF2B5EF4-FFF2-40B4-BE49-F238E27FC236}">
                    <a16:creationId xmlns:a16="http://schemas.microsoft.com/office/drawing/2014/main" id="{D44A35AC-D823-4EB1-B628-CE98945C2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463" y="4581525"/>
                <a:ext cx="112713" cy="58737"/>
              </a:xfrm>
              <a:custGeom>
                <a:avLst/>
                <a:gdLst>
                  <a:gd name="T0" fmla="*/ 23 w 23"/>
                  <a:gd name="T1" fmla="*/ 6 h 12"/>
                  <a:gd name="T2" fmla="*/ 17 w 23"/>
                  <a:gd name="T3" fmla="*/ 12 h 12"/>
                  <a:gd name="T4" fmla="*/ 6 w 23"/>
                  <a:gd name="T5" fmla="*/ 12 h 12"/>
                  <a:gd name="T6" fmla="*/ 0 w 23"/>
                  <a:gd name="T7" fmla="*/ 6 h 12"/>
                  <a:gd name="T8" fmla="*/ 0 w 23"/>
                  <a:gd name="T9" fmla="*/ 6 h 12"/>
                  <a:gd name="T10" fmla="*/ 6 w 23"/>
                  <a:gd name="T11" fmla="*/ 0 h 12"/>
                  <a:gd name="T12" fmla="*/ 17 w 23"/>
                  <a:gd name="T13" fmla="*/ 0 h 12"/>
                  <a:gd name="T14" fmla="*/ 23 w 2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2">
                    <a:moveTo>
                      <a:pt x="23" y="6"/>
                    </a:moveTo>
                    <a:cubicBezTo>
                      <a:pt x="23" y="10"/>
                      <a:pt x="21" y="12"/>
                      <a:pt x="1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42" name="Freeform 5">
              <a:extLst>
                <a:ext uri="{FF2B5EF4-FFF2-40B4-BE49-F238E27FC236}">
                  <a16:creationId xmlns:a16="http://schemas.microsoft.com/office/drawing/2014/main" id="{AF8C0F39-1862-49E5-A58A-6C439637B553}"/>
                </a:ext>
              </a:extLst>
            </p:cNvPr>
            <p:cNvSpPr>
              <a:spLocks/>
            </p:cNvSpPr>
            <p:nvPr/>
          </p:nvSpPr>
          <p:spPr bwMode="auto">
            <a:xfrm rot="5081325" flipH="1">
              <a:off x="5139878" y="2947143"/>
              <a:ext cx="221726" cy="257990"/>
            </a:xfrm>
            <a:custGeom>
              <a:avLst/>
              <a:gdLst>
                <a:gd name="T0" fmla="*/ 50 w 63"/>
                <a:gd name="T1" fmla="*/ 74 h 74"/>
                <a:gd name="T2" fmla="*/ 49 w 63"/>
                <a:gd name="T3" fmla="*/ 74 h 74"/>
                <a:gd name="T4" fmla="*/ 37 w 63"/>
                <a:gd name="T5" fmla="*/ 62 h 74"/>
                <a:gd name="T6" fmla="*/ 11 w 63"/>
                <a:gd name="T7" fmla="*/ 25 h 74"/>
                <a:gd name="T8" fmla="*/ 1 w 63"/>
                <a:gd name="T9" fmla="*/ 11 h 74"/>
                <a:gd name="T10" fmla="*/ 14 w 63"/>
                <a:gd name="T11" fmla="*/ 1 h 74"/>
                <a:gd name="T12" fmla="*/ 61 w 63"/>
                <a:gd name="T13" fmla="*/ 63 h 74"/>
                <a:gd name="T14" fmla="*/ 50 w 63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74">
                  <a:moveTo>
                    <a:pt x="50" y="74"/>
                  </a:moveTo>
                  <a:cubicBezTo>
                    <a:pt x="50" y="74"/>
                    <a:pt x="49" y="74"/>
                    <a:pt x="49" y="74"/>
                  </a:cubicBezTo>
                  <a:cubicBezTo>
                    <a:pt x="43" y="74"/>
                    <a:pt x="37" y="69"/>
                    <a:pt x="37" y="62"/>
                  </a:cubicBezTo>
                  <a:cubicBezTo>
                    <a:pt x="38" y="30"/>
                    <a:pt x="12" y="25"/>
                    <a:pt x="11" y="25"/>
                  </a:cubicBezTo>
                  <a:cubicBezTo>
                    <a:pt x="4" y="24"/>
                    <a:pt x="0" y="18"/>
                    <a:pt x="1" y="11"/>
                  </a:cubicBezTo>
                  <a:cubicBezTo>
                    <a:pt x="2" y="5"/>
                    <a:pt x="8" y="0"/>
                    <a:pt x="14" y="1"/>
                  </a:cubicBezTo>
                  <a:cubicBezTo>
                    <a:pt x="31" y="4"/>
                    <a:pt x="63" y="20"/>
                    <a:pt x="61" y="63"/>
                  </a:cubicBezTo>
                  <a:cubicBezTo>
                    <a:pt x="61" y="69"/>
                    <a:pt x="56" y="74"/>
                    <a:pt x="50" y="74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553" name="Rectangle 552">
            <a:extLst>
              <a:ext uri="{FF2B5EF4-FFF2-40B4-BE49-F238E27FC236}">
                <a16:creationId xmlns:a16="http://schemas.microsoft.com/office/drawing/2014/main" id="{C09048CB-D689-4900-B62A-62E0209B928D}"/>
              </a:ext>
            </a:extLst>
          </p:cNvPr>
          <p:cNvSpPr/>
          <p:nvPr/>
        </p:nvSpPr>
        <p:spPr>
          <a:xfrm flipH="1">
            <a:off x="10491251" y="1711019"/>
            <a:ext cx="1487777" cy="10964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46630" tIns="46630" rIns="46630" bIns="46630" anchor="ctr"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Customer’s</a:t>
            </a:r>
          </a:p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business logic and data</a:t>
            </a:r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D89A3EFB-B7EF-4CE9-8DCB-3161F4707601}"/>
              </a:ext>
            </a:extLst>
          </p:cNvPr>
          <p:cNvSpPr/>
          <p:nvPr/>
        </p:nvSpPr>
        <p:spPr bwMode="auto">
          <a:xfrm>
            <a:off x="9551288" y="2035362"/>
            <a:ext cx="893263" cy="226223"/>
          </a:xfrm>
          <a:custGeom>
            <a:avLst/>
            <a:gdLst>
              <a:gd name="connsiteX0" fmla="*/ 0 w 1794933"/>
              <a:gd name="connsiteY0" fmla="*/ 0 h 414867"/>
              <a:gd name="connsiteX1" fmla="*/ 762000 w 1794933"/>
              <a:gd name="connsiteY1" fmla="*/ 0 h 414867"/>
              <a:gd name="connsiteX2" fmla="*/ 1109133 w 1794933"/>
              <a:gd name="connsiteY2" fmla="*/ 414867 h 414867"/>
              <a:gd name="connsiteX3" fmla="*/ 1794933 w 1794933"/>
              <a:gd name="connsiteY3" fmla="*/ 414867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933" h="414867">
                <a:moveTo>
                  <a:pt x="0" y="0"/>
                </a:moveTo>
                <a:lnTo>
                  <a:pt x="762000" y="0"/>
                </a:lnTo>
                <a:lnTo>
                  <a:pt x="1109133" y="414867"/>
                </a:lnTo>
                <a:lnTo>
                  <a:pt x="1794933" y="414867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miter lim="800000"/>
            <a:headEnd type="triangle" w="lg" len="med"/>
            <a:tailEnd type="triangl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56" name="Speech Bubble: Rectangle 555">
            <a:extLst>
              <a:ext uri="{FF2B5EF4-FFF2-40B4-BE49-F238E27FC236}">
                <a16:creationId xmlns:a16="http://schemas.microsoft.com/office/drawing/2014/main" id="{ABA20B57-80DF-44AC-BF3F-F1B7243F4CC6}"/>
              </a:ext>
            </a:extLst>
          </p:cNvPr>
          <p:cNvSpPr/>
          <p:nvPr/>
        </p:nvSpPr>
        <p:spPr>
          <a:xfrm flipH="1">
            <a:off x="6592879" y="2142332"/>
            <a:ext cx="1505295" cy="549602"/>
          </a:xfrm>
          <a:prstGeom prst="wedgeRectCallout">
            <a:avLst>
              <a:gd name="adj1" fmla="val 40515"/>
              <a:gd name="adj2" fmla="val 102493"/>
            </a:avLst>
          </a:prstGeom>
          <a:solidFill>
            <a:schemeClr val="tx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Bot Connector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5E9B17-D627-433A-B6B5-43D01A7949B2}"/>
              </a:ext>
            </a:extLst>
          </p:cNvPr>
          <p:cNvSpPr/>
          <p:nvPr/>
        </p:nvSpPr>
        <p:spPr bwMode="auto">
          <a:xfrm>
            <a:off x="7891710" y="1683866"/>
            <a:ext cx="578278" cy="422954"/>
          </a:xfrm>
          <a:custGeom>
            <a:avLst/>
            <a:gdLst>
              <a:gd name="connsiteX0" fmla="*/ 0 w 518160"/>
              <a:gd name="connsiteY0" fmla="*/ 325120 h 325120"/>
              <a:gd name="connsiteX1" fmla="*/ 0 w 518160"/>
              <a:gd name="connsiteY1" fmla="*/ 81280 h 325120"/>
              <a:gd name="connsiteX2" fmla="*/ 106680 w 518160"/>
              <a:gd name="connsiteY2" fmla="*/ 0 h 325120"/>
              <a:gd name="connsiteX3" fmla="*/ 518160 w 518160"/>
              <a:gd name="connsiteY3" fmla="*/ 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" h="325120">
                <a:moveTo>
                  <a:pt x="0" y="325120"/>
                </a:moveTo>
                <a:lnTo>
                  <a:pt x="0" y="81280"/>
                </a:lnTo>
                <a:lnTo>
                  <a:pt x="106680" y="0"/>
                </a:lnTo>
                <a:lnTo>
                  <a:pt x="518160" y="0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miter lim="800000"/>
            <a:headEnd type="triangle" w="lg" len="med"/>
            <a:tailEnd type="triangl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7A166D68-ACC7-484E-8D17-66758AF5A6EC}"/>
              </a:ext>
            </a:extLst>
          </p:cNvPr>
          <p:cNvSpPr txBox="1"/>
          <p:nvPr/>
        </p:nvSpPr>
        <p:spPr>
          <a:xfrm>
            <a:off x="7055468" y="4628572"/>
            <a:ext cx="589671" cy="115229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Web Chat</a:t>
            </a:r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id="{76994E83-2EBB-4213-B2AD-49A83F999715}"/>
              </a:ext>
            </a:extLst>
          </p:cNvPr>
          <p:cNvSpPr/>
          <p:nvPr/>
        </p:nvSpPr>
        <p:spPr bwMode="auto">
          <a:xfrm>
            <a:off x="7138054" y="4146831"/>
            <a:ext cx="424498" cy="424498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100B12C4-19FC-4D26-B909-260C07CF2437}"/>
              </a:ext>
            </a:extLst>
          </p:cNvPr>
          <p:cNvSpPr/>
          <p:nvPr/>
        </p:nvSpPr>
        <p:spPr bwMode="auto">
          <a:xfrm>
            <a:off x="7233570" y="4272058"/>
            <a:ext cx="233466" cy="174044"/>
          </a:xfrm>
          <a:custGeom>
            <a:avLst/>
            <a:gdLst>
              <a:gd name="connsiteX0" fmla="*/ 1368033 w 1756463"/>
              <a:gd name="connsiteY0" fmla="*/ 629136 h 1309409"/>
              <a:gd name="connsiteX1" fmla="*/ 1513077 w 1756463"/>
              <a:gd name="connsiteY1" fmla="*/ 774180 h 1309409"/>
              <a:gd name="connsiteX2" fmla="*/ 1368033 w 1756463"/>
              <a:gd name="connsiteY2" fmla="*/ 919224 h 1309409"/>
              <a:gd name="connsiteX3" fmla="*/ 1222989 w 1756463"/>
              <a:gd name="connsiteY3" fmla="*/ 774180 h 1309409"/>
              <a:gd name="connsiteX4" fmla="*/ 1368033 w 1756463"/>
              <a:gd name="connsiteY4" fmla="*/ 629136 h 1309409"/>
              <a:gd name="connsiteX5" fmla="*/ 878232 w 1756463"/>
              <a:gd name="connsiteY5" fmla="*/ 629136 h 1309409"/>
              <a:gd name="connsiteX6" fmla="*/ 1023276 w 1756463"/>
              <a:gd name="connsiteY6" fmla="*/ 774180 h 1309409"/>
              <a:gd name="connsiteX7" fmla="*/ 878232 w 1756463"/>
              <a:gd name="connsiteY7" fmla="*/ 919224 h 1309409"/>
              <a:gd name="connsiteX8" fmla="*/ 733188 w 1756463"/>
              <a:gd name="connsiteY8" fmla="*/ 774180 h 1309409"/>
              <a:gd name="connsiteX9" fmla="*/ 878232 w 1756463"/>
              <a:gd name="connsiteY9" fmla="*/ 629136 h 1309409"/>
              <a:gd name="connsiteX10" fmla="*/ 388431 w 1756463"/>
              <a:gd name="connsiteY10" fmla="*/ 629136 h 1309409"/>
              <a:gd name="connsiteX11" fmla="*/ 533475 w 1756463"/>
              <a:gd name="connsiteY11" fmla="*/ 774180 h 1309409"/>
              <a:gd name="connsiteX12" fmla="*/ 388431 w 1756463"/>
              <a:gd name="connsiteY12" fmla="*/ 919224 h 1309409"/>
              <a:gd name="connsiteX13" fmla="*/ 243387 w 1756463"/>
              <a:gd name="connsiteY13" fmla="*/ 774180 h 1309409"/>
              <a:gd name="connsiteX14" fmla="*/ 388431 w 1756463"/>
              <a:gd name="connsiteY14" fmla="*/ 629136 h 1309409"/>
              <a:gd name="connsiteX15" fmla="*/ 42625 w 1756463"/>
              <a:gd name="connsiteY15" fmla="*/ 284798 h 1309409"/>
              <a:gd name="connsiteX16" fmla="*/ 42625 w 1756463"/>
              <a:gd name="connsiteY16" fmla="*/ 1263560 h 1309409"/>
              <a:gd name="connsiteX17" fmla="*/ 1713838 w 1756463"/>
              <a:gd name="connsiteY17" fmla="*/ 1263560 h 1309409"/>
              <a:gd name="connsiteX18" fmla="*/ 1713838 w 1756463"/>
              <a:gd name="connsiteY18" fmla="*/ 284798 h 1309409"/>
              <a:gd name="connsiteX19" fmla="*/ 1513442 w 1756463"/>
              <a:gd name="connsiteY19" fmla="*/ 66921 h 1309409"/>
              <a:gd name="connsiteX20" fmla="*/ 1458142 w 1756463"/>
              <a:gd name="connsiteY20" fmla="*/ 122221 h 1309409"/>
              <a:gd name="connsiteX21" fmla="*/ 1513442 w 1756463"/>
              <a:gd name="connsiteY21" fmla="*/ 177521 h 1309409"/>
              <a:gd name="connsiteX22" fmla="*/ 1568742 w 1756463"/>
              <a:gd name="connsiteY22" fmla="*/ 122221 h 1309409"/>
              <a:gd name="connsiteX23" fmla="*/ 1513442 w 1756463"/>
              <a:gd name="connsiteY23" fmla="*/ 66921 h 1309409"/>
              <a:gd name="connsiteX24" fmla="*/ 1326698 w 1756463"/>
              <a:gd name="connsiteY24" fmla="*/ 66921 h 1309409"/>
              <a:gd name="connsiteX25" fmla="*/ 1271398 w 1756463"/>
              <a:gd name="connsiteY25" fmla="*/ 122221 h 1309409"/>
              <a:gd name="connsiteX26" fmla="*/ 1326698 w 1756463"/>
              <a:gd name="connsiteY26" fmla="*/ 177521 h 1309409"/>
              <a:gd name="connsiteX27" fmla="*/ 1381998 w 1756463"/>
              <a:gd name="connsiteY27" fmla="*/ 122221 h 1309409"/>
              <a:gd name="connsiteX28" fmla="*/ 1326698 w 1756463"/>
              <a:gd name="connsiteY28" fmla="*/ 66921 h 1309409"/>
              <a:gd name="connsiteX29" fmla="*/ 54498 w 1756463"/>
              <a:gd name="connsiteY29" fmla="*/ 66920 h 1309409"/>
              <a:gd name="connsiteX30" fmla="*/ 54498 w 1756463"/>
              <a:gd name="connsiteY30" fmla="*/ 176921 h 1309409"/>
              <a:gd name="connsiteX31" fmla="*/ 654969 w 1756463"/>
              <a:gd name="connsiteY31" fmla="*/ 176921 h 1309409"/>
              <a:gd name="connsiteX32" fmla="*/ 654969 w 1756463"/>
              <a:gd name="connsiteY32" fmla="*/ 66920 h 1309409"/>
              <a:gd name="connsiteX33" fmla="*/ 1 w 1756463"/>
              <a:gd name="connsiteY33" fmla="*/ 0 h 1309409"/>
              <a:gd name="connsiteX34" fmla="*/ 1756463 w 1756463"/>
              <a:gd name="connsiteY34" fmla="*/ 0 h 1309409"/>
              <a:gd name="connsiteX35" fmla="*/ 1756463 w 1756463"/>
              <a:gd name="connsiteY35" fmla="*/ 243840 h 1309409"/>
              <a:gd name="connsiteX36" fmla="*/ 1756462 w 1756463"/>
              <a:gd name="connsiteY36" fmla="*/ 243840 h 1309409"/>
              <a:gd name="connsiteX37" fmla="*/ 1756462 w 1756463"/>
              <a:gd name="connsiteY37" fmla="*/ 1309409 h 1309409"/>
              <a:gd name="connsiteX38" fmla="*/ 0 w 1756463"/>
              <a:gd name="connsiteY38" fmla="*/ 1309409 h 1309409"/>
              <a:gd name="connsiteX39" fmla="*/ 0 w 1756463"/>
              <a:gd name="connsiteY39" fmla="*/ 238950 h 1309409"/>
              <a:gd name="connsiteX40" fmla="*/ 1 w 1756463"/>
              <a:gd name="connsiteY40" fmla="*/ 238950 h 13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56463" h="1309409">
                <a:moveTo>
                  <a:pt x="1368033" y="629136"/>
                </a:moveTo>
                <a:cubicBezTo>
                  <a:pt x="1448139" y="629136"/>
                  <a:pt x="1513077" y="694074"/>
                  <a:pt x="1513077" y="774180"/>
                </a:cubicBezTo>
                <a:cubicBezTo>
                  <a:pt x="1513077" y="854286"/>
                  <a:pt x="1448139" y="919224"/>
                  <a:pt x="1368033" y="919224"/>
                </a:cubicBezTo>
                <a:cubicBezTo>
                  <a:pt x="1287927" y="919224"/>
                  <a:pt x="1222989" y="854286"/>
                  <a:pt x="1222989" y="774180"/>
                </a:cubicBezTo>
                <a:cubicBezTo>
                  <a:pt x="1222989" y="694074"/>
                  <a:pt x="1287927" y="629136"/>
                  <a:pt x="1368033" y="629136"/>
                </a:cubicBezTo>
                <a:close/>
                <a:moveTo>
                  <a:pt x="878232" y="629136"/>
                </a:moveTo>
                <a:cubicBezTo>
                  <a:pt x="958338" y="629136"/>
                  <a:pt x="1023276" y="694074"/>
                  <a:pt x="1023276" y="774180"/>
                </a:cubicBezTo>
                <a:cubicBezTo>
                  <a:pt x="1023276" y="854286"/>
                  <a:pt x="958338" y="919224"/>
                  <a:pt x="878232" y="919224"/>
                </a:cubicBezTo>
                <a:cubicBezTo>
                  <a:pt x="798126" y="919224"/>
                  <a:pt x="733188" y="854286"/>
                  <a:pt x="733188" y="774180"/>
                </a:cubicBezTo>
                <a:cubicBezTo>
                  <a:pt x="733188" y="694074"/>
                  <a:pt x="798126" y="629136"/>
                  <a:pt x="878232" y="629136"/>
                </a:cubicBezTo>
                <a:close/>
                <a:moveTo>
                  <a:pt x="388431" y="629136"/>
                </a:moveTo>
                <a:cubicBezTo>
                  <a:pt x="468537" y="629136"/>
                  <a:pt x="533475" y="694074"/>
                  <a:pt x="533475" y="774180"/>
                </a:cubicBezTo>
                <a:cubicBezTo>
                  <a:pt x="533475" y="854286"/>
                  <a:pt x="468537" y="919224"/>
                  <a:pt x="388431" y="919224"/>
                </a:cubicBezTo>
                <a:cubicBezTo>
                  <a:pt x="308325" y="919224"/>
                  <a:pt x="243387" y="854286"/>
                  <a:pt x="243387" y="774180"/>
                </a:cubicBezTo>
                <a:cubicBezTo>
                  <a:pt x="243387" y="694074"/>
                  <a:pt x="308325" y="629136"/>
                  <a:pt x="388431" y="629136"/>
                </a:cubicBezTo>
                <a:close/>
                <a:moveTo>
                  <a:pt x="42625" y="284798"/>
                </a:moveTo>
                <a:lnTo>
                  <a:pt x="42625" y="1263560"/>
                </a:lnTo>
                <a:lnTo>
                  <a:pt x="1713838" y="1263560"/>
                </a:lnTo>
                <a:lnTo>
                  <a:pt x="1713838" y="284798"/>
                </a:lnTo>
                <a:close/>
                <a:moveTo>
                  <a:pt x="1513442" y="66921"/>
                </a:moveTo>
                <a:cubicBezTo>
                  <a:pt x="1482901" y="66921"/>
                  <a:pt x="1458142" y="91680"/>
                  <a:pt x="1458142" y="122221"/>
                </a:cubicBezTo>
                <a:cubicBezTo>
                  <a:pt x="1458142" y="152762"/>
                  <a:pt x="1482901" y="177521"/>
                  <a:pt x="1513442" y="177521"/>
                </a:cubicBezTo>
                <a:cubicBezTo>
                  <a:pt x="1543983" y="177521"/>
                  <a:pt x="1568742" y="152762"/>
                  <a:pt x="1568742" y="122221"/>
                </a:cubicBezTo>
                <a:cubicBezTo>
                  <a:pt x="1568742" y="91680"/>
                  <a:pt x="1543983" y="66921"/>
                  <a:pt x="1513442" y="66921"/>
                </a:cubicBezTo>
                <a:close/>
                <a:moveTo>
                  <a:pt x="1326698" y="66921"/>
                </a:moveTo>
                <a:cubicBezTo>
                  <a:pt x="1296157" y="66921"/>
                  <a:pt x="1271398" y="91680"/>
                  <a:pt x="1271398" y="122221"/>
                </a:cubicBezTo>
                <a:cubicBezTo>
                  <a:pt x="1271398" y="152762"/>
                  <a:pt x="1296157" y="177521"/>
                  <a:pt x="1326698" y="177521"/>
                </a:cubicBezTo>
                <a:cubicBezTo>
                  <a:pt x="1357239" y="177521"/>
                  <a:pt x="1381998" y="152762"/>
                  <a:pt x="1381998" y="122221"/>
                </a:cubicBezTo>
                <a:cubicBezTo>
                  <a:pt x="1381998" y="91680"/>
                  <a:pt x="1357239" y="66921"/>
                  <a:pt x="1326698" y="66921"/>
                </a:cubicBezTo>
                <a:close/>
                <a:moveTo>
                  <a:pt x="54498" y="66920"/>
                </a:moveTo>
                <a:lnTo>
                  <a:pt x="54498" y="176921"/>
                </a:lnTo>
                <a:lnTo>
                  <a:pt x="654969" y="176921"/>
                </a:lnTo>
                <a:lnTo>
                  <a:pt x="654969" y="66920"/>
                </a:lnTo>
                <a:close/>
                <a:moveTo>
                  <a:pt x="1" y="0"/>
                </a:moveTo>
                <a:lnTo>
                  <a:pt x="1756463" y="0"/>
                </a:lnTo>
                <a:lnTo>
                  <a:pt x="1756463" y="243840"/>
                </a:lnTo>
                <a:lnTo>
                  <a:pt x="1756462" y="243840"/>
                </a:lnTo>
                <a:lnTo>
                  <a:pt x="1756462" y="1309409"/>
                </a:lnTo>
                <a:lnTo>
                  <a:pt x="0" y="1309409"/>
                </a:lnTo>
                <a:lnTo>
                  <a:pt x="0" y="238950"/>
                </a:lnTo>
                <a:lnTo>
                  <a:pt x="1" y="238950"/>
                </a:lnTo>
                <a:close/>
              </a:path>
            </a:pathLst>
          </a:cu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err="1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DBCF50DE-2F95-406A-931F-7B865473D7CD}"/>
              </a:ext>
            </a:extLst>
          </p:cNvPr>
          <p:cNvSpPr/>
          <p:nvPr/>
        </p:nvSpPr>
        <p:spPr bwMode="auto">
          <a:xfrm>
            <a:off x="6137702" y="4893562"/>
            <a:ext cx="424498" cy="424498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B94C2952-688F-4953-B8B9-01638B7268CB}"/>
              </a:ext>
            </a:extLst>
          </p:cNvPr>
          <p:cNvSpPr txBox="1"/>
          <p:nvPr/>
        </p:nvSpPr>
        <p:spPr>
          <a:xfrm>
            <a:off x="6055116" y="5375303"/>
            <a:ext cx="589671" cy="115229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Cortana</a:t>
            </a:r>
          </a:p>
        </p:txBody>
      </p:sp>
      <p:pic>
        <p:nvPicPr>
          <p:cNvPr id="576" name="Picture 575">
            <a:extLst>
              <a:ext uri="{FF2B5EF4-FFF2-40B4-BE49-F238E27FC236}">
                <a16:creationId xmlns:a16="http://schemas.microsoft.com/office/drawing/2014/main" id="{7C375A54-FAF1-4026-BE1A-5DA79D5AAD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7123" y="4982983"/>
            <a:ext cx="245657" cy="245657"/>
          </a:xfrm>
          <a:prstGeom prst="rect">
            <a:avLst/>
          </a:prstGeom>
          <a:ln>
            <a:noFill/>
          </a:ln>
        </p:spPr>
      </p:pic>
      <p:sp>
        <p:nvSpPr>
          <p:cNvPr id="578" name="TextBox 577">
            <a:extLst>
              <a:ext uri="{FF2B5EF4-FFF2-40B4-BE49-F238E27FC236}">
                <a16:creationId xmlns:a16="http://schemas.microsoft.com/office/drawing/2014/main" id="{6FB49664-D06F-4564-B0FD-5D5D91F0540D}"/>
              </a:ext>
            </a:extLst>
          </p:cNvPr>
          <p:cNvSpPr txBox="1"/>
          <p:nvPr/>
        </p:nvSpPr>
        <p:spPr>
          <a:xfrm>
            <a:off x="6055116" y="4628572"/>
            <a:ext cx="589671" cy="115229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Bing</a:t>
            </a:r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id="{D580AEB8-C94A-4CED-A616-7DDB58C091C1}"/>
              </a:ext>
            </a:extLst>
          </p:cNvPr>
          <p:cNvSpPr/>
          <p:nvPr/>
        </p:nvSpPr>
        <p:spPr bwMode="auto">
          <a:xfrm>
            <a:off x="6137702" y="4146831"/>
            <a:ext cx="424498" cy="424498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630" rIns="93260" bIns="466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81" name="Picture 12" descr="Image result for bing logo">
            <a:extLst>
              <a:ext uri="{FF2B5EF4-FFF2-40B4-BE49-F238E27FC236}">
                <a16:creationId xmlns:a16="http://schemas.microsoft.com/office/drawing/2014/main" id="{EDA11DD1-BEE5-47FA-A976-CE0F54BE8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20589" r="34229" b="20589"/>
          <a:stretch/>
        </p:blipFill>
        <p:spPr bwMode="auto">
          <a:xfrm>
            <a:off x="6241365" y="4213279"/>
            <a:ext cx="217171" cy="29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" name="TextBox 562">
            <a:extLst>
              <a:ext uri="{FF2B5EF4-FFF2-40B4-BE49-F238E27FC236}">
                <a16:creationId xmlns:a16="http://schemas.microsoft.com/office/drawing/2014/main" id="{CC5D64BE-4088-4A7B-88B1-84258643B80F}"/>
              </a:ext>
            </a:extLst>
          </p:cNvPr>
          <p:cNvSpPr txBox="1"/>
          <p:nvPr/>
        </p:nvSpPr>
        <p:spPr>
          <a:xfrm>
            <a:off x="7055468" y="5375303"/>
            <a:ext cx="589671" cy="115229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6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Direct Line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7688B24-CF01-4229-97C5-0811E131E3B4}"/>
              </a:ext>
            </a:extLst>
          </p:cNvPr>
          <p:cNvSpPr/>
          <p:nvPr/>
        </p:nvSpPr>
        <p:spPr bwMode="auto">
          <a:xfrm>
            <a:off x="5472978" y="3248671"/>
            <a:ext cx="1025247" cy="2167840"/>
          </a:xfrm>
          <a:custGeom>
            <a:avLst/>
            <a:gdLst>
              <a:gd name="connsiteX0" fmla="*/ 1005235 w 1005235"/>
              <a:gd name="connsiteY0" fmla="*/ 0 h 2125526"/>
              <a:gd name="connsiteX1" fmla="*/ 0 w 1005235"/>
              <a:gd name="connsiteY1" fmla="*/ 0 h 2125526"/>
              <a:gd name="connsiteX2" fmla="*/ 0 w 1005235"/>
              <a:gd name="connsiteY2" fmla="*/ 2125526 h 212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235" h="2125526">
                <a:moveTo>
                  <a:pt x="1005235" y="0"/>
                </a:moveTo>
                <a:lnTo>
                  <a:pt x="0" y="0"/>
                </a:lnTo>
                <a:lnTo>
                  <a:pt x="0" y="2125526"/>
                </a:lnTo>
              </a:path>
            </a:pathLst>
          </a:custGeom>
          <a:noFill/>
          <a:ln w="3175" cap="flat">
            <a:solidFill>
              <a:schemeClr val="tx1">
                <a:lumMod val="75000"/>
              </a:schemeClr>
            </a:solidFill>
            <a:prstDash val="solid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130E20AB-F2B8-461C-87E7-0A334E6A268E}"/>
              </a:ext>
            </a:extLst>
          </p:cNvPr>
          <p:cNvSpPr txBox="1"/>
          <p:nvPr/>
        </p:nvSpPr>
        <p:spPr>
          <a:xfrm>
            <a:off x="5177041" y="5375304"/>
            <a:ext cx="589671" cy="230457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Skype for Business</a:t>
            </a:r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id="{A2CD193A-1512-4343-B858-50C3E7319CEC}"/>
              </a:ext>
            </a:extLst>
          </p:cNvPr>
          <p:cNvSpPr/>
          <p:nvPr/>
        </p:nvSpPr>
        <p:spPr bwMode="auto">
          <a:xfrm>
            <a:off x="5259627" y="4893562"/>
            <a:ext cx="424498" cy="424498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6C53759B-7B18-4BF4-82D2-FDC0F19D447E}"/>
              </a:ext>
            </a:extLst>
          </p:cNvPr>
          <p:cNvSpPr txBox="1"/>
          <p:nvPr/>
        </p:nvSpPr>
        <p:spPr>
          <a:xfrm>
            <a:off x="5177041" y="4628572"/>
            <a:ext cx="589671" cy="115229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Skype</a:t>
            </a:r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id="{E26360B2-21D1-46D8-B4C4-4C44A1779E73}"/>
              </a:ext>
            </a:extLst>
          </p:cNvPr>
          <p:cNvSpPr/>
          <p:nvPr/>
        </p:nvSpPr>
        <p:spPr bwMode="auto">
          <a:xfrm>
            <a:off x="5259627" y="4146831"/>
            <a:ext cx="424498" cy="424498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ysDash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630" rIns="93260" bIns="466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72" name="Picture 571">
            <a:extLst>
              <a:ext uri="{FF2B5EF4-FFF2-40B4-BE49-F238E27FC236}">
                <a16:creationId xmlns:a16="http://schemas.microsoft.com/office/drawing/2014/main" id="{2034009A-BE56-4B6F-9B7F-91E94C38C6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541" y="4243413"/>
            <a:ext cx="227872" cy="231335"/>
          </a:xfrm>
          <a:prstGeom prst="rect">
            <a:avLst/>
          </a:prstGeom>
          <a:ln>
            <a:noFill/>
          </a:ln>
        </p:spPr>
      </p:pic>
      <p:pic>
        <p:nvPicPr>
          <p:cNvPr id="568" name="Picture 567">
            <a:extLst>
              <a:ext uri="{FF2B5EF4-FFF2-40B4-BE49-F238E27FC236}">
                <a16:creationId xmlns:a16="http://schemas.microsoft.com/office/drawing/2014/main" id="{EA2178DD-6612-4CC0-8173-7E6EEC08E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1483" y="4985419"/>
            <a:ext cx="240787" cy="240787"/>
          </a:xfrm>
          <a:prstGeom prst="rect">
            <a:avLst/>
          </a:prstGeom>
          <a:ln>
            <a:noFill/>
          </a:ln>
        </p:spPr>
      </p:pic>
      <p:sp>
        <p:nvSpPr>
          <p:cNvPr id="249" name="Text Placeholder 1">
            <a:extLst>
              <a:ext uri="{FF2B5EF4-FFF2-40B4-BE49-F238E27FC236}">
                <a16:creationId xmlns:a16="http://schemas.microsoft.com/office/drawing/2014/main" id="{1BED4373-A24D-41FB-BBFC-469175CBCDE0}"/>
              </a:ext>
            </a:extLst>
          </p:cNvPr>
          <p:cNvSpPr txBox="1">
            <a:spLocks/>
          </p:cNvSpPr>
          <p:nvPr/>
        </p:nvSpPr>
        <p:spPr>
          <a:xfrm>
            <a:off x="276707" y="1337134"/>
            <a:ext cx="5377712" cy="1544891"/>
          </a:xfrm>
          <a:prstGeom prst="rect">
            <a:avLst/>
          </a:prstGeom>
          <a:noFill/>
        </p:spPr>
        <p:txBody>
          <a:bodyPr lIns="182880" tIns="146304" rIns="182880" bIns="146304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1304" rtl="0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What? 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Channels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 – 1’st and 3’rd party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Hosting services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– Azure Bot Service, Conversation Designer 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Tools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 – Emulators, Webchat, Client controls, SDK’s, Analytics</a:t>
            </a:r>
          </a:p>
        </p:txBody>
      </p:sp>
      <p:sp>
        <p:nvSpPr>
          <p:cNvPr id="250" name="Text Placeholder 1">
            <a:extLst>
              <a:ext uri="{FF2B5EF4-FFF2-40B4-BE49-F238E27FC236}">
                <a16:creationId xmlns:a16="http://schemas.microsoft.com/office/drawing/2014/main" id="{A330C695-61A0-4EEC-91B8-28EA02D24230}"/>
              </a:ext>
            </a:extLst>
          </p:cNvPr>
          <p:cNvSpPr txBox="1">
            <a:spLocks/>
          </p:cNvSpPr>
          <p:nvPr/>
        </p:nvSpPr>
        <p:spPr>
          <a:xfrm>
            <a:off x="290890" y="2728402"/>
            <a:ext cx="4324230" cy="1751954"/>
          </a:xfrm>
          <a:prstGeom prst="rect">
            <a:avLst/>
          </a:prstGeom>
          <a:noFill/>
        </p:spPr>
        <p:txBody>
          <a:bodyPr lIns="182880" tIns="146304" rIns="182880" bIns="146304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1304" rtl="0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Why? 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Implements standard protocols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Modeling conversations is hard. Tools help! 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UI across multiple canvases is hard. Cards rock! 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Language understanding is hard</a:t>
            </a:r>
          </a:p>
          <a:p>
            <a:pPr marL="171450" marR="0" lvl="0" indent="-171450" algn="l" defTabSz="951304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Common and well understood patterns</a:t>
            </a:r>
          </a:p>
        </p:txBody>
      </p:sp>
      <p:sp>
        <p:nvSpPr>
          <p:cNvPr id="251" name="Rectangle 18">
            <a:extLst>
              <a:ext uri="{FF2B5EF4-FFF2-40B4-BE49-F238E27FC236}">
                <a16:creationId xmlns:a16="http://schemas.microsoft.com/office/drawing/2014/main" id="{1E35A510-56BE-4224-9B15-8F3F7DCC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050" y="5086983"/>
            <a:ext cx="453587" cy="306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vert="horz" wrap="square" lIns="93260" tIns="46630" rIns="93260" bIns="4663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4" b="1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LUIS</a:t>
            </a: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920FB-F1DC-4BB8-A8CC-E2AB4235ABBB}"/>
              </a:ext>
            </a:extLst>
          </p:cNvPr>
          <p:cNvSpPr/>
          <p:nvPr/>
        </p:nvSpPr>
        <p:spPr bwMode="auto">
          <a:xfrm>
            <a:off x="7145737" y="4896795"/>
            <a:ext cx="424498" cy="424498"/>
          </a:xfrm>
          <a:prstGeom prst="ellipse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  <a:headEnd type="none" w="lg" len="med"/>
            <a:tailEnd type="none" w="lg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86" name="Picture 28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8" y="4922006"/>
            <a:ext cx="388651" cy="3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6750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428360"/>
            <a:ext cx="6446838" cy="794064"/>
          </a:xfrm>
        </p:spPr>
        <p:txBody>
          <a:bodyPr/>
          <a:lstStyle/>
          <a:p>
            <a:r>
              <a:rPr lang="en-GB" sz="4400" b="1">
                <a:latin typeface="+mn-lt"/>
              </a:rPr>
              <a:t>What makes a bot great?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50837" y="1423819"/>
            <a:ext cx="6324600" cy="1815882"/>
          </a:xfrm>
        </p:spPr>
        <p:txBody>
          <a:bodyPr/>
          <a:lstStyle/>
          <a:p>
            <a:r>
              <a:rPr lang="en-GB" sz="2000">
                <a:latin typeface="+mn-lt"/>
              </a:rPr>
              <a:t>Not how much AI it has</a:t>
            </a:r>
          </a:p>
          <a:p>
            <a:r>
              <a:rPr lang="en-GB" sz="2000">
                <a:latin typeface="+mn-lt"/>
              </a:rPr>
              <a:t>Not how sophisticated the language model is</a:t>
            </a:r>
          </a:p>
          <a:p>
            <a:r>
              <a:rPr lang="en-GB" sz="2000">
                <a:latin typeface="+mn-lt"/>
              </a:rPr>
              <a:t>Not whether it uses voice or not</a:t>
            </a:r>
          </a:p>
          <a:p>
            <a:r>
              <a:rPr lang="en-GB" sz="2000">
                <a:latin typeface="+mn-lt"/>
              </a:rPr>
              <a:t>Not whether it uses Buttons/Cards</a:t>
            </a:r>
          </a:p>
          <a:p>
            <a:pPr marL="0" indent="0">
              <a:buNone/>
            </a:pPr>
            <a:endParaRPr lang="en-GB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89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AF6B-9BBD-4A98-A3E6-279A6C3E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1410538"/>
            <a:ext cx="6055823" cy="4173450"/>
          </a:xfrm>
        </p:spPr>
        <p:txBody>
          <a:bodyPr/>
          <a:lstStyle/>
          <a:p>
            <a:r>
              <a:rPr lang="en-US" i="1" dirty="0"/>
              <a:t>Great bots are like great apps; they appeal to users because they do whatever they're trying to do WELL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E19DD-55E9-4C9F-B188-37201889D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7" y="123662"/>
            <a:ext cx="5513715" cy="66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56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D6A9-CD0A-40F3-B5BA-8A7417BA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Building conversational experiences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9B24AA-CBA9-4FAB-9293-3B581CC3522F}"/>
              </a:ext>
            </a:extLst>
          </p:cNvPr>
          <p:cNvGrpSpPr/>
          <p:nvPr/>
        </p:nvGrpSpPr>
        <p:grpSpPr>
          <a:xfrm>
            <a:off x="295276" y="1744662"/>
            <a:ext cx="2142572" cy="1816928"/>
            <a:chOff x="457200" y="3772660"/>
            <a:chExt cx="2142572" cy="1816928"/>
          </a:xfrm>
          <a:solidFill>
            <a:schemeClr val="accent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8594AD-6D2E-40F1-8DB4-9802182122D6}"/>
                </a:ext>
              </a:extLst>
            </p:cNvPr>
            <p:cNvSpPr/>
            <p:nvPr/>
          </p:nvSpPr>
          <p:spPr bwMode="auto">
            <a:xfrm>
              <a:off x="457200" y="3954464"/>
              <a:ext cx="2142572" cy="16351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Language understanding: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Utterance →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[domain X intent X slots]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B40B9F-826F-49B2-A76D-5045F7D0B40D}"/>
                </a:ext>
              </a:extLst>
            </p:cNvPr>
            <p:cNvSpPr/>
            <p:nvPr/>
          </p:nvSpPr>
          <p:spPr>
            <a:xfrm>
              <a:off x="623042" y="377266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LU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D5258C-2F3D-46FA-A76D-BE0C4391DA72}"/>
              </a:ext>
            </a:extLst>
          </p:cNvPr>
          <p:cNvGrpSpPr/>
          <p:nvPr/>
        </p:nvGrpSpPr>
        <p:grpSpPr>
          <a:xfrm>
            <a:off x="4685276" y="1744662"/>
            <a:ext cx="2142572" cy="1816928"/>
            <a:chOff x="4843838" y="3772660"/>
            <a:chExt cx="2142572" cy="1816928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A41739-37CD-47AC-97F0-89D6E0BF59DD}"/>
                </a:ext>
              </a:extLst>
            </p:cNvPr>
            <p:cNvSpPr/>
            <p:nvPr/>
          </p:nvSpPr>
          <p:spPr bwMode="auto">
            <a:xfrm>
              <a:off x="4843838" y="3954464"/>
              <a:ext cx="2142572" cy="16351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Language generation: 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Spoken, display strings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for the agent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81911E-ECB1-4280-9755-9197D9818F7D}"/>
                </a:ext>
              </a:extLst>
            </p:cNvPr>
            <p:cNvSpPr/>
            <p:nvPr/>
          </p:nvSpPr>
          <p:spPr>
            <a:xfrm>
              <a:off x="5020348" y="377266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LG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7C1BD5-4E26-4768-A26F-A35E7DB33F04}"/>
              </a:ext>
            </a:extLst>
          </p:cNvPr>
          <p:cNvGrpSpPr/>
          <p:nvPr/>
        </p:nvGrpSpPr>
        <p:grpSpPr>
          <a:xfrm>
            <a:off x="2491957" y="1744662"/>
            <a:ext cx="2142572" cy="1816928"/>
            <a:chOff x="2650519" y="3772660"/>
            <a:chExt cx="2142572" cy="1816928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3ED3FA-9315-4C1C-A3D8-A0978F894BA2}"/>
                </a:ext>
              </a:extLst>
            </p:cNvPr>
            <p:cNvSpPr/>
            <p:nvPr/>
          </p:nvSpPr>
          <p:spPr bwMode="auto">
            <a:xfrm>
              <a:off x="2650519" y="3954464"/>
              <a:ext cx="2142572" cy="16351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Dialogue: 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Conversational flow/ model between bot and user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9F83A3-D9E8-423C-959C-66A8DC4C4C43}"/>
                </a:ext>
              </a:extLst>
            </p:cNvPr>
            <p:cNvSpPr/>
            <p:nvPr/>
          </p:nvSpPr>
          <p:spPr>
            <a:xfrm>
              <a:off x="2821695" y="377266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DIA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CCA29B-801F-4ECD-BBC0-838015029E04}"/>
              </a:ext>
            </a:extLst>
          </p:cNvPr>
          <p:cNvGrpSpPr/>
          <p:nvPr/>
        </p:nvGrpSpPr>
        <p:grpSpPr>
          <a:xfrm>
            <a:off x="6878595" y="1744662"/>
            <a:ext cx="2142572" cy="1816928"/>
            <a:chOff x="7037157" y="3772660"/>
            <a:chExt cx="2142572" cy="1816928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51E3D5-2ACA-486A-A45D-F82FF781004F}"/>
                </a:ext>
              </a:extLst>
            </p:cNvPr>
            <p:cNvSpPr/>
            <p:nvPr/>
          </p:nvSpPr>
          <p:spPr bwMode="auto">
            <a:xfrm>
              <a:off x="7037157" y="3954464"/>
              <a:ext cx="2142572" cy="16351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User Experience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Cards on-screen or speech-out for given turn in a conversation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22A342-57DB-40F5-BDF4-848DADC283D1}"/>
                </a:ext>
              </a:extLst>
            </p:cNvPr>
            <p:cNvSpPr/>
            <p:nvPr/>
          </p:nvSpPr>
          <p:spPr>
            <a:xfrm>
              <a:off x="7219000" y="377266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UX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2732F0-339A-4EF2-B5B4-E33415594C0C}"/>
              </a:ext>
            </a:extLst>
          </p:cNvPr>
          <p:cNvGrpSpPr/>
          <p:nvPr/>
        </p:nvGrpSpPr>
        <p:grpSpPr>
          <a:xfrm>
            <a:off x="9874248" y="1744662"/>
            <a:ext cx="1938528" cy="1816928"/>
            <a:chOff x="10032810" y="3772660"/>
            <a:chExt cx="1938528" cy="1816928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499964-47CE-411D-866C-EB7678DDEDB7}"/>
                </a:ext>
              </a:extLst>
            </p:cNvPr>
            <p:cNvSpPr/>
            <p:nvPr/>
          </p:nvSpPr>
          <p:spPr bwMode="auto">
            <a:xfrm>
              <a:off x="10032810" y="3954464"/>
              <a:ext cx="1938528" cy="16351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Business logic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Business rules that help direct conversational flow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F9DB65-646A-4905-8517-7B6FAA8AF82E}"/>
                </a:ext>
              </a:extLst>
            </p:cNvPr>
            <p:cNvSpPr/>
            <p:nvPr/>
          </p:nvSpPr>
          <p:spPr>
            <a:xfrm>
              <a:off x="10205582" y="377266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&lt;&gt;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18" name="Cross 17">
            <a:extLst>
              <a:ext uri="{FF2B5EF4-FFF2-40B4-BE49-F238E27FC236}">
                <a16:creationId xmlns:a16="http://schemas.microsoft.com/office/drawing/2014/main" id="{C95AA6B2-5446-4A6A-8829-95F71B9E38DB}"/>
              </a:ext>
            </a:extLst>
          </p:cNvPr>
          <p:cNvSpPr/>
          <p:nvPr/>
        </p:nvSpPr>
        <p:spPr bwMode="auto">
          <a:xfrm>
            <a:off x="9283685" y="2038702"/>
            <a:ext cx="326320" cy="326320"/>
          </a:xfrm>
          <a:prstGeom prst="plus">
            <a:avLst>
              <a:gd name="adj" fmla="val 38864"/>
            </a:avLst>
          </a:prstGeom>
          <a:solidFill>
            <a:schemeClr val="accent4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AD35D1-81C4-410C-AEBC-F55205034454}"/>
              </a:ext>
            </a:extLst>
          </p:cNvPr>
          <p:cNvGrpSpPr/>
          <p:nvPr/>
        </p:nvGrpSpPr>
        <p:grpSpPr>
          <a:xfrm>
            <a:off x="1646237" y="4036598"/>
            <a:ext cx="2142572" cy="1816928"/>
            <a:chOff x="457200" y="3772660"/>
            <a:chExt cx="2142572" cy="1816928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F08C28-4CCE-4800-8E82-B0714D9ABACD}"/>
                </a:ext>
              </a:extLst>
            </p:cNvPr>
            <p:cNvSpPr/>
            <p:nvPr/>
          </p:nvSpPr>
          <p:spPr bwMode="auto">
            <a:xfrm>
              <a:off x="457200" y="3954464"/>
              <a:ext cx="2142572" cy="16351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Speech Recognition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Speech → Utterance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DCAA21-B6D6-4EC5-9B01-E32253DE254D}"/>
                </a:ext>
              </a:extLst>
            </p:cNvPr>
            <p:cNvSpPr/>
            <p:nvPr/>
          </p:nvSpPr>
          <p:spPr>
            <a:xfrm>
              <a:off x="623042" y="377266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SR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B9E1A8-9830-4C24-A588-8327EE13A946}"/>
              </a:ext>
            </a:extLst>
          </p:cNvPr>
          <p:cNvGrpSpPr/>
          <p:nvPr/>
        </p:nvGrpSpPr>
        <p:grpSpPr>
          <a:xfrm>
            <a:off x="5852903" y="4030662"/>
            <a:ext cx="2142572" cy="1816928"/>
            <a:chOff x="2650519" y="3772660"/>
            <a:chExt cx="2142572" cy="1816928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E93C6B-5ADD-42D0-9349-20F1279C1B94}"/>
                </a:ext>
              </a:extLst>
            </p:cNvPr>
            <p:cNvSpPr/>
            <p:nvPr/>
          </p:nvSpPr>
          <p:spPr bwMode="auto">
            <a:xfrm>
              <a:off x="2650519" y="3954464"/>
              <a:ext cx="2142572" cy="16351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Text to speech: 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Utterance → Speech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1F8833-E5D2-4A11-B267-35B4775836DF}"/>
                </a:ext>
              </a:extLst>
            </p:cNvPr>
            <p:cNvSpPr/>
            <p:nvPr/>
          </p:nvSpPr>
          <p:spPr>
            <a:xfrm>
              <a:off x="2821695" y="377266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TTS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D047FBB-9761-45B0-A720-7ABBD76C53A7}"/>
              </a:ext>
            </a:extLst>
          </p:cNvPr>
          <p:cNvSpPr/>
          <p:nvPr/>
        </p:nvSpPr>
        <p:spPr bwMode="auto">
          <a:xfrm>
            <a:off x="300556" y="5097462"/>
            <a:ext cx="11948884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Cognitive Services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06569" y="5625179"/>
            <a:ext cx="1371600" cy="1120896"/>
            <a:chOff x="1106569" y="4640262"/>
            <a:chExt cx="1371600" cy="112089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837" y="4640262"/>
              <a:ext cx="609600" cy="6096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106569" y="5216393"/>
              <a:ext cx="1371600" cy="5447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353535"/>
                      </a:gs>
                      <a:gs pos="3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Vision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59760" y="5625179"/>
            <a:ext cx="1536555" cy="1120896"/>
            <a:chOff x="7659760" y="4640262"/>
            <a:chExt cx="1536555" cy="112089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237" y="4640262"/>
              <a:ext cx="609600" cy="609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659760" y="5216393"/>
              <a:ext cx="1536555" cy="5447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353535"/>
                      </a:gs>
                      <a:gs pos="3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Knowledge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38705" y="5625179"/>
            <a:ext cx="1371600" cy="1136835"/>
            <a:chOff x="5538705" y="4640262"/>
            <a:chExt cx="1371600" cy="113683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4640262"/>
              <a:ext cx="609600" cy="6096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538705" y="5232332"/>
              <a:ext cx="1371600" cy="5447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353535"/>
                      </a:gs>
                      <a:gs pos="3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Language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322637" y="5625179"/>
            <a:ext cx="1371600" cy="1148683"/>
            <a:chOff x="3322637" y="4640262"/>
            <a:chExt cx="1371600" cy="114868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637" y="4640262"/>
              <a:ext cx="609600" cy="6096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322637" y="5244180"/>
              <a:ext cx="1371600" cy="5447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353535"/>
                      </a:gs>
                      <a:gs pos="3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Speech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952037" y="5594596"/>
            <a:ext cx="1371600" cy="1127182"/>
            <a:chOff x="9952037" y="4609679"/>
            <a:chExt cx="1371600" cy="112718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037" y="4609679"/>
              <a:ext cx="609600" cy="6096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52037" y="5192096"/>
              <a:ext cx="1371600" cy="5447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353535"/>
                      </a:gs>
                      <a:gs pos="3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Search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A9D6A9-CD0A-40F3-B5BA-8A7417BA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Cognitive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594AD-6D2E-40F1-8DB4-9802182122D6}"/>
              </a:ext>
            </a:extLst>
          </p:cNvPr>
          <p:cNvSpPr/>
          <p:nvPr/>
        </p:nvSpPr>
        <p:spPr bwMode="auto">
          <a:xfrm>
            <a:off x="295276" y="1316866"/>
            <a:ext cx="2142572" cy="1635124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Language understanding:</a:t>
            </a: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Utterance →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[domain X intent X slots]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40B9F-826F-49B2-A76D-5045F7D0B40D}"/>
              </a:ext>
            </a:extLst>
          </p:cNvPr>
          <p:cNvSpPr/>
          <p:nvPr/>
        </p:nvSpPr>
        <p:spPr>
          <a:xfrm>
            <a:off x="461118" y="1135062"/>
            <a:ext cx="9144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A41739-37CD-47AC-97F0-89D6E0BF59DD}"/>
              </a:ext>
            </a:extLst>
          </p:cNvPr>
          <p:cNvSpPr/>
          <p:nvPr/>
        </p:nvSpPr>
        <p:spPr bwMode="auto">
          <a:xfrm>
            <a:off x="4685276" y="1316866"/>
            <a:ext cx="2142572" cy="1635124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Language generation: </a:t>
            </a: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Spoken, display strings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for the agent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81911E-ECB1-4280-9755-9197D9818F7D}"/>
              </a:ext>
            </a:extLst>
          </p:cNvPr>
          <p:cNvSpPr/>
          <p:nvPr/>
        </p:nvSpPr>
        <p:spPr>
          <a:xfrm>
            <a:off x="4861786" y="1135062"/>
            <a:ext cx="9144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LG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3ED3FA-9315-4C1C-A3D8-A0978F894BA2}"/>
              </a:ext>
            </a:extLst>
          </p:cNvPr>
          <p:cNvSpPr/>
          <p:nvPr/>
        </p:nvSpPr>
        <p:spPr bwMode="auto">
          <a:xfrm>
            <a:off x="2491957" y="1316866"/>
            <a:ext cx="2142572" cy="1635124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Dialogue: </a:t>
            </a: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Conversational flow/ model between bot and user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9F83A3-D9E8-423C-959C-66A8DC4C4C43}"/>
              </a:ext>
            </a:extLst>
          </p:cNvPr>
          <p:cNvSpPr/>
          <p:nvPr/>
        </p:nvSpPr>
        <p:spPr>
          <a:xfrm>
            <a:off x="2663133" y="1135062"/>
            <a:ext cx="9144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DIA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1E3D5-2ACA-486A-A45D-F82FF781004F}"/>
              </a:ext>
            </a:extLst>
          </p:cNvPr>
          <p:cNvSpPr/>
          <p:nvPr/>
        </p:nvSpPr>
        <p:spPr bwMode="auto">
          <a:xfrm>
            <a:off x="6878595" y="1316866"/>
            <a:ext cx="2142572" cy="1635124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User Experience</a:t>
            </a: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Cards on-screen or speech-out for given turn in a conversation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22A342-57DB-40F5-BDF4-848DADC283D1}"/>
              </a:ext>
            </a:extLst>
          </p:cNvPr>
          <p:cNvSpPr/>
          <p:nvPr/>
        </p:nvSpPr>
        <p:spPr>
          <a:xfrm>
            <a:off x="7060438" y="1135062"/>
            <a:ext cx="9144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UX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2732F0-339A-4EF2-B5B4-E33415594C0C}"/>
              </a:ext>
            </a:extLst>
          </p:cNvPr>
          <p:cNvGrpSpPr/>
          <p:nvPr/>
        </p:nvGrpSpPr>
        <p:grpSpPr>
          <a:xfrm>
            <a:off x="9874248" y="1135062"/>
            <a:ext cx="1938528" cy="1816928"/>
            <a:chOff x="10032810" y="3772660"/>
            <a:chExt cx="1938528" cy="1816928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499964-47CE-411D-866C-EB7678DDEDB7}"/>
                </a:ext>
              </a:extLst>
            </p:cNvPr>
            <p:cNvSpPr/>
            <p:nvPr/>
          </p:nvSpPr>
          <p:spPr bwMode="auto">
            <a:xfrm>
              <a:off x="10032810" y="3954464"/>
              <a:ext cx="1938528" cy="16351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Business logic</a:t>
              </a:r>
            </a:p>
            <a:p>
              <a:pPr marL="0" marR="0" lvl="0" indent="0" algn="l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Segoe UI" panose="020B0502040204020203" pitchFamily="34" charset="0"/>
                  <a:cs typeface="Segoe UI" panose="020B0502040204020203" pitchFamily="34" charset="0"/>
                </a:rPr>
                <a:t>Business rules that help direct conversational flow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F9DB65-646A-4905-8517-7B6FAA8AF82E}"/>
                </a:ext>
              </a:extLst>
            </p:cNvPr>
            <p:cNvSpPr/>
            <p:nvPr/>
          </p:nvSpPr>
          <p:spPr>
            <a:xfrm>
              <a:off x="10205582" y="3772660"/>
              <a:ext cx="914400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&lt;&gt;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18" name="Cross 17">
            <a:extLst>
              <a:ext uri="{FF2B5EF4-FFF2-40B4-BE49-F238E27FC236}">
                <a16:creationId xmlns:a16="http://schemas.microsoft.com/office/drawing/2014/main" id="{C95AA6B2-5446-4A6A-8829-95F71B9E38DB}"/>
              </a:ext>
            </a:extLst>
          </p:cNvPr>
          <p:cNvSpPr/>
          <p:nvPr/>
        </p:nvSpPr>
        <p:spPr bwMode="auto">
          <a:xfrm>
            <a:off x="9283685" y="1429102"/>
            <a:ext cx="326320" cy="326320"/>
          </a:xfrm>
          <a:prstGeom prst="plus">
            <a:avLst>
              <a:gd name="adj" fmla="val 38864"/>
            </a:avLst>
          </a:prstGeom>
          <a:solidFill>
            <a:schemeClr val="accent4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F08C28-4CCE-4800-8E82-B0714D9ABACD}"/>
              </a:ext>
            </a:extLst>
          </p:cNvPr>
          <p:cNvSpPr/>
          <p:nvPr/>
        </p:nvSpPr>
        <p:spPr bwMode="auto">
          <a:xfrm>
            <a:off x="1646237" y="3309938"/>
            <a:ext cx="2142572" cy="1635124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Speech Recognition</a:t>
            </a: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Speech → Utterance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DCAA21-B6D6-4EC5-9B01-E32253DE254D}"/>
              </a:ext>
            </a:extLst>
          </p:cNvPr>
          <p:cNvSpPr/>
          <p:nvPr/>
        </p:nvSpPr>
        <p:spPr>
          <a:xfrm>
            <a:off x="1812079" y="3128134"/>
            <a:ext cx="9144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SR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E93C6B-5ADD-42D0-9349-20F1279C1B94}"/>
              </a:ext>
            </a:extLst>
          </p:cNvPr>
          <p:cNvSpPr/>
          <p:nvPr/>
        </p:nvSpPr>
        <p:spPr bwMode="auto">
          <a:xfrm>
            <a:off x="5852903" y="3304002"/>
            <a:ext cx="2142572" cy="1635124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Text to speech: </a:t>
            </a: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anose="020B0502040204020203" pitchFamily="34" charset="0"/>
                <a:cs typeface="Segoe UI" panose="020B0502040204020203" pitchFamily="34" charset="0"/>
              </a:rPr>
              <a:t>Utterance → Speech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F8833-E5D2-4A11-B267-35B4775836DF}"/>
              </a:ext>
            </a:extLst>
          </p:cNvPr>
          <p:cNvSpPr/>
          <p:nvPr/>
        </p:nvSpPr>
        <p:spPr>
          <a:xfrm>
            <a:off x="6024079" y="3122198"/>
            <a:ext cx="9144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Segoe UI" panose="020B0502040204020203" pitchFamily="34" charset="0"/>
              </a:rPr>
              <a:t>TTS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4B9A00-174B-4E9D-AF4F-76344D93EE32}"/>
              </a:ext>
            </a:extLst>
          </p:cNvPr>
          <p:cNvCxnSpPr>
            <a:cxnSpLocks/>
          </p:cNvCxnSpPr>
          <p:nvPr/>
        </p:nvCxnSpPr>
        <p:spPr>
          <a:xfrm>
            <a:off x="198437" y="3040062"/>
            <a:ext cx="12039600" cy="0"/>
          </a:xfrm>
          <a:prstGeom prst="line">
            <a:avLst/>
          </a:prstGeom>
          <a:ln w="15875">
            <a:solidFill>
              <a:srgbClr val="7F7F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41E-6 1.99728E-6 L -0.03101 1.9972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5892E-9 -2.90967E-6 L 0.53817 -0.327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8" y="-1638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016E-7 4.94326E-6 L 0.34644 -0.326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2" y="-1634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467E-6 1.99728E-6 L 0.02757 1.99728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4812E-7 1.99728E-6 L 0.05859 1.9972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5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23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5-50109_Microsoft_Light_Template">
  <a:themeElements>
    <a:clrScheme name="Microsoft_2017_Light">
      <a:dk1>
        <a:srgbClr val="353535"/>
      </a:dk1>
      <a:lt1>
        <a:srgbClr val="FFFFFF"/>
      </a:lt1>
      <a:dk2>
        <a:srgbClr val="D83B01"/>
      </a:dk2>
      <a:lt2>
        <a:srgbClr val="E6E6E6"/>
      </a:lt2>
      <a:accent1>
        <a:srgbClr val="D83B01"/>
      </a:accent1>
      <a:accent2>
        <a:srgbClr val="FF8C00"/>
      </a:accent2>
      <a:accent3>
        <a:srgbClr val="FFB900"/>
      </a:accent3>
      <a:accent4>
        <a:srgbClr val="0078D7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4B8F84BF-CF35-4AF1-BAC7-B8DAE64F4EAE}" vid="{CBD897B8-F46D-4D52-9EAA-92EA989EC1D5}"/>
    </a:ext>
  </a:extLst>
</a:theme>
</file>

<file path=ppt/theme/theme2.xml><?xml version="1.0" encoding="utf-8"?>
<a:theme xmlns:a="http://schemas.openxmlformats.org/drawingml/2006/main" name="5-50109_Microsoft_Dark_Template">
  <a:themeElements>
    <a:clrScheme name="Microsoft 2017 Dark">
      <a:dk1>
        <a:srgbClr val="353535"/>
      </a:dk1>
      <a:lt1>
        <a:srgbClr val="FFFFFF"/>
      </a:lt1>
      <a:dk2>
        <a:srgbClr val="D83B01"/>
      </a:dk2>
      <a:lt2>
        <a:srgbClr val="CDF4FF"/>
      </a:lt2>
      <a:accent1>
        <a:srgbClr val="D83B01"/>
      </a:accent1>
      <a:accent2>
        <a:srgbClr val="FF8C00"/>
      </a:accent2>
      <a:accent3>
        <a:srgbClr val="FFB900"/>
      </a:accent3>
      <a:accent4>
        <a:srgbClr val="00BCF2"/>
      </a:accent4>
      <a:accent5>
        <a:srgbClr val="D2D2D2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4B8F84BF-CF35-4AF1-BAC7-B8DAE64F4EAE}" vid="{CC16A16F-169B-40E3-993E-E257D7AEC25A}"/>
    </a:ext>
  </a:extLst>
</a:theme>
</file>

<file path=ppt/theme/theme3.xml><?xml version="1.0" encoding="utf-8"?>
<a:theme xmlns:a="http://schemas.openxmlformats.org/drawingml/2006/main" name="1_5-50109_Microsoft_Light_Template">
  <a:themeElements>
    <a:clrScheme name="Microsoft_2017_Light">
      <a:dk1>
        <a:srgbClr val="353535"/>
      </a:dk1>
      <a:lt1>
        <a:srgbClr val="FFFFFF"/>
      </a:lt1>
      <a:dk2>
        <a:srgbClr val="D83B01"/>
      </a:dk2>
      <a:lt2>
        <a:srgbClr val="E6E6E6"/>
      </a:lt2>
      <a:accent1>
        <a:srgbClr val="D83B01"/>
      </a:accent1>
      <a:accent2>
        <a:srgbClr val="FF8C00"/>
      </a:accent2>
      <a:accent3>
        <a:srgbClr val="FFB900"/>
      </a:accent3>
      <a:accent4>
        <a:srgbClr val="0078D7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2A99AE01-A11F-4F2C-9BCC-4E42F4CE769C}" vid="{42DFBAD3-C25F-4FC8-963A-1F73730D7E5C}"/>
    </a:ext>
  </a:extLst>
</a:theme>
</file>

<file path=ppt/theme/theme4.xml><?xml version="1.0" encoding="utf-8"?>
<a:theme xmlns:a="http://schemas.openxmlformats.org/drawingml/2006/main" name="1_5-50109_Microsoft_Dark_Template">
  <a:themeElements>
    <a:clrScheme name="Microsoft 2017 Dark">
      <a:dk1>
        <a:srgbClr val="353535"/>
      </a:dk1>
      <a:lt1>
        <a:srgbClr val="FFFFFF"/>
      </a:lt1>
      <a:dk2>
        <a:srgbClr val="D83B01"/>
      </a:dk2>
      <a:lt2>
        <a:srgbClr val="CDF4FF"/>
      </a:lt2>
      <a:accent1>
        <a:srgbClr val="D83B01"/>
      </a:accent1>
      <a:accent2>
        <a:srgbClr val="FF8C00"/>
      </a:accent2>
      <a:accent3>
        <a:srgbClr val="FFB900"/>
      </a:accent3>
      <a:accent4>
        <a:srgbClr val="00BCF2"/>
      </a:accent4>
      <a:accent5>
        <a:srgbClr val="D2D2D2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2A99AE01-A11F-4F2C-9BCC-4E42F4CE769C}" vid="{7C638A3A-D771-4183-8214-2AFBE384714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A584695755FE764EB25B07353E74077C00D779C3CEF1177A4F8B41F96DF87A1F66" ma:contentTypeVersion="27" ma:contentTypeDescription="" ma:contentTypeScope="" ma:versionID="8641f81e7643323f4894ad5cfb9fb0f3">
  <xsd:schema xmlns:xsd="http://www.w3.org/2001/XMLSchema" xmlns:xs="http://www.w3.org/2001/XMLSchema" xmlns:p="http://schemas.microsoft.com/office/2006/metadata/properties" xmlns:ns1="http://schemas.microsoft.com/sharepoint/v3" xmlns:ns2="04e01bb1-6d80-42e9-ae53-416b1e8aa845" xmlns:ns3="230e9df3-be65-4c73-a93b-d1236ebd677e" xmlns:ns5="e889e55c-35cf-43c7-aaf4-cf2500919dd8" targetNamespace="http://schemas.microsoft.com/office/2006/metadata/properties" ma:root="true" ma:fieldsID="cfa393de6d5a52634dd4113eb929c878" ns1:_="" ns2:_="" ns3:_="" ns5:_="">
    <xsd:import namespace="http://schemas.microsoft.com/sharepoint/v3"/>
    <xsd:import namespace="04e01bb1-6d80-42e9-ae53-416b1e8aa845"/>
    <xsd:import namespace="230e9df3-be65-4c73-a93b-d1236ebd677e"/>
    <xsd:import namespace="e889e55c-35cf-43c7-aaf4-cf2500919dd8"/>
    <xsd:element name="properties">
      <xsd:complexType>
        <xsd:sequence>
          <xsd:element name="documentManagement">
            <xsd:complexType>
              <xsd:all>
                <xsd:element ref="ns2:e349cd3f156b4e7d8653c9cd4f2d8fb4" minOccurs="0"/>
                <xsd:element ref="ns3:TaxCatchAll" minOccurs="0"/>
                <xsd:element ref="ns3:TaxCatchAllLabel" minOccurs="0"/>
                <xsd:element ref="ns2:g60601ae6c3e4c409eb6a70077dda16d" minOccurs="0"/>
                <xsd:element ref="ns2:l61c8586195b4657a1f710a539f9bc3a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e6bd9c8ce3ed4fe68161c78952f36fbc" minOccurs="0"/>
                <xsd:element ref="ns2:c2f1b796fca04ddbb48af271e99c8750" minOccurs="0"/>
                <xsd:element ref="ns2:Session_x0020_Code" minOccurs="0"/>
                <xsd:element ref="ns2:MS_x0020_Content_x0020_Owner" minOccurs="0"/>
                <xsd:element ref="ns2:a645af38eebb4a1ea4744f163c56ea26" minOccurs="0"/>
                <xsd:element ref="ns2:fb4e50409e3b4517bb965b3c7125e153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2:SharedWithUsers" minOccurs="0"/>
                <xsd:element ref="ns2:SharedWithDetails" minOccurs="0"/>
                <xsd:element ref="ns5:_x0062_bc8" minOccurs="0"/>
                <xsd:element ref="ns2:LastSharedByUser" minOccurs="0"/>
                <xsd:element ref="ns2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01bb1-6d80-42e9-ae53-416b1e8aa845" elementFormDefault="qualified">
    <xsd:import namespace="http://schemas.microsoft.com/office/2006/documentManagement/types"/>
    <xsd:import namespace="http://schemas.microsoft.com/office/infopath/2007/PartnerControls"/>
    <xsd:element name="e349cd3f156b4e7d8653c9cd4f2d8fb4" ma:index="8" nillable="true" ma:taxonomy="true" ma:internalName="e349cd3f156b4e7d8653c9cd4f2d8fb4" ma:taxonomyFieldName="Event_x0020_Name" ma:displayName="Event Name" ma:default="" ma:fieldId="{e349cd3f-156b-4e7d-8653-c9cd4f2d8fb4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g60601ae6c3e4c409eb6a70077dda16d" ma:index="12" nillable="true" ma:taxonomy="true" ma:internalName="g60601ae6c3e4c409eb6a70077dda16d" ma:taxonomyFieldName="Event_x0020_Location" ma:displayName="Event Location" ma:default="" ma:fieldId="{060601ae-6c3e-4c40-9eb6-a70077dda16d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1c8586195b4657a1f710a539f9bc3a" ma:index="14" nillable="true" ma:taxonomy="true" ma:internalName="l61c8586195b4657a1f710a539f9bc3a" ma:taxonomyFieldName="Event_x0020_Venue" ma:displayName="Event Venue" ma:default="" ma:fieldId="{561c8586-195b-4657-a1f7-10a539f9bc3a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e6bd9c8ce3ed4fe68161c78952f36fbc" ma:index="21" nillable="true" ma:taxonomy="true" ma:internalName="e6bd9c8ce3ed4fe68161c78952f36fbc" ma:taxonomyFieldName="Product" ma:displayName="Product" ma:default="" ma:fieldId="{e6bd9c8c-e3ed-4fe6-8161-c78952f36fbc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f1b796fca04ddbb48af271e99c8750" ma:index="23" nillable="true" ma:taxonomy="true" ma:internalName="c2f1b796fca04ddbb48af271e99c8750" ma:taxonomyFieldName="Campaign" ma:displayName="Campaign" ma:default="" ma:fieldId="{c2f1b796-fca0-4ddb-b48a-f271e99c8750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645af38eebb4a1ea4744f163c56ea26" ma:index="27" nillable="true" ma:taxonomy="true" ma:internalName="a645af38eebb4a1ea4744f163c56ea26" ma:taxonomyFieldName="Track" ma:displayName="Track" ma:default="" ma:fieldId="{a645af38-eebb-4a1e-a474-4f163c56ea26}" ma:sspId="e385fb40-52d4-4fae-9c5b-3e8ff8a5878e" ma:termSetId="c41d04fa-0c93-454c-bbda-19a0dbc9ce5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b4e50409e3b4517bb965b3c7125e153" ma:index="29" nillable="true" ma:taxonomy="true" ma:internalName="fb4e50409e3b4517bb965b3c7125e153" ma:taxonomyFieldName="Audience1" ma:displayName="Audience" ma:default="" ma:fieldId="{fb4e5040-9e3b-4517-bb96-5b3c7125e153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4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4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8508df36-a784-4474-b4a6-3a99ee8c8b37}" ma:internalName="TaxCatchAll" ma:showField="CatchAllData" ma:web="04e01bb1-6d80-42e9-ae53-416b1e8aa8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508df36-a784-4474-b4a6-3a99ee8c8b37}" ma:internalName="TaxCatchAllLabel" ma:readOnly="true" ma:showField="CatchAllDataLabel" ma:web="04e01bb1-6d80-42e9-ae53-416b1e8aa8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9e55c-35cf-43c7-aaf4-cf2500919dd8" elementFormDefault="qualified">
    <xsd:import namespace="http://schemas.microsoft.com/office/2006/documentManagement/types"/>
    <xsd:import namespace="http://schemas.microsoft.com/office/infopath/2007/PartnerControls"/>
    <xsd:element name="_x0062_bc8" ma:index="39" nillable="true" ma:displayName="Person or Group" ma:list="UserInfo" ma:internalName="_x0062_bc8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4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ssion_x0020_Code xmlns="04e01bb1-6d80-42e9-ae53-416b1e8aa845">BRK3301</Session_x0020_Code>
    <LikesCount xmlns="http://schemas.microsoft.com/sharepoint/v3" xsi:nil="true"/>
    <_x0062_bc8 xmlns="e889e55c-35cf-43c7-aaf4-cf2500919dd8">
      <UserInfo>
        <DisplayName/>
        <AccountId xsi:nil="true"/>
        <AccountType/>
      </UserInfo>
    </_x0062_bc8>
    <External_x0020_Speaker xmlns="04e01bb1-6d80-42e9-ae53-416b1e8aa845">Vishwac Kannan</External_x0020_Speaker>
    <fb4e50409e3b4517bb965b3c7125e153 xmlns="04e01bb1-6d80-42e9-ae53-416b1e8aa845">
      <Terms xmlns="http://schemas.microsoft.com/office/infopath/2007/PartnerControls"/>
    </fb4e50409e3b4517bb965b3c7125e153>
    <MS_x0020_Content_x0020_Owner xmlns="04e01bb1-6d80-42e9-ae53-416b1e8aa845">
      <UserInfo>
        <DisplayName/>
        <AccountId xsi:nil="true"/>
        <AccountType/>
      </UserInfo>
    </MS_x0020_Content_x0020_Owner>
    <l61c8586195b4657a1f710a539f9bc3a xmlns="04e01bb1-6d80-42e9-ae53-416b1e8aa8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Orange County Convention Center</TermName>
          <TermId xmlns="http://schemas.microsoft.com/office/infopath/2007/PartnerControls">bd993e89-aa48-4695-84e0-3b53e88b1a79</TermId>
        </TermInfo>
      </Terms>
    </l61c8586195b4657a1f710a539f9bc3a>
    <a645af38eebb4a1ea4744f163c56ea26 xmlns="04e01bb1-6d80-42e9-ae53-416b1e8aa845">
      <Terms xmlns="http://schemas.microsoft.com/office/infopath/2007/PartnerControls"/>
    </a645af38eebb4a1ea4744f163c56ea26>
    <g60601ae6c3e4c409eb6a70077dda16d xmlns="04e01bb1-6d80-42e9-ae53-416b1e8aa8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Orlando</TermName>
          <TermId xmlns="http://schemas.microsoft.com/office/infopath/2007/PartnerControls">8cc4ed56-1866-4501-a22c-89aafde6f59b</TermId>
        </TermInfo>
      </Terms>
    </g60601ae6c3e4c409eb6a70077dda16d>
    <e6bd9c8ce3ed4fe68161c78952f36fbc xmlns="04e01bb1-6d80-42e9-ae53-416b1e8aa845">
      <Terms xmlns="http://schemas.microsoft.com/office/infopath/2007/PartnerControls"/>
    </e6bd9c8ce3ed4fe68161c78952f36fbc>
    <MS_x0020_Speaker xmlns="04e01bb1-6d80-42e9-ae53-416b1e8aa845">
      <UserInfo>
        <DisplayName/>
        <AccountId xsi:nil="true"/>
        <AccountType/>
      </UserInfo>
    </MS_x0020_Speaker>
    <Presentation_x0020_Date xmlns="04e01bb1-6d80-42e9-ae53-416b1e8aa845" xsi:nil="true"/>
    <Event_x0020_Start_x0020_Date xmlns="04e01bb1-6d80-42e9-ae53-416b1e8aa845">2017-09-23T04:00:00+00:00</Event_x0020_Start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2017</TermName>
          <TermId xmlns="http://schemas.microsoft.com/office/infopath/2007/PartnerControls">21d30605-03f6-4b08-a63a-5a553eb19f84</TermId>
        </TermInfo>
      </Terms>
    </TaxKeywordTaxHTField>
    <e349cd3f156b4e7d8653c9cd4f2d8fb4 xmlns="04e01bb1-6d80-42e9-ae53-416b1e8aa8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Ignite 2017</TermName>
          <TermId xmlns="http://schemas.microsoft.com/office/infopath/2007/PartnerControls">9323c522-fe4b-4922-816b-10a1920d7afb</TermId>
        </TermInfo>
      </Terms>
    </e349cd3f156b4e7d8653c9cd4f2d8fb4>
    <TaxCatchAll xmlns="230e9df3-be65-4c73-a93b-d1236ebd677e">
      <Value>55</Value>
      <Value>54</Value>
      <Value>53</Value>
      <Value>16</Value>
    </TaxCatchAll>
    <Event_x0020_End_x0020_Date xmlns="04e01bb1-6d80-42e9-ae53-416b1e8aa845">2017-09-30T04:00:00+00:00</Event_x0020_End_x0020_Date>
    <c2f1b796fca04ddbb48af271e99c8750 xmlns="04e01bb1-6d80-42e9-ae53-416b1e8aa845">
      <Terms xmlns="http://schemas.microsoft.com/office/infopath/2007/PartnerControls"/>
    </c2f1b796fca04ddbb48af271e99c8750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2F11E6-5A70-45F1-A1F4-684775A68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e01bb1-6d80-42e9-ae53-416b1e8aa845"/>
    <ds:schemaRef ds:uri="230e9df3-be65-4c73-a93b-d1236ebd677e"/>
    <ds:schemaRef ds:uri="e889e55c-35cf-43c7-aaf4-cf2500919d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e889e55c-35cf-43c7-aaf4-cf2500919dd8"/>
    <ds:schemaRef ds:uri="230e9df3-be65-4c73-a93b-d1236ebd677e"/>
    <ds:schemaRef ds:uri="04e01bb1-6d80-42e9-ae53-416b1e8aa8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BRK3384_Microsoft_2017_16x9_Template_v02</Template>
  <TotalTime>6</TotalTime>
  <Words>1857</Words>
  <Application>Microsoft Office PowerPoint</Application>
  <PresentationFormat>Custom</PresentationFormat>
  <Paragraphs>368</Paragraphs>
  <Slides>27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Consolas</vt:lpstr>
      <vt:lpstr>Segoe UI</vt:lpstr>
      <vt:lpstr>Segoe UI Light</vt:lpstr>
      <vt:lpstr>Segoe UI Semibold</vt:lpstr>
      <vt:lpstr>Segoe UI Semilight</vt:lpstr>
      <vt:lpstr>Wingdings</vt:lpstr>
      <vt:lpstr>5-50109_Microsoft_Light_Template</vt:lpstr>
      <vt:lpstr>5-50109_Microsoft_Dark_Template</vt:lpstr>
      <vt:lpstr>1_5-50109_Microsoft_Light_Template</vt:lpstr>
      <vt:lpstr>1_5-50109_Microsoft_Dark_Template</vt:lpstr>
      <vt:lpstr>Let’s talk about Conversation Design</vt:lpstr>
      <vt:lpstr>What is a Bot? </vt:lpstr>
      <vt:lpstr>What is a Bot?  </vt:lpstr>
      <vt:lpstr>What is the Bot Framework? </vt:lpstr>
      <vt:lpstr>Demo</vt:lpstr>
      <vt:lpstr>What makes a bot great?</vt:lpstr>
      <vt:lpstr>Great bots are like great apps; they appeal to users because they do whatever they're trying to do WELL</vt:lpstr>
      <vt:lpstr>Building conversational experiences</vt:lpstr>
      <vt:lpstr>Cognitive services</vt:lpstr>
      <vt:lpstr>Ubiquitous conversations</vt:lpstr>
      <vt:lpstr>Designing for Bot’s Input/ Output</vt:lpstr>
      <vt:lpstr>Type, Tap &amp; Talk – where &amp; why</vt:lpstr>
      <vt:lpstr>Demo</vt:lpstr>
      <vt:lpstr>Modelling conversations - Types of dialogue</vt:lpstr>
      <vt:lpstr>Demo</vt:lpstr>
      <vt:lpstr>Qnamaker.ai</vt:lpstr>
      <vt:lpstr>Demo</vt:lpstr>
      <vt:lpstr>Conversational experiences</vt:lpstr>
      <vt:lpstr>Conversation Designer</vt:lpstr>
      <vt:lpstr>Conversation Designer</vt:lpstr>
      <vt:lpstr>Conversation Designer</vt:lpstr>
      <vt:lpstr>Conversation Designer Covers all aspects of bot development </vt:lpstr>
      <vt:lpstr>Architecture overview Conversation Designer </vt:lpstr>
      <vt:lpstr>Demo</vt:lpstr>
      <vt:lpstr>How do the pieces fit together</vt:lpstr>
      <vt:lpstr>Summary and call to action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Conversation Design</dc:title>
  <dc:subject>&lt;Speech title here&gt;</dc:subject>
  <dc:creator>MS Events 0120</dc:creator>
  <cp:keywords>Microsoft Ignite 2017</cp:keywords>
  <dc:description>Template: Mitchell Derrey, Silver Fox Productions_x000d_
Formatting: _x000d_
Audience Type:</dc:description>
  <cp:lastModifiedBy>Jasson Walker Jr.</cp:lastModifiedBy>
  <cp:revision>4</cp:revision>
  <dcterms:created xsi:type="dcterms:W3CDTF">2017-09-25T17:35:54Z</dcterms:created>
  <dcterms:modified xsi:type="dcterms:W3CDTF">2017-10-25T21:40:50Z</dcterms:modified>
  <cp:category>Microsoft Ignite 2017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0x010100A584695755FE764EB25B07353E74077C00D779C3CEF1177A4F8B41F96DF87A1F66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55;#Orange County Convention Center|bd993e89-aa48-4695-84e0-3b53e88b1a79</vt:lpwstr>
  </property>
  <property fmtid="{D5CDD505-2E9C-101B-9397-08002B2CF9AE}" pid="7" name="Track">
    <vt:lpwstr/>
  </property>
  <property fmtid="{D5CDD505-2E9C-101B-9397-08002B2CF9AE}" pid="8" name="Event Location">
    <vt:lpwstr>54;#Orlando|8cc4ed56-1866-4501-a22c-89aafde6f59b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53;#Microsoft Ignite 2017|21d30605-03f6-4b08-a63a-5a553eb19f84</vt:lpwstr>
  </property>
  <property fmtid="{D5CDD505-2E9C-101B-9397-08002B2CF9AE}" pid="12" name="Audience1">
    <vt:lpwstr/>
  </property>
  <property fmtid="{D5CDD505-2E9C-101B-9397-08002B2CF9AE}" pid="13" name="Event Name">
    <vt:lpwstr>16;#Microsoft Ignite|9323c522-fe4b-4922-816b-10a1920d7afb</vt:lpwstr>
  </property>
</Properties>
</file>